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257" r:id="rId5"/>
    <p:sldId id="333" r:id="rId6"/>
    <p:sldId id="286" r:id="rId7"/>
    <p:sldId id="281" r:id="rId8"/>
    <p:sldId id="331" r:id="rId9"/>
    <p:sldId id="289" r:id="rId10"/>
    <p:sldId id="265" r:id="rId11"/>
    <p:sldId id="269" r:id="rId12"/>
    <p:sldId id="329" r:id="rId13"/>
    <p:sldId id="328" r:id="rId14"/>
    <p:sldId id="271" r:id="rId15"/>
    <p:sldId id="273" r:id="rId16"/>
    <p:sldId id="330" r:id="rId17"/>
    <p:sldId id="277" r:id="rId18"/>
    <p:sldId id="317" r:id="rId19"/>
    <p:sldId id="290" r:id="rId20"/>
    <p:sldId id="332" r:id="rId21"/>
    <p:sldId id="326" r:id="rId22"/>
    <p:sldId id="263" r:id="rId23"/>
    <p:sldId id="327" r:id="rId24"/>
    <p:sldId id="303"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CDFC"/>
    <a:srgbClr val="EF8146"/>
    <a:srgbClr val="E53B37"/>
    <a:srgbClr val="824D8D"/>
    <a:srgbClr val="FBCC50"/>
    <a:srgbClr val="37A763"/>
    <a:srgbClr val="50619C"/>
    <a:srgbClr val="5B9BD5"/>
    <a:srgbClr val="4878C4"/>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1" autoAdjust="0"/>
    <p:restoredTop sz="73087" autoAdjust="0"/>
  </p:normalViewPr>
  <p:slideViewPr>
    <p:cSldViewPr snapToGrid="0">
      <p:cViewPr varScale="1">
        <p:scale>
          <a:sx n="84" d="100"/>
          <a:sy n="84" d="100"/>
        </p:scale>
        <p:origin x="2364" y="78"/>
      </p:cViewPr>
      <p:guideLst/>
    </p:cSldViewPr>
  </p:slideViewPr>
  <p:outlineViewPr>
    <p:cViewPr>
      <p:scale>
        <a:sx n="33" d="100"/>
        <a:sy n="33" d="100"/>
      </p:scale>
      <p:origin x="0" y="-102"/>
    </p:cViewPr>
  </p:outlineViewPr>
  <p:notesTextViewPr>
    <p:cViewPr>
      <p:scale>
        <a:sx n="3" d="2"/>
        <a:sy n="3" d="2"/>
      </p:scale>
      <p:origin x="0" y="0"/>
    </p:cViewPr>
  </p:notesTextViewPr>
  <p:sorterViewPr>
    <p:cViewPr>
      <p:scale>
        <a:sx n="100" d="100"/>
        <a:sy n="100" d="100"/>
      </p:scale>
      <p:origin x="0" y="-2796"/>
    </p:cViewPr>
  </p:sorterViewPr>
  <p:notesViewPr>
    <p:cSldViewPr snapToGrid="0">
      <p:cViewPr varScale="1">
        <p:scale>
          <a:sx n="60" d="100"/>
          <a:sy n="60" d="100"/>
        </p:scale>
        <p:origin x="2007" y="3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38195B1-949D-4C1C-A401-4BD5D1DBF4EA}" type="datetimeFigureOut">
              <a:rPr lang="en-US" smtClean="0"/>
              <a:t>2/7/2023</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77C39707-7D4C-44AF-B130-BB4FBF1922AE}" type="slidenum">
              <a:rPr lang="en-US" smtClean="0"/>
              <a:t>‹#›</a:t>
            </a:fld>
            <a:endParaRPr lang="en-US"/>
          </a:p>
        </p:txBody>
      </p:sp>
    </p:spTree>
    <p:extLst>
      <p:ext uri="{BB962C8B-B14F-4D97-AF65-F5344CB8AC3E}">
        <p14:creationId xmlns:p14="http://schemas.microsoft.com/office/powerpoint/2010/main" val="3875060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F179980-E7C6-4841-A110-547A63F5AF2A}" type="datetimeFigureOut">
              <a:rPr lang="en-US" smtClean="0"/>
              <a:t>2/7/2023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6A02045-87F7-40AC-82A3-A6A35535624D}" type="slidenum">
              <a:rPr lang="en-US" smtClean="0"/>
              <a:t>‹#›</a:t>
            </a:fld>
            <a:endParaRPr lang="en-US"/>
          </a:p>
        </p:txBody>
      </p:sp>
    </p:spTree>
    <p:extLst>
      <p:ext uri="{BB962C8B-B14F-4D97-AF65-F5344CB8AC3E}">
        <p14:creationId xmlns:p14="http://schemas.microsoft.com/office/powerpoint/2010/main" val="377681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02045-87F7-40AC-82A3-A6A35535624D}" type="slidenum">
              <a:rPr lang="en-US" smtClean="0"/>
              <a:t>1</a:t>
            </a:fld>
            <a:endParaRPr lang="en-US"/>
          </a:p>
        </p:txBody>
      </p:sp>
    </p:spTree>
    <p:extLst>
      <p:ext uri="{BB962C8B-B14F-4D97-AF65-F5344CB8AC3E}">
        <p14:creationId xmlns:p14="http://schemas.microsoft.com/office/powerpoint/2010/main" val="3098249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02045-87F7-40AC-82A3-A6A35535624D}" type="slidenum">
              <a:rPr lang="en-US" smtClean="0"/>
              <a:t>14</a:t>
            </a:fld>
            <a:endParaRPr lang="en-US"/>
          </a:p>
        </p:txBody>
      </p:sp>
    </p:spTree>
    <p:extLst>
      <p:ext uri="{BB962C8B-B14F-4D97-AF65-F5344CB8AC3E}">
        <p14:creationId xmlns:p14="http://schemas.microsoft.com/office/powerpoint/2010/main" val="1575851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Youth-centered</a:t>
            </a:r>
            <a:r>
              <a:rPr lang="en-US" baseline="0" dirty="0"/>
              <a:t> approach means </a:t>
            </a:r>
            <a:r>
              <a:rPr lang="en-US" dirty="0"/>
              <a:t>putting youth at the center of decisions,</a:t>
            </a:r>
            <a:r>
              <a:rPr lang="en-US" baseline="0" dirty="0"/>
              <a:t> </a:t>
            </a:r>
            <a:r>
              <a:rPr lang="en-US" dirty="0"/>
              <a:t>seeing them as experts, and working in partnership with other professionals to get the best outcome. It is</a:t>
            </a:r>
            <a:r>
              <a:rPr lang="en-US" baseline="0" dirty="0"/>
              <a:t> about valuing the experience of the clients we are helping and acknowledging that they are experts in their experiences and that they are an individual with specific needs, wants and desires.</a:t>
            </a:r>
          </a:p>
          <a:p>
            <a:endParaRPr lang="en-US" baseline="0" dirty="0"/>
          </a:p>
          <a:p>
            <a:pPr lvl="0"/>
            <a:r>
              <a:rPr lang="en-US" sz="1200" kern="1200" dirty="0">
                <a:solidFill>
                  <a:schemeClr val="tx1"/>
                </a:solidFill>
                <a:effectLst/>
                <a:latin typeface="+mn-lt"/>
                <a:ea typeface="+mn-ea"/>
                <a:cs typeface="+mn-cs"/>
              </a:rPr>
              <a:t>Empathy-based – valuing the experience of the clients we are helping and making the best attempt to better understand their experiences to form a care-plan.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Extra Resource: emotional empathy could be simply described as “feeling what others feel,” cognitive empathy as “understanding what others feel,” and compassion as “caring about how others feel.”</a:t>
            </a:r>
            <a:r>
              <a:rPr lang="en-US" baseline="0" dirty="0"/>
              <a:t>(Paul Bloom, </a:t>
            </a:r>
            <a:r>
              <a:rPr lang="en-US" i="1" baseline="0" dirty="0"/>
              <a:t>Against Empathy: the Case for Rational Compassion</a:t>
            </a:r>
            <a:r>
              <a:rPr lang="en-US" baseline="0" dirty="0"/>
              <a:t>)</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Trauma-informed – treating a whole person, taking into account past trauma and the resulting coping mechanisms when attempting to understand behaviors and treat the patient</a:t>
            </a:r>
          </a:p>
          <a:p>
            <a:endParaRPr lang="en-US" sz="1200" kern="1200" baseline="0" dirty="0">
              <a:solidFill>
                <a:schemeClr val="tx1"/>
              </a:solidFill>
              <a:effectLst/>
              <a:latin typeface="+mn-lt"/>
              <a:ea typeface="+mn-ea"/>
              <a:cs typeface="+mn-cs"/>
            </a:endParaRPr>
          </a:p>
          <a:p>
            <a:r>
              <a:rPr lang="en-US" baseline="0" dirty="0"/>
              <a:t>Equal partnership – the youth should be at the center of all decision-making. </a:t>
            </a:r>
          </a:p>
          <a:p>
            <a:endParaRPr lang="en-US" baseline="0" dirty="0"/>
          </a:p>
          <a:p>
            <a:r>
              <a:rPr lang="en-US" baseline="0" dirty="0"/>
              <a:t>Respectful of Youth’s Values – Youth should respected and valued for their experiences, efforts and contributions to any process. We should honor their stories and experiences as essential </a:t>
            </a:r>
          </a:p>
          <a:p>
            <a:endParaRPr lang="en-US" dirty="0"/>
          </a:p>
        </p:txBody>
      </p:sp>
      <p:sp>
        <p:nvSpPr>
          <p:cNvPr id="4" name="Slide Number Placeholder 3"/>
          <p:cNvSpPr>
            <a:spLocks noGrp="1"/>
          </p:cNvSpPr>
          <p:nvPr>
            <p:ph type="sldNum" sz="quarter" idx="10"/>
          </p:nvPr>
        </p:nvSpPr>
        <p:spPr/>
        <p:txBody>
          <a:bodyPr/>
          <a:lstStyle/>
          <a:p>
            <a:fld id="{96A02045-87F7-40AC-82A3-A6A35535624D}" type="slidenum">
              <a:rPr lang="en-US" smtClean="0"/>
              <a:t>15</a:t>
            </a:fld>
            <a:endParaRPr lang="en-US"/>
          </a:p>
        </p:txBody>
      </p:sp>
    </p:spTree>
    <p:extLst>
      <p:ext uri="{BB962C8B-B14F-4D97-AF65-F5344CB8AC3E}">
        <p14:creationId xmlns:p14="http://schemas.microsoft.com/office/powerpoint/2010/main" val="1956670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an example of</a:t>
            </a:r>
            <a:r>
              <a:rPr lang="en-US" baseline="0" dirty="0"/>
              <a:t> placing a young </a:t>
            </a:r>
            <a:r>
              <a:rPr lang="en-US" baseline="0"/>
              <a:t>trans youth.</a:t>
            </a:r>
            <a:endParaRPr lang="en-US" dirty="0"/>
          </a:p>
        </p:txBody>
      </p:sp>
      <p:sp>
        <p:nvSpPr>
          <p:cNvPr id="4" name="Slide Number Placeholder 3"/>
          <p:cNvSpPr>
            <a:spLocks noGrp="1"/>
          </p:cNvSpPr>
          <p:nvPr>
            <p:ph type="sldNum" sz="quarter" idx="10"/>
          </p:nvPr>
        </p:nvSpPr>
        <p:spPr/>
        <p:txBody>
          <a:bodyPr/>
          <a:lstStyle/>
          <a:p>
            <a:fld id="{96A02045-87F7-40AC-82A3-A6A35535624D}" type="slidenum">
              <a:rPr lang="en-US" smtClean="0"/>
              <a:t>16</a:t>
            </a:fld>
            <a:endParaRPr lang="en-US"/>
          </a:p>
        </p:txBody>
      </p:sp>
    </p:spTree>
    <p:extLst>
      <p:ext uri="{BB962C8B-B14F-4D97-AF65-F5344CB8AC3E}">
        <p14:creationId xmlns:p14="http://schemas.microsoft.com/office/powerpoint/2010/main" val="2591006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02045-87F7-40AC-82A3-A6A35535624D}" type="slidenum">
              <a:rPr lang="en-US" smtClean="0"/>
              <a:t>19</a:t>
            </a:fld>
            <a:endParaRPr lang="en-US"/>
          </a:p>
        </p:txBody>
      </p:sp>
    </p:spTree>
    <p:extLst>
      <p:ext uri="{BB962C8B-B14F-4D97-AF65-F5344CB8AC3E}">
        <p14:creationId xmlns:p14="http://schemas.microsoft.com/office/powerpoint/2010/main" val="1183821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02045-87F7-40AC-82A3-A6A35535624D}" type="slidenum">
              <a:rPr lang="en-US" smtClean="0"/>
              <a:t>21</a:t>
            </a:fld>
            <a:endParaRPr lang="en-US"/>
          </a:p>
        </p:txBody>
      </p:sp>
    </p:spTree>
    <p:extLst>
      <p:ext uri="{BB962C8B-B14F-4D97-AF65-F5344CB8AC3E}">
        <p14:creationId xmlns:p14="http://schemas.microsoft.com/office/powerpoint/2010/main" val="216163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02045-87F7-40AC-82A3-A6A35535624D}" type="slidenum">
              <a:rPr lang="en-US" smtClean="0"/>
              <a:t>4</a:t>
            </a:fld>
            <a:endParaRPr lang="en-US"/>
          </a:p>
        </p:txBody>
      </p:sp>
    </p:spTree>
    <p:extLst>
      <p:ext uri="{BB962C8B-B14F-4D97-AF65-F5344CB8AC3E}">
        <p14:creationId xmlns:p14="http://schemas.microsoft.com/office/powerpoint/2010/main" val="86033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Intersex is</a:t>
            </a:r>
            <a:r>
              <a:rPr lang="en-US" baseline="0" dirty="0"/>
              <a:t> a </a:t>
            </a:r>
            <a:r>
              <a:rPr lang="en-US" sz="1200" b="0" i="0" kern="1200" dirty="0">
                <a:solidFill>
                  <a:schemeClr val="tx1"/>
                </a:solidFill>
                <a:effectLst/>
                <a:latin typeface="+mn-lt"/>
                <a:ea typeface="+mn-ea"/>
                <a:cs typeface="+mn-cs"/>
              </a:rPr>
              <a:t>variety of conditions in which a person is born with a reproductive or sexual anatomy that doesn’t seem to fit the typical definitions of female or male.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Intersex is a socially constructed category that reflects biological variation.</a:t>
            </a:r>
            <a:endParaRPr lang="en-US" dirty="0"/>
          </a:p>
        </p:txBody>
      </p:sp>
      <p:sp>
        <p:nvSpPr>
          <p:cNvPr id="4" name="Slide Number Placeholder 3"/>
          <p:cNvSpPr>
            <a:spLocks noGrp="1"/>
          </p:cNvSpPr>
          <p:nvPr>
            <p:ph type="sldNum" sz="quarter" idx="10"/>
          </p:nvPr>
        </p:nvSpPr>
        <p:spPr/>
        <p:txBody>
          <a:bodyPr/>
          <a:lstStyle/>
          <a:p>
            <a:fld id="{96A02045-87F7-40AC-82A3-A6A35535624D}" type="slidenum">
              <a:rPr lang="en-US" smtClean="0"/>
              <a:t>5</a:t>
            </a:fld>
            <a:endParaRPr lang="en-US"/>
          </a:p>
        </p:txBody>
      </p:sp>
    </p:spTree>
    <p:extLst>
      <p:ext uri="{BB962C8B-B14F-4D97-AF65-F5344CB8AC3E}">
        <p14:creationId xmlns:p14="http://schemas.microsoft.com/office/powerpoint/2010/main" val="414380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Universality – the experiences we’re going to talk about are related to youth but LGBTQ adults also experience these throughout their lifespan in many settings. The strategies and experience we discuss this afternoon are applicable to all LGBTQ folks.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aseline="0" dirty="0"/>
          </a:p>
          <a:p>
            <a:r>
              <a:rPr lang="en-US" baseline="0" dirty="0"/>
              <a:t>Cumulative– the process of coming out is a continual one, so as LGBTQ youth grow into adults, they will have to continually navigate the process coming out, handling disclosures and other identity-specific processes (i.e.: explanation of pronouns, etc.). </a:t>
            </a:r>
            <a:r>
              <a:rPr lang="en-US" sz="1200" kern="1200" dirty="0">
                <a:solidFill>
                  <a:schemeClr val="tx1"/>
                </a:solidFill>
                <a:effectLst/>
                <a:latin typeface="+mn-lt"/>
                <a:ea typeface="+mn-ea"/>
                <a:cs typeface="+mn-cs"/>
              </a:rPr>
              <a:t>the experience of exclusion and non-acceptance doesn’t only happen at one particular point in life. These behaviors happen often in my different environments and situations from childhood through adulthood. And those acts of exclusion are cumulative, as multiple forms of oppression are being compounded throughout a lifetime.</a:t>
            </a:r>
            <a:endParaRPr lang="en-US" baseline="0" dirty="0"/>
          </a:p>
          <a:p>
            <a:endParaRPr lang="en-US" baseline="0" dirty="0"/>
          </a:p>
          <a:p>
            <a:r>
              <a:rPr lang="en-US" baseline="0" dirty="0"/>
              <a:t>Institutional – many of the forms of oppression and prejudice that we are discussing are ingrained into societies’ laws, policies and systems as a whole. So it is important to note that as young people move through these systems they may encounter multiple forms of oppression that compound their lived experiences.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6A02045-87F7-40AC-82A3-A6A35535624D}" type="slidenum">
              <a:rPr lang="en-US" smtClean="0"/>
              <a:t>6</a:t>
            </a:fld>
            <a:endParaRPr lang="en-US"/>
          </a:p>
        </p:txBody>
      </p:sp>
    </p:spTree>
    <p:extLst>
      <p:ext uri="{BB962C8B-B14F-4D97-AF65-F5344CB8AC3E}">
        <p14:creationId xmlns:p14="http://schemas.microsoft.com/office/powerpoint/2010/main" val="3346112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02045-87F7-40AC-82A3-A6A35535624D}" type="slidenum">
              <a:rPr lang="en-US" smtClean="0"/>
              <a:t>9</a:t>
            </a:fld>
            <a:endParaRPr lang="en-US"/>
          </a:p>
        </p:txBody>
      </p:sp>
    </p:spTree>
    <p:extLst>
      <p:ext uri="{BB962C8B-B14F-4D97-AF65-F5344CB8AC3E}">
        <p14:creationId xmlns:p14="http://schemas.microsoft.com/office/powerpoint/2010/main" val="138277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a:solidFill>
                  <a:schemeClr val="tx1"/>
                </a:solidFill>
                <a:effectLst/>
                <a:latin typeface="+mn-lt"/>
                <a:ea typeface="+mn-ea"/>
                <a:cs typeface="+mn-cs"/>
              </a:rPr>
              <a:t>Health and Access to Care and Coverage for Lesbian, Gay, Bisexual, and Transgender (LGBT) Individuals in the U.S.</a:t>
            </a:r>
          </a:p>
        </p:txBody>
      </p:sp>
      <p:sp>
        <p:nvSpPr>
          <p:cNvPr id="4" name="Slide Number Placeholder 3"/>
          <p:cNvSpPr>
            <a:spLocks noGrp="1"/>
          </p:cNvSpPr>
          <p:nvPr>
            <p:ph type="sldNum" sz="quarter" idx="10"/>
          </p:nvPr>
        </p:nvSpPr>
        <p:spPr/>
        <p:txBody>
          <a:bodyPr/>
          <a:lstStyle/>
          <a:p>
            <a:fld id="{96A02045-87F7-40AC-82A3-A6A35535624D}" type="slidenum">
              <a:rPr lang="en-US" smtClean="0"/>
              <a:t>10</a:t>
            </a:fld>
            <a:endParaRPr lang="en-US"/>
          </a:p>
        </p:txBody>
      </p:sp>
    </p:spTree>
    <p:extLst>
      <p:ext uri="{BB962C8B-B14F-4D97-AF65-F5344CB8AC3E}">
        <p14:creationId xmlns:p14="http://schemas.microsoft.com/office/powerpoint/2010/main" val="3109574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02045-87F7-40AC-82A3-A6A35535624D}" type="slidenum">
              <a:rPr lang="en-US" smtClean="0"/>
              <a:t>11</a:t>
            </a:fld>
            <a:endParaRPr lang="en-US"/>
          </a:p>
        </p:txBody>
      </p:sp>
    </p:spTree>
    <p:extLst>
      <p:ext uri="{BB962C8B-B14F-4D97-AF65-F5344CB8AC3E}">
        <p14:creationId xmlns:p14="http://schemas.microsoft.com/office/powerpoint/2010/main" val="1978854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LGBTQ</a:t>
            </a:r>
            <a:r>
              <a:rPr lang="en-US" baseline="0"/>
              <a:t> youth make up about 7% of the youth population and up to 40% of the Homeless youth population.  In fact, LGBTQ youth are 2.2X more likely to become homeless than their peers.  Why do you think queer and trans youth are so over represented among homeless youth?  You’re right! Family rejection</a:t>
            </a:r>
            <a:endParaRPr lang="en-US"/>
          </a:p>
        </p:txBody>
      </p:sp>
      <p:sp>
        <p:nvSpPr>
          <p:cNvPr id="4" name="Slide Number Placeholder 3"/>
          <p:cNvSpPr>
            <a:spLocks noGrp="1"/>
          </p:cNvSpPr>
          <p:nvPr>
            <p:ph type="sldNum" sz="quarter" idx="10"/>
          </p:nvPr>
        </p:nvSpPr>
        <p:spPr/>
        <p:txBody>
          <a:bodyPr/>
          <a:lstStyle/>
          <a:p>
            <a:fld id="{96A02045-87F7-40AC-82A3-A6A35535624D}" type="slidenum">
              <a:rPr lang="en-US" smtClean="0"/>
              <a:t>12</a:t>
            </a:fld>
            <a:endParaRPr lang="en-US"/>
          </a:p>
        </p:txBody>
      </p:sp>
    </p:spTree>
    <p:extLst>
      <p:ext uri="{BB962C8B-B14F-4D97-AF65-F5344CB8AC3E}">
        <p14:creationId xmlns:p14="http://schemas.microsoft.com/office/powerpoint/2010/main" val="91968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talking about the consequences of family rejection, try</a:t>
            </a:r>
            <a:r>
              <a:rPr lang="en-US" baseline="0" dirty="0"/>
              <a:t> to illustrate that there difference between high levels of family rejection and low levels of family rejections.</a:t>
            </a:r>
          </a:p>
          <a:p>
            <a:r>
              <a:rPr lang="en-US" baseline="0" dirty="0"/>
              <a:t>2-3 times more likely to have a mental health disorder.</a:t>
            </a:r>
            <a:endParaRPr lang="en-US" dirty="0"/>
          </a:p>
        </p:txBody>
      </p:sp>
      <p:sp>
        <p:nvSpPr>
          <p:cNvPr id="4" name="Slide Number Placeholder 3"/>
          <p:cNvSpPr>
            <a:spLocks noGrp="1"/>
          </p:cNvSpPr>
          <p:nvPr>
            <p:ph type="sldNum" sz="quarter" idx="10"/>
          </p:nvPr>
        </p:nvSpPr>
        <p:spPr/>
        <p:txBody>
          <a:bodyPr/>
          <a:lstStyle/>
          <a:p>
            <a:fld id="{96A02045-87F7-40AC-82A3-A6A35535624D}" type="slidenum">
              <a:rPr lang="en-US" smtClean="0"/>
              <a:t>13</a:t>
            </a:fld>
            <a:endParaRPr lang="en-US"/>
          </a:p>
        </p:txBody>
      </p:sp>
    </p:spTree>
    <p:extLst>
      <p:ext uri="{BB962C8B-B14F-4D97-AF65-F5344CB8AC3E}">
        <p14:creationId xmlns:p14="http://schemas.microsoft.com/office/powerpoint/2010/main" val="115999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t"/>
          <a:lstStyle>
            <a:lvl1pPr algn="l">
              <a:defRPr sz="6000"/>
            </a:lvl1pPr>
          </a:lstStyle>
          <a:p>
            <a:r>
              <a:rPr lang="en-US" dirty="0" err="1"/>
              <a:t>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4"/>
          <p:cNvSpPr/>
          <p:nvPr userDrawn="1"/>
        </p:nvSpPr>
        <p:spPr>
          <a:xfrm>
            <a:off x="5004487" y="33596"/>
            <a:ext cx="4572000" cy="230832"/>
          </a:xfrm>
          <a:prstGeom prst="rect">
            <a:avLst/>
          </a:prstGeom>
        </p:spPr>
        <p:txBody>
          <a:bodyPr>
            <a:spAutoFit/>
          </a:bodyPr>
          <a:lstStyle/>
          <a:p>
            <a:pPr algn="ctr"/>
            <a:r>
              <a:rPr lang="en-US" sz="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Copyright 2018 Lighthouse Youth Services, Inc., All Rights Reserved.</a:t>
            </a:r>
          </a:p>
        </p:txBody>
      </p:sp>
    </p:spTree>
    <p:extLst>
      <p:ext uri="{BB962C8B-B14F-4D97-AF65-F5344CB8AC3E}">
        <p14:creationId xmlns:p14="http://schemas.microsoft.com/office/powerpoint/2010/main" val="17240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Calibri Light" panose="020F0302020204030204" pitchFamily="34" charset="0"/>
              <a:buChar char="−"/>
              <a:defRPr>
                <a:solidFill>
                  <a:srgbClr val="4878C4"/>
                </a:solidFill>
                <a:latin typeface="+mj-lt"/>
              </a:defRPr>
            </a:lvl1pPr>
            <a:lvl2pPr marL="685800" indent="-228600">
              <a:buFont typeface="Calibri Light" panose="020F0302020204030204" pitchFamily="34" charset="0"/>
              <a:buChar char="−"/>
              <a:defRPr>
                <a:solidFill>
                  <a:srgbClr val="4878C4"/>
                </a:solidFill>
                <a:latin typeface="+mj-lt"/>
              </a:defRPr>
            </a:lvl2pPr>
            <a:lvl3pPr marL="1143000" indent="-228600">
              <a:buFont typeface="Calibri Light" panose="020F0302020204030204" pitchFamily="34" charset="0"/>
              <a:buChar char="−"/>
              <a:defRPr>
                <a:solidFill>
                  <a:srgbClr val="4878C4"/>
                </a:solidFill>
                <a:latin typeface="+mj-lt"/>
              </a:defRPr>
            </a:lvl3pPr>
            <a:lvl4pPr marL="1600200" indent="-228600">
              <a:buFont typeface="Calibri Light" panose="020F0302020204030204" pitchFamily="34" charset="0"/>
              <a:buChar char="−"/>
              <a:defRPr>
                <a:solidFill>
                  <a:srgbClr val="4878C4"/>
                </a:solidFill>
                <a:latin typeface="+mj-lt"/>
              </a:defRPr>
            </a:lvl4pPr>
            <a:lvl5pPr marL="2057400" indent="-228600">
              <a:buFont typeface="Calibri Light" panose="020F0302020204030204" pitchFamily="34" charset="0"/>
              <a:buChar char="−"/>
              <a:defRPr>
                <a:solidFill>
                  <a:srgbClr val="4878C4"/>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99549" y="6312559"/>
            <a:ext cx="1220894" cy="452707"/>
          </a:xfrm>
          <a:prstGeom prst="rect">
            <a:avLst/>
          </a:prstGeom>
        </p:spPr>
      </p:pic>
      <p:sp>
        <p:nvSpPr>
          <p:cNvPr id="6" name="Rectangle 5"/>
          <p:cNvSpPr/>
          <p:nvPr userDrawn="1"/>
        </p:nvSpPr>
        <p:spPr>
          <a:xfrm>
            <a:off x="-408434" y="6602510"/>
            <a:ext cx="4572000" cy="230832"/>
          </a:xfrm>
          <a:prstGeom prst="rect">
            <a:avLst/>
          </a:prstGeom>
        </p:spPr>
        <p:txBody>
          <a:bodyPr>
            <a:spAutoFit/>
          </a:bodyPr>
          <a:lstStyle/>
          <a:p>
            <a:pPr algn="ctr"/>
            <a:r>
              <a:rPr lang="en-US" sz="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Copyright 2018 Lighthouse Youth Services, Inc., All Rights Reserved.</a:t>
            </a:r>
          </a:p>
        </p:txBody>
      </p:sp>
    </p:spTree>
    <p:extLst>
      <p:ext uri="{BB962C8B-B14F-4D97-AF65-F5344CB8AC3E}">
        <p14:creationId xmlns:p14="http://schemas.microsoft.com/office/powerpoint/2010/main" val="195217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421394"/>
            <a:ext cx="3886200" cy="4755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421394"/>
            <a:ext cx="3886200" cy="4755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99549" y="6312559"/>
            <a:ext cx="1220894" cy="452707"/>
          </a:xfrm>
          <a:prstGeom prst="rect">
            <a:avLst/>
          </a:prstGeom>
        </p:spPr>
      </p:pic>
      <p:sp>
        <p:nvSpPr>
          <p:cNvPr id="7" name="Rectangle 6"/>
          <p:cNvSpPr/>
          <p:nvPr userDrawn="1"/>
        </p:nvSpPr>
        <p:spPr>
          <a:xfrm>
            <a:off x="-408434" y="6602510"/>
            <a:ext cx="4572000" cy="230832"/>
          </a:xfrm>
          <a:prstGeom prst="rect">
            <a:avLst/>
          </a:prstGeom>
        </p:spPr>
        <p:txBody>
          <a:bodyPr>
            <a:spAutoFit/>
          </a:bodyPr>
          <a:lstStyle/>
          <a:p>
            <a:pPr algn="ctr"/>
            <a:r>
              <a:rPr lang="en-US" sz="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Copyright 2018 Lighthouse Youth Services, Inc., All Rights Reserved.</a:t>
            </a:r>
          </a:p>
        </p:txBody>
      </p:sp>
    </p:spTree>
    <p:extLst>
      <p:ext uri="{BB962C8B-B14F-4D97-AF65-F5344CB8AC3E}">
        <p14:creationId xmlns:p14="http://schemas.microsoft.com/office/powerpoint/2010/main" val="149712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99549" y="6312559"/>
            <a:ext cx="1220894" cy="452707"/>
          </a:xfrm>
          <a:prstGeom prst="rect">
            <a:avLst/>
          </a:prstGeom>
        </p:spPr>
      </p:pic>
      <p:sp>
        <p:nvSpPr>
          <p:cNvPr id="5" name="Rectangle 4"/>
          <p:cNvSpPr/>
          <p:nvPr userDrawn="1"/>
        </p:nvSpPr>
        <p:spPr>
          <a:xfrm>
            <a:off x="-408434" y="6602510"/>
            <a:ext cx="4572000" cy="230832"/>
          </a:xfrm>
          <a:prstGeom prst="rect">
            <a:avLst/>
          </a:prstGeom>
        </p:spPr>
        <p:txBody>
          <a:bodyPr>
            <a:spAutoFit/>
          </a:bodyPr>
          <a:lstStyle/>
          <a:p>
            <a:pPr algn="ctr"/>
            <a:r>
              <a:rPr lang="en-US" sz="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Copyright 2018 Lighthouse Youth Services, Inc., All Rights Reserved.</a:t>
            </a:r>
          </a:p>
        </p:txBody>
      </p:sp>
    </p:spTree>
    <p:extLst>
      <p:ext uri="{BB962C8B-B14F-4D97-AF65-F5344CB8AC3E}">
        <p14:creationId xmlns:p14="http://schemas.microsoft.com/office/powerpoint/2010/main" val="199958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5004487" y="33596"/>
            <a:ext cx="4572000" cy="230832"/>
          </a:xfrm>
          <a:prstGeom prst="rect">
            <a:avLst/>
          </a:prstGeom>
        </p:spPr>
        <p:txBody>
          <a:bodyPr>
            <a:spAutoFit/>
          </a:bodyPr>
          <a:lstStyle/>
          <a:p>
            <a:pPr algn="ctr"/>
            <a:r>
              <a:rPr lang="en-US" sz="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Copyright 2018 Lighthouse Youth Services, Inc., All Rights Reserved.</a:t>
            </a:r>
          </a:p>
        </p:txBody>
      </p:sp>
    </p:spTree>
    <p:extLst>
      <p:ext uri="{BB962C8B-B14F-4D97-AF65-F5344CB8AC3E}">
        <p14:creationId xmlns:p14="http://schemas.microsoft.com/office/powerpoint/2010/main" val="137969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l="-14000" r="-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550" y="220271"/>
            <a:ext cx="7143185" cy="7122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85180"/>
            <a:ext cx="7886700" cy="47917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845"/>
            <a:ext cx="457200" cy="438851"/>
          </a:xfrm>
          <a:prstGeom prst="rect">
            <a:avLst/>
          </a:prstGeom>
        </p:spPr>
      </p:pic>
    </p:spTree>
    <p:extLst>
      <p:ext uri="{BB962C8B-B14F-4D97-AF65-F5344CB8AC3E}">
        <p14:creationId xmlns:p14="http://schemas.microsoft.com/office/powerpoint/2010/main" val="2845862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txStyles>
    <p:titleStyle>
      <a:lvl1pPr algn="l" defTabSz="914400" rtl="0" eaLnBrk="1" latinLnBrk="0" hangingPunct="1">
        <a:lnSpc>
          <a:spcPct val="90000"/>
        </a:lnSpc>
        <a:spcBef>
          <a:spcPct val="0"/>
        </a:spcBef>
        <a:buNone/>
        <a:defRPr sz="4400" b="1"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Calibri Light" panose="020F0302020204030204" pitchFamily="34" charset="0"/>
        <a:buChar char="−"/>
        <a:defRPr sz="2800" kern="1200">
          <a:solidFill>
            <a:srgbClr val="4878C4"/>
          </a:solidFill>
          <a:latin typeface="+mj-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400" kern="1200">
          <a:solidFill>
            <a:srgbClr val="4878C4"/>
          </a:solidFill>
          <a:latin typeface="+mj-lt"/>
          <a:ea typeface="+mn-ea"/>
          <a:cs typeface="+mn-cs"/>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kern="1200">
          <a:solidFill>
            <a:srgbClr val="4878C4"/>
          </a:solidFill>
          <a:latin typeface="+mj-lt"/>
          <a:ea typeface="+mn-ea"/>
          <a:cs typeface="+mn-cs"/>
        </a:defRPr>
      </a:lvl3pPr>
      <a:lvl4pPr marL="1600200" indent="-228600" algn="l" defTabSz="914400" rtl="0" eaLnBrk="1" latinLnBrk="0" hangingPunct="1">
        <a:lnSpc>
          <a:spcPct val="90000"/>
        </a:lnSpc>
        <a:spcBef>
          <a:spcPts val="500"/>
        </a:spcBef>
        <a:buFont typeface="Calibri Light" panose="020F0302020204030204" pitchFamily="34" charset="0"/>
        <a:buChar char="−"/>
        <a:defRPr sz="1800" kern="1200">
          <a:solidFill>
            <a:srgbClr val="4878C4"/>
          </a:solidFill>
          <a:latin typeface="+mj-lt"/>
          <a:ea typeface="+mn-ea"/>
          <a:cs typeface="+mn-cs"/>
        </a:defRPr>
      </a:lvl4pPr>
      <a:lvl5pPr marL="2057400" indent="-228600" algn="l" defTabSz="914400" rtl="0" eaLnBrk="1" latinLnBrk="0" hangingPunct="1">
        <a:lnSpc>
          <a:spcPct val="90000"/>
        </a:lnSpc>
        <a:spcBef>
          <a:spcPts val="500"/>
        </a:spcBef>
        <a:buFont typeface="Calibri Light" panose="020F0302020204030204" pitchFamily="34" charset="0"/>
        <a:buChar char="−"/>
        <a:defRPr sz="1800" kern="1200">
          <a:solidFill>
            <a:srgbClr val="4878C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kbeck@lys.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mpolek@ly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3423"/>
            <a:ext cx="7772400" cy="2387600"/>
          </a:xfrm>
        </p:spPr>
        <p:txBody>
          <a:bodyPr>
            <a:noAutofit/>
          </a:bodyPr>
          <a:lstStyle/>
          <a:p>
            <a:r>
              <a:rPr lang="en-US" sz="6600">
                <a:solidFill>
                  <a:srgbClr val="4878C4"/>
                </a:solidFill>
              </a:rPr>
              <a:t>SAFE AND </a:t>
            </a:r>
            <a:r>
              <a:rPr lang="en-US" sz="6600" dirty="0">
                <a:solidFill>
                  <a:srgbClr val="4878C4"/>
                </a:solidFill>
              </a:rPr>
              <a:t>SUPPORTED YOUTH</a:t>
            </a:r>
            <a:br>
              <a:rPr lang="en-US" sz="6600" dirty="0">
                <a:solidFill>
                  <a:srgbClr val="4878C4"/>
                </a:solidFill>
              </a:rPr>
            </a:br>
            <a:r>
              <a:rPr lang="en-US" sz="2400" b="0" dirty="0">
                <a:solidFill>
                  <a:schemeClr val="tx1">
                    <a:lumMod val="50000"/>
                    <a:lumOff val="50000"/>
                  </a:schemeClr>
                </a:solidFill>
                <a:latin typeface="+mj-lt"/>
              </a:rPr>
              <a:t>An Overview of LGBTQ </a:t>
            </a:r>
            <a:r>
              <a:rPr lang="en-US" sz="2400" b="0">
                <a:solidFill>
                  <a:schemeClr val="tx1">
                    <a:lumMod val="50000"/>
                    <a:lumOff val="50000"/>
                  </a:schemeClr>
                </a:solidFill>
                <a:latin typeface="+mj-lt"/>
              </a:rPr>
              <a:t>Cultural Competency</a:t>
            </a:r>
            <a:endParaRPr lang="en-US" sz="6600" dirty="0">
              <a:solidFill>
                <a:schemeClr val="tx1">
                  <a:lumMod val="50000"/>
                  <a:lumOff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8668" y="4003590"/>
            <a:ext cx="3454175" cy="1280806"/>
          </a:xfrm>
          <a:prstGeom prst="rect">
            <a:avLst/>
          </a:prstGeom>
        </p:spPr>
      </p:pic>
    </p:spTree>
    <p:extLst>
      <p:ext uri="{BB962C8B-B14F-4D97-AF65-F5344CB8AC3E}">
        <p14:creationId xmlns:p14="http://schemas.microsoft.com/office/powerpoint/2010/main" val="358760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91776" y="1934381"/>
            <a:ext cx="3089740" cy="549703"/>
          </a:xfrm>
          <a:prstGeom prst="rect">
            <a:avLst/>
          </a:prstGeom>
          <a:solidFill>
            <a:srgbClr val="163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6984" y="3513268"/>
            <a:ext cx="3814119" cy="1339044"/>
          </a:xfrm>
          <a:prstGeom prst="rect">
            <a:avLst/>
          </a:prstGeom>
          <a:solidFill>
            <a:srgbClr val="163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a:solidFill>
                  <a:schemeClr val="accent1">
                    <a:lumMod val="75000"/>
                  </a:schemeClr>
                </a:solidFill>
              </a:rPr>
              <a:t>Psychological Distress</a:t>
            </a:r>
            <a:endParaRPr lang="en-US" dirty="0">
              <a:solidFill>
                <a:schemeClr val="accent1">
                  <a:lumMod val="75000"/>
                </a:schemeClr>
              </a:solidFill>
            </a:endParaRPr>
          </a:p>
        </p:txBody>
      </p:sp>
      <p:sp>
        <p:nvSpPr>
          <p:cNvPr id="3" name="Content Placeholder 2"/>
          <p:cNvSpPr>
            <a:spLocks noGrp="1"/>
          </p:cNvSpPr>
          <p:nvPr>
            <p:ph sz="half" idx="1"/>
          </p:nvPr>
        </p:nvSpPr>
        <p:spPr>
          <a:xfrm>
            <a:off x="628650" y="1421394"/>
            <a:ext cx="3667382" cy="4755569"/>
          </a:xfrm>
        </p:spPr>
        <p:txBody>
          <a:bodyPr>
            <a:normAutofit fontScale="92500"/>
          </a:bodyPr>
          <a:lstStyle/>
          <a:p>
            <a:pPr marL="0" indent="0">
              <a:buNone/>
            </a:pPr>
            <a:r>
              <a:rPr lang="en-US" sz="3600" dirty="0">
                <a:ea typeface="Open Sans Light" panose="020B0306030504020204" pitchFamily="34" charset="0"/>
                <a:cs typeface="Open Sans Light" panose="020B0306030504020204" pitchFamily="34" charset="0"/>
              </a:rPr>
              <a:t>LGBTQ INDIVIDUALS</a:t>
            </a:r>
          </a:p>
          <a:p>
            <a:pPr marL="0" indent="0">
              <a:buNone/>
            </a:pPr>
            <a:r>
              <a:rPr lang="en-US" sz="3600" dirty="0">
                <a:solidFill>
                  <a:schemeClr val="bg1"/>
                </a:solidFill>
                <a:ea typeface="Open Sans Light" panose="020B0306030504020204" pitchFamily="34" charset="0"/>
                <a:cs typeface="Open Sans Light" panose="020B0306030504020204" pitchFamily="34" charset="0"/>
              </a:rPr>
              <a:t>8X MORE LIKELY </a:t>
            </a:r>
            <a:r>
              <a:rPr lang="en-US" sz="3600" dirty="0">
                <a:ea typeface="Open Sans Light" panose="020B0306030504020204" pitchFamily="34" charset="0"/>
                <a:cs typeface="Open Sans Light" panose="020B0306030504020204" pitchFamily="34" charset="0"/>
              </a:rPr>
              <a:t>TO</a:t>
            </a:r>
          </a:p>
          <a:p>
            <a:pPr marL="0" indent="0">
              <a:buNone/>
            </a:pPr>
            <a:r>
              <a:rPr lang="en-US" sz="3600" dirty="0">
                <a:ea typeface="Open Sans Light" panose="020B0306030504020204" pitchFamily="34" charset="0"/>
                <a:cs typeface="Open Sans Light" panose="020B0306030504020204" pitchFamily="34" charset="0"/>
              </a:rPr>
              <a:t>REPORT </a:t>
            </a:r>
            <a:r>
              <a:rPr lang="en-US" sz="3600" dirty="0">
                <a:solidFill>
                  <a:schemeClr val="accent1">
                    <a:lumMod val="75000"/>
                  </a:schemeClr>
                </a:solidFill>
                <a:ea typeface="Open Sans Light" panose="020B0306030504020204" pitchFamily="34" charset="0"/>
                <a:cs typeface="Open Sans Light" panose="020B0306030504020204" pitchFamily="34" charset="0"/>
              </a:rPr>
              <a:t>EXPERIENCING </a:t>
            </a:r>
            <a:r>
              <a:rPr lang="en-US" sz="3600" dirty="0">
                <a:solidFill>
                  <a:schemeClr val="bg1"/>
                </a:solidFill>
                <a:ea typeface="Open Sans Light" panose="020B0306030504020204" pitchFamily="34" charset="0"/>
                <a:cs typeface="Open Sans Light" panose="020B0306030504020204" pitchFamily="34" charset="0"/>
              </a:rPr>
              <a:t>SERIOUS PHYSCHOLOGICAL DISTRESS </a:t>
            </a:r>
          </a:p>
          <a:p>
            <a:pPr marL="0" indent="0">
              <a:buNone/>
            </a:pPr>
            <a:r>
              <a:rPr lang="en-US" sz="3600" dirty="0">
                <a:ea typeface="Open Sans Light" panose="020B0306030504020204" pitchFamily="34" charset="0"/>
                <a:cs typeface="Open Sans Light" panose="020B0306030504020204" pitchFamily="34" charset="0"/>
              </a:rPr>
              <a:t>THAN NON-LGBTQ</a:t>
            </a:r>
          </a:p>
          <a:p>
            <a:pPr marL="0" indent="0">
              <a:buNone/>
            </a:pPr>
            <a:r>
              <a:rPr lang="en-US" sz="3600" dirty="0">
                <a:ea typeface="Open Sans Light" panose="020B0306030504020204" pitchFamily="34" charset="0"/>
                <a:cs typeface="Open Sans Light" panose="020B0306030504020204" pitchFamily="34" charset="0"/>
              </a:rPr>
              <a:t>INDIVIDUALS</a:t>
            </a:r>
          </a:p>
        </p:txBody>
      </p:sp>
      <p:sp>
        <p:nvSpPr>
          <p:cNvPr id="23" name="Rectangle 22"/>
          <p:cNvSpPr/>
          <p:nvPr/>
        </p:nvSpPr>
        <p:spPr>
          <a:xfrm>
            <a:off x="4970552" y="1371254"/>
            <a:ext cx="3172083" cy="1077218"/>
          </a:xfrm>
          <a:prstGeom prst="rect">
            <a:avLst/>
          </a:prstGeom>
        </p:spPr>
        <p:txBody>
          <a:bodyPr wrap="square">
            <a:spAutoFit/>
          </a:bodyPr>
          <a:lstStyle/>
          <a:p>
            <a:pPr defTabSz="685800"/>
            <a:r>
              <a:rPr lang="en-US" sz="1600" dirty="0">
                <a:solidFill>
                  <a:srgbClr val="163660"/>
                </a:solidFill>
                <a:latin typeface="+mj-lt"/>
                <a:ea typeface="Open Sans Light" panose="020B0306030504020204" pitchFamily="34" charset="0"/>
                <a:cs typeface="Open Sans Light" panose="020B0306030504020204" pitchFamily="34" charset="0"/>
              </a:rPr>
              <a:t>Psychological distress was associated with a variety of experiences of rejection, discrimination, and violence:</a:t>
            </a:r>
          </a:p>
        </p:txBody>
      </p:sp>
      <p:sp>
        <p:nvSpPr>
          <p:cNvPr id="25" name="Rectangle 24"/>
          <p:cNvSpPr/>
          <p:nvPr/>
        </p:nvSpPr>
        <p:spPr>
          <a:xfrm>
            <a:off x="5917900" y="3863457"/>
            <a:ext cx="3505201" cy="646331"/>
          </a:xfrm>
          <a:prstGeom prst="rect">
            <a:avLst/>
          </a:prstGeom>
        </p:spPr>
        <p:txBody>
          <a:bodyPr wrap="square">
            <a:spAutoFit/>
          </a:bodyPr>
          <a:lstStyle/>
          <a:p>
            <a:pPr defTabSz="685800"/>
            <a:r>
              <a:rPr lang="en-US">
                <a:solidFill>
                  <a:srgbClr val="163660"/>
                </a:solidFill>
                <a:latin typeface="+mj-lt"/>
                <a:ea typeface="Open Sans Light" panose="020B0306030504020204" pitchFamily="34" charset="0"/>
                <a:cs typeface="Open Sans Light" panose="020B0306030504020204" pitchFamily="34" charset="0"/>
              </a:rPr>
              <a:t>Experienced some form of discrimination based on SOGIE</a:t>
            </a:r>
            <a:endParaRPr lang="en-US" dirty="0">
              <a:solidFill>
                <a:srgbClr val="163660"/>
              </a:solidFill>
              <a:latin typeface="+mj-lt"/>
              <a:ea typeface="Open Sans Light" panose="020B0306030504020204" pitchFamily="34" charset="0"/>
              <a:cs typeface="Open Sans Light" panose="020B0306030504020204" pitchFamily="34" charset="0"/>
            </a:endParaRPr>
          </a:p>
        </p:txBody>
      </p:sp>
      <p:sp>
        <p:nvSpPr>
          <p:cNvPr id="21" name="TextBox 20"/>
          <p:cNvSpPr txBox="1"/>
          <p:nvPr/>
        </p:nvSpPr>
        <p:spPr>
          <a:xfrm>
            <a:off x="4966430" y="3817876"/>
            <a:ext cx="1038995" cy="646331"/>
          </a:xfrm>
          <a:prstGeom prst="rect">
            <a:avLst/>
          </a:prstGeom>
          <a:noFill/>
        </p:spPr>
        <p:txBody>
          <a:bodyPr wrap="square" lIns="0" rtlCol="0">
            <a:spAutoFit/>
          </a:bodyPr>
          <a:lstStyle/>
          <a:p>
            <a:pPr defTabSz="685800"/>
            <a:r>
              <a:rPr lang="en-US" sz="3600" b="1">
                <a:solidFill>
                  <a:srgbClr val="163660"/>
                </a:solidFill>
                <a:latin typeface="Century Gothic" panose="020B0502020202020204" pitchFamily="34" charset="0"/>
                <a:ea typeface="Open Sans" panose="020B0606030504020204" pitchFamily="34" charset="0"/>
                <a:cs typeface="Open Sans" panose="020B0606030504020204" pitchFamily="34" charset="0"/>
              </a:rPr>
              <a:t>66%</a:t>
            </a:r>
            <a:endParaRPr lang="en-US" sz="3600" b="1" dirty="0">
              <a:solidFill>
                <a:srgbClr val="163660"/>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28" name="TextBox 27"/>
          <p:cNvSpPr txBox="1"/>
          <p:nvPr/>
        </p:nvSpPr>
        <p:spPr>
          <a:xfrm>
            <a:off x="4970552" y="4509788"/>
            <a:ext cx="1244895" cy="646331"/>
          </a:xfrm>
          <a:prstGeom prst="rect">
            <a:avLst/>
          </a:prstGeom>
          <a:noFill/>
        </p:spPr>
        <p:txBody>
          <a:bodyPr wrap="square" lIns="0" rtlCol="0">
            <a:spAutoFit/>
          </a:bodyPr>
          <a:lstStyle/>
          <a:p>
            <a:pPr defTabSz="685800"/>
            <a:r>
              <a:rPr lang="en-US" sz="3600" b="1">
                <a:solidFill>
                  <a:srgbClr val="163660"/>
                </a:solidFill>
                <a:latin typeface="Century Gothic" panose="020B0502020202020204" pitchFamily="34" charset="0"/>
                <a:ea typeface="Open Sans" panose="020B0606030504020204" pitchFamily="34" charset="0"/>
                <a:cs typeface="Open Sans" panose="020B0606030504020204" pitchFamily="34" charset="0"/>
              </a:rPr>
              <a:t>30%</a:t>
            </a:r>
            <a:endParaRPr lang="en-US" sz="3600" b="1" dirty="0">
              <a:solidFill>
                <a:srgbClr val="163660"/>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30" name="Rectangle 29"/>
          <p:cNvSpPr/>
          <p:nvPr/>
        </p:nvSpPr>
        <p:spPr>
          <a:xfrm>
            <a:off x="5917901" y="4530729"/>
            <a:ext cx="3505201" cy="646331"/>
          </a:xfrm>
          <a:prstGeom prst="rect">
            <a:avLst/>
          </a:prstGeom>
        </p:spPr>
        <p:txBody>
          <a:bodyPr wrap="square">
            <a:spAutoFit/>
          </a:bodyPr>
          <a:lstStyle/>
          <a:p>
            <a:pPr defTabSz="685800"/>
            <a:r>
              <a:rPr lang="en-US">
                <a:solidFill>
                  <a:srgbClr val="163660"/>
                </a:solidFill>
                <a:latin typeface="+mj-lt"/>
                <a:ea typeface="Open Sans Light" panose="020B0306030504020204" pitchFamily="34" charset="0"/>
                <a:cs typeface="Open Sans Light" panose="020B0306030504020204" pitchFamily="34" charset="0"/>
              </a:rPr>
              <a:t>Physically threatened or </a:t>
            </a:r>
          </a:p>
          <a:p>
            <a:pPr defTabSz="685800"/>
            <a:r>
              <a:rPr lang="en-US">
                <a:solidFill>
                  <a:srgbClr val="163660"/>
                </a:solidFill>
                <a:latin typeface="+mj-lt"/>
                <a:ea typeface="Open Sans Light" panose="020B0306030504020204" pitchFamily="34" charset="0"/>
                <a:cs typeface="Open Sans Light" panose="020B0306030504020204" pitchFamily="34" charset="0"/>
              </a:rPr>
              <a:t>attacked</a:t>
            </a:r>
            <a:endParaRPr lang="en-US" dirty="0">
              <a:solidFill>
                <a:srgbClr val="163660"/>
              </a:solidFill>
              <a:latin typeface="+mj-lt"/>
              <a:ea typeface="Open Sans Light" panose="020B0306030504020204" pitchFamily="34" charset="0"/>
              <a:cs typeface="Open Sans Light" panose="020B0306030504020204" pitchFamily="34" charset="0"/>
            </a:endParaRPr>
          </a:p>
        </p:txBody>
      </p:sp>
      <p:sp>
        <p:nvSpPr>
          <p:cNvPr id="31" name="TextBox 30"/>
          <p:cNvSpPr txBox="1"/>
          <p:nvPr/>
        </p:nvSpPr>
        <p:spPr>
          <a:xfrm>
            <a:off x="4970552" y="2469413"/>
            <a:ext cx="1244895" cy="646331"/>
          </a:xfrm>
          <a:prstGeom prst="rect">
            <a:avLst/>
          </a:prstGeom>
          <a:noFill/>
        </p:spPr>
        <p:txBody>
          <a:bodyPr wrap="square" lIns="0" rtlCol="0">
            <a:spAutoFit/>
          </a:bodyPr>
          <a:lstStyle/>
          <a:p>
            <a:pPr defTabSz="685800"/>
            <a:r>
              <a:rPr lang="en-US" sz="3600" b="1">
                <a:solidFill>
                  <a:srgbClr val="163660"/>
                </a:solidFill>
                <a:latin typeface="Century Gothic" panose="020B0502020202020204" pitchFamily="34" charset="0"/>
                <a:ea typeface="Open Sans" panose="020B0606030504020204" pitchFamily="34" charset="0"/>
                <a:cs typeface="Open Sans" panose="020B0606030504020204" pitchFamily="34" charset="0"/>
              </a:rPr>
              <a:t>64%</a:t>
            </a:r>
            <a:endParaRPr lang="en-US" sz="3600" b="1" dirty="0">
              <a:solidFill>
                <a:srgbClr val="163660"/>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33" name="Rectangle 32"/>
          <p:cNvSpPr/>
          <p:nvPr/>
        </p:nvSpPr>
        <p:spPr>
          <a:xfrm>
            <a:off x="5917900" y="2484084"/>
            <a:ext cx="3505201" cy="646331"/>
          </a:xfrm>
          <a:prstGeom prst="rect">
            <a:avLst/>
          </a:prstGeom>
        </p:spPr>
        <p:txBody>
          <a:bodyPr wrap="square">
            <a:spAutoFit/>
          </a:bodyPr>
          <a:lstStyle/>
          <a:p>
            <a:pPr defTabSz="685800"/>
            <a:r>
              <a:rPr lang="en-US">
                <a:solidFill>
                  <a:srgbClr val="163660"/>
                </a:solidFill>
                <a:latin typeface="+mj-lt"/>
                <a:ea typeface="Open Sans Light" panose="020B0306030504020204" pitchFamily="34" charset="0"/>
                <a:cs typeface="Open Sans Light" panose="020B0306030504020204" pitchFamily="34" charset="0"/>
              </a:rPr>
              <a:t>LGB youth report feeling unsafe </a:t>
            </a:r>
          </a:p>
          <a:p>
            <a:pPr defTabSz="685800"/>
            <a:r>
              <a:rPr lang="en-US">
                <a:solidFill>
                  <a:srgbClr val="163660"/>
                </a:solidFill>
                <a:latin typeface="+mj-lt"/>
                <a:ea typeface="Open Sans Light" panose="020B0306030504020204" pitchFamily="34" charset="0"/>
                <a:cs typeface="Open Sans Light" panose="020B0306030504020204" pitchFamily="34" charset="0"/>
              </a:rPr>
              <a:t>at school due to SOGIE</a:t>
            </a:r>
            <a:endParaRPr lang="en-US" dirty="0">
              <a:solidFill>
                <a:srgbClr val="163660"/>
              </a:solidFill>
              <a:latin typeface="+mj-lt"/>
              <a:ea typeface="Open Sans Light" panose="020B0306030504020204" pitchFamily="34" charset="0"/>
              <a:cs typeface="Open Sans Light" panose="020B0306030504020204" pitchFamily="34" charset="0"/>
            </a:endParaRPr>
          </a:p>
        </p:txBody>
      </p:sp>
      <p:sp>
        <p:nvSpPr>
          <p:cNvPr id="34" name="TextBox 33"/>
          <p:cNvSpPr txBox="1"/>
          <p:nvPr/>
        </p:nvSpPr>
        <p:spPr>
          <a:xfrm>
            <a:off x="4982952" y="3099637"/>
            <a:ext cx="1244895" cy="646331"/>
          </a:xfrm>
          <a:prstGeom prst="rect">
            <a:avLst/>
          </a:prstGeom>
          <a:noFill/>
        </p:spPr>
        <p:txBody>
          <a:bodyPr wrap="square" lIns="0" rtlCol="0">
            <a:spAutoFit/>
          </a:bodyPr>
          <a:lstStyle/>
          <a:p>
            <a:pPr defTabSz="685800"/>
            <a:r>
              <a:rPr lang="en-US" sz="3600" b="1">
                <a:solidFill>
                  <a:srgbClr val="163660"/>
                </a:solidFill>
                <a:latin typeface="Century Gothic" panose="020B0502020202020204" pitchFamily="34" charset="0"/>
                <a:ea typeface="Open Sans" panose="020B0606030504020204" pitchFamily="34" charset="0"/>
                <a:cs typeface="Open Sans" panose="020B0606030504020204" pitchFamily="34" charset="0"/>
              </a:rPr>
              <a:t>44%</a:t>
            </a:r>
            <a:endParaRPr lang="en-US" sz="3600" b="1" dirty="0">
              <a:solidFill>
                <a:srgbClr val="163660"/>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35" name="Rectangle 34"/>
          <p:cNvSpPr/>
          <p:nvPr/>
        </p:nvSpPr>
        <p:spPr>
          <a:xfrm>
            <a:off x="5929272" y="3166580"/>
            <a:ext cx="3505201" cy="646331"/>
          </a:xfrm>
          <a:prstGeom prst="rect">
            <a:avLst/>
          </a:prstGeom>
        </p:spPr>
        <p:txBody>
          <a:bodyPr wrap="square">
            <a:spAutoFit/>
          </a:bodyPr>
          <a:lstStyle/>
          <a:p>
            <a:pPr defTabSz="685800"/>
            <a:r>
              <a:rPr lang="en-US">
                <a:solidFill>
                  <a:srgbClr val="163660"/>
                </a:solidFill>
                <a:latin typeface="+mj-lt"/>
                <a:ea typeface="Open Sans Light" panose="020B0306030504020204" pitchFamily="34" charset="0"/>
                <a:cs typeface="Open Sans Light" panose="020B0306030504020204" pitchFamily="34" charset="0"/>
              </a:rPr>
              <a:t>Transgender youth report feeling unsafe at school due to SOGIE</a:t>
            </a:r>
            <a:endParaRPr lang="en-US" dirty="0">
              <a:solidFill>
                <a:srgbClr val="163660"/>
              </a:solidFill>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3716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1913" y="3075451"/>
            <a:ext cx="3814119" cy="464316"/>
          </a:xfrm>
          <a:prstGeom prst="rect">
            <a:avLst/>
          </a:prstGeom>
          <a:solidFill>
            <a:srgbClr val="163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a:solidFill>
                  <a:schemeClr val="accent1">
                    <a:lumMod val="75000"/>
                  </a:schemeClr>
                </a:solidFill>
              </a:rPr>
              <a:t>Barriers to Care</a:t>
            </a:r>
            <a:endParaRPr lang="en-US" dirty="0">
              <a:solidFill>
                <a:schemeClr val="accent1">
                  <a:lumMod val="75000"/>
                </a:schemeClr>
              </a:solidFill>
            </a:endParaRPr>
          </a:p>
        </p:txBody>
      </p:sp>
      <p:sp>
        <p:nvSpPr>
          <p:cNvPr id="3" name="Content Placeholder 2"/>
          <p:cNvSpPr>
            <a:spLocks noGrp="1"/>
          </p:cNvSpPr>
          <p:nvPr>
            <p:ph sz="half" idx="1"/>
          </p:nvPr>
        </p:nvSpPr>
        <p:spPr>
          <a:xfrm>
            <a:off x="628650" y="1421394"/>
            <a:ext cx="3667382" cy="4755569"/>
          </a:xfrm>
        </p:spPr>
        <p:txBody>
          <a:bodyPr/>
          <a:lstStyle/>
          <a:p>
            <a:pPr marL="0" indent="0">
              <a:buNone/>
            </a:pPr>
            <a:endParaRPr lang="en-US" dirty="0"/>
          </a:p>
          <a:p>
            <a:pPr marL="0" indent="0">
              <a:buNone/>
            </a:pPr>
            <a:r>
              <a:rPr lang="en-US" sz="3600" dirty="0">
                <a:ea typeface="Open Sans Light" panose="020B0306030504020204" pitchFamily="34" charset="0"/>
                <a:cs typeface="Open Sans Light" panose="020B0306030504020204" pitchFamily="34" charset="0"/>
              </a:rPr>
              <a:t>LGBTQ INDIVIDUALS</a:t>
            </a:r>
          </a:p>
          <a:p>
            <a:pPr marL="0" indent="0">
              <a:buNone/>
            </a:pPr>
            <a:r>
              <a:rPr lang="en-US" sz="3600" dirty="0">
                <a:ea typeface="Open Sans Light" panose="020B0306030504020204" pitchFamily="34" charset="0"/>
                <a:cs typeface="Open Sans Light" panose="020B0306030504020204" pitchFamily="34" charset="0"/>
              </a:rPr>
              <a:t> </a:t>
            </a:r>
            <a:r>
              <a:rPr lang="en-US" sz="3600" dirty="0">
                <a:solidFill>
                  <a:schemeClr val="bg1"/>
                </a:solidFill>
                <a:ea typeface="Open Sans Light" panose="020B0306030504020204" pitchFamily="34" charset="0"/>
                <a:cs typeface="Open Sans Light" panose="020B0306030504020204" pitchFamily="34" charset="0"/>
              </a:rPr>
              <a:t>FACE BARRIERS </a:t>
            </a:r>
            <a:endParaRPr lang="en-US" sz="3600" dirty="0">
              <a:ea typeface="Open Sans Light" panose="020B0306030504020204" pitchFamily="34" charset="0"/>
              <a:cs typeface="Open Sans Light" panose="020B0306030504020204" pitchFamily="34" charset="0"/>
            </a:endParaRPr>
          </a:p>
          <a:p>
            <a:pPr marL="0" indent="0">
              <a:buNone/>
            </a:pPr>
            <a:r>
              <a:rPr lang="en-US" sz="3600" dirty="0">
                <a:ea typeface="Open Sans Light" panose="020B0306030504020204" pitchFamily="34" charset="0"/>
                <a:cs typeface="Open Sans Light" panose="020B0306030504020204" pitchFamily="34" charset="0"/>
              </a:rPr>
              <a:t>ACCESSING </a:t>
            </a:r>
          </a:p>
          <a:p>
            <a:pPr marL="0" indent="0">
              <a:buNone/>
            </a:pPr>
            <a:r>
              <a:rPr lang="en-US" sz="3600" dirty="0">
                <a:ea typeface="Open Sans Light" panose="020B0306030504020204" pitchFamily="34" charset="0"/>
                <a:cs typeface="Open Sans Light" panose="020B0306030504020204" pitchFamily="34" charset="0"/>
              </a:rPr>
              <a:t>HEALTHCARE</a:t>
            </a:r>
          </a:p>
          <a:p>
            <a:pPr marL="0" indent="0">
              <a:buNone/>
            </a:pPr>
            <a:r>
              <a:rPr lang="en-US" sz="3600" dirty="0">
                <a:ea typeface="Open Sans Light" panose="020B0306030504020204" pitchFamily="34" charset="0"/>
                <a:cs typeface="Open Sans Light" panose="020B0306030504020204" pitchFamily="34" charset="0"/>
              </a:rPr>
              <a:t>COMPARED TO</a:t>
            </a:r>
          </a:p>
          <a:p>
            <a:pPr marL="0" indent="0">
              <a:buNone/>
            </a:pPr>
            <a:r>
              <a:rPr lang="en-US" sz="3600" dirty="0">
                <a:ea typeface="Open Sans Light" panose="020B0306030504020204" pitchFamily="34" charset="0"/>
                <a:cs typeface="Open Sans Light" panose="020B0306030504020204" pitchFamily="34" charset="0"/>
              </a:rPr>
              <a:t>NON-LGBTQ FOLX</a:t>
            </a:r>
          </a:p>
        </p:txBody>
      </p:sp>
      <p:sp>
        <p:nvSpPr>
          <p:cNvPr id="7" name="TextBox 6"/>
          <p:cNvSpPr txBox="1"/>
          <p:nvPr/>
        </p:nvSpPr>
        <p:spPr>
          <a:xfrm>
            <a:off x="4629152" y="1903657"/>
            <a:ext cx="1244895" cy="646331"/>
          </a:xfrm>
          <a:prstGeom prst="rect">
            <a:avLst/>
          </a:prstGeom>
          <a:noFill/>
        </p:spPr>
        <p:txBody>
          <a:bodyPr wrap="square" lIns="0" rtlCol="0">
            <a:spAutoFit/>
          </a:bodyPr>
          <a:lstStyle/>
          <a:p>
            <a:pPr defTabSz="685800"/>
            <a:r>
              <a:rPr lang="en-US" sz="3600" b="1" dirty="0">
                <a:solidFill>
                  <a:srgbClr val="163660"/>
                </a:solidFill>
                <a:latin typeface="Century Gothic" panose="020B0502020202020204" pitchFamily="34" charset="0"/>
                <a:ea typeface="Open Sans" panose="020B0606030504020204" pitchFamily="34" charset="0"/>
                <a:cs typeface="Open Sans" panose="020B0606030504020204" pitchFamily="34" charset="0"/>
              </a:rPr>
              <a:t>33%</a:t>
            </a:r>
          </a:p>
        </p:txBody>
      </p:sp>
      <p:sp>
        <p:nvSpPr>
          <p:cNvPr id="8" name="TextBox 7"/>
          <p:cNvSpPr txBox="1"/>
          <p:nvPr/>
        </p:nvSpPr>
        <p:spPr>
          <a:xfrm>
            <a:off x="4582267" y="2528566"/>
            <a:ext cx="1244895" cy="646331"/>
          </a:xfrm>
          <a:prstGeom prst="rect">
            <a:avLst/>
          </a:prstGeom>
          <a:noFill/>
        </p:spPr>
        <p:txBody>
          <a:bodyPr wrap="square" lIns="0" rtlCol="0">
            <a:spAutoFit/>
          </a:bodyPr>
          <a:lstStyle/>
          <a:p>
            <a:pPr defTabSz="685800"/>
            <a:r>
              <a:rPr lang="en-US" sz="3600" b="1" dirty="0">
                <a:solidFill>
                  <a:srgbClr val="163660"/>
                </a:solidFill>
                <a:latin typeface="Century Gothic" panose="020B0502020202020204" pitchFamily="34" charset="0"/>
                <a:ea typeface="Open Sans" panose="020B0606030504020204" pitchFamily="34" charset="0"/>
                <a:cs typeface="Open Sans" panose="020B0606030504020204" pitchFamily="34" charset="0"/>
              </a:rPr>
              <a:t>24%</a:t>
            </a:r>
          </a:p>
        </p:txBody>
      </p:sp>
      <p:sp>
        <p:nvSpPr>
          <p:cNvPr id="10" name="TextBox 9"/>
          <p:cNvSpPr txBox="1"/>
          <p:nvPr/>
        </p:nvSpPr>
        <p:spPr>
          <a:xfrm>
            <a:off x="4584378" y="3188634"/>
            <a:ext cx="1244895" cy="646331"/>
          </a:xfrm>
          <a:prstGeom prst="rect">
            <a:avLst/>
          </a:prstGeom>
          <a:noFill/>
        </p:spPr>
        <p:txBody>
          <a:bodyPr wrap="square" lIns="0" rtlCol="0">
            <a:spAutoFit/>
          </a:bodyPr>
          <a:lstStyle/>
          <a:p>
            <a:pPr defTabSz="685800"/>
            <a:r>
              <a:rPr lang="en-US" sz="3600" b="1" dirty="0">
                <a:solidFill>
                  <a:srgbClr val="163660"/>
                </a:solidFill>
                <a:latin typeface="Century Gothic" panose="020B0502020202020204" pitchFamily="34" charset="0"/>
                <a:ea typeface="Open Sans" panose="020B0606030504020204" pitchFamily="34" charset="0"/>
                <a:cs typeface="Open Sans" panose="020B0606030504020204" pitchFamily="34" charset="0"/>
              </a:rPr>
              <a:t>15%</a:t>
            </a:r>
          </a:p>
        </p:txBody>
      </p:sp>
      <p:sp>
        <p:nvSpPr>
          <p:cNvPr id="11" name="Rectangle 10"/>
          <p:cNvSpPr/>
          <p:nvPr/>
        </p:nvSpPr>
        <p:spPr>
          <a:xfrm>
            <a:off x="5548185" y="1929601"/>
            <a:ext cx="3172083" cy="646331"/>
          </a:xfrm>
          <a:prstGeom prst="rect">
            <a:avLst/>
          </a:prstGeom>
        </p:spPr>
        <p:txBody>
          <a:bodyPr wrap="square">
            <a:spAutoFit/>
          </a:bodyPr>
          <a:lstStyle/>
          <a:p>
            <a:pPr defTabSz="685800"/>
            <a:r>
              <a:rPr lang="en-US" dirty="0">
                <a:solidFill>
                  <a:srgbClr val="163660"/>
                </a:solidFill>
                <a:latin typeface="+mj-lt"/>
                <a:ea typeface="Open Sans Light" panose="020B0306030504020204" pitchFamily="34" charset="0"/>
                <a:cs typeface="Open Sans Light" panose="020B0306030504020204" pitchFamily="34" charset="0"/>
              </a:rPr>
              <a:t>Reported at least one negative experience with a provider</a:t>
            </a:r>
          </a:p>
        </p:txBody>
      </p:sp>
      <p:sp>
        <p:nvSpPr>
          <p:cNvPr id="13" name="Rectangle 12"/>
          <p:cNvSpPr/>
          <p:nvPr/>
        </p:nvSpPr>
        <p:spPr>
          <a:xfrm>
            <a:off x="5558904" y="2554509"/>
            <a:ext cx="3505201" cy="646331"/>
          </a:xfrm>
          <a:prstGeom prst="rect">
            <a:avLst/>
          </a:prstGeom>
        </p:spPr>
        <p:txBody>
          <a:bodyPr wrap="square">
            <a:spAutoFit/>
          </a:bodyPr>
          <a:lstStyle/>
          <a:p>
            <a:pPr defTabSz="685800"/>
            <a:r>
              <a:rPr lang="en-US" dirty="0">
                <a:solidFill>
                  <a:srgbClr val="163660"/>
                </a:solidFill>
                <a:latin typeface="+mj-lt"/>
                <a:ea typeface="Open Sans Light" panose="020B0306030504020204" pitchFamily="34" charset="0"/>
                <a:cs typeface="Open Sans Light" panose="020B0306030504020204" pitchFamily="34" charset="0"/>
              </a:rPr>
              <a:t>Felt their provider had a lack of knowledge of appropriate care</a:t>
            </a:r>
          </a:p>
        </p:txBody>
      </p:sp>
      <p:sp>
        <p:nvSpPr>
          <p:cNvPr id="14" name="Rectangle 13"/>
          <p:cNvSpPr/>
          <p:nvPr/>
        </p:nvSpPr>
        <p:spPr>
          <a:xfrm>
            <a:off x="5550666" y="3236269"/>
            <a:ext cx="3505201" cy="646331"/>
          </a:xfrm>
          <a:prstGeom prst="rect">
            <a:avLst/>
          </a:prstGeom>
        </p:spPr>
        <p:txBody>
          <a:bodyPr wrap="square">
            <a:spAutoFit/>
          </a:bodyPr>
          <a:lstStyle/>
          <a:p>
            <a:pPr defTabSz="685800"/>
            <a:r>
              <a:rPr lang="en-US" dirty="0">
                <a:solidFill>
                  <a:srgbClr val="163660"/>
                </a:solidFill>
                <a:latin typeface="+mj-lt"/>
                <a:ea typeface="Open Sans Light" panose="020B0306030504020204" pitchFamily="34" charset="0"/>
                <a:cs typeface="Open Sans Light" panose="020B0306030504020204" pitchFamily="34" charset="0"/>
              </a:rPr>
              <a:t>Were asked invasive or unnecessary questions about being transgender</a:t>
            </a:r>
          </a:p>
        </p:txBody>
      </p:sp>
      <p:sp>
        <p:nvSpPr>
          <p:cNvPr id="16" name="Rectangle 15"/>
          <p:cNvSpPr/>
          <p:nvPr/>
        </p:nvSpPr>
        <p:spPr>
          <a:xfrm>
            <a:off x="4514850" y="1634154"/>
            <a:ext cx="3172083" cy="338554"/>
          </a:xfrm>
          <a:prstGeom prst="rect">
            <a:avLst/>
          </a:prstGeom>
        </p:spPr>
        <p:txBody>
          <a:bodyPr wrap="square">
            <a:spAutoFit/>
          </a:bodyPr>
          <a:lstStyle/>
          <a:p>
            <a:pPr defTabSz="685800"/>
            <a:r>
              <a:rPr lang="en-US" sz="1600" dirty="0">
                <a:solidFill>
                  <a:srgbClr val="163660"/>
                </a:solidFill>
                <a:ea typeface="Open Sans Light" panose="020B0306030504020204" pitchFamily="34" charset="0"/>
                <a:cs typeface="Open Sans Light" panose="020B0306030504020204" pitchFamily="34" charset="0"/>
              </a:rPr>
              <a:t>Barriers To Care</a:t>
            </a:r>
          </a:p>
        </p:txBody>
      </p:sp>
      <p:sp>
        <p:nvSpPr>
          <p:cNvPr id="22" name="TextBox 21"/>
          <p:cNvSpPr txBox="1"/>
          <p:nvPr/>
        </p:nvSpPr>
        <p:spPr>
          <a:xfrm>
            <a:off x="4582267" y="3922838"/>
            <a:ext cx="1244895" cy="646331"/>
          </a:xfrm>
          <a:prstGeom prst="rect">
            <a:avLst/>
          </a:prstGeom>
          <a:noFill/>
        </p:spPr>
        <p:txBody>
          <a:bodyPr wrap="square" lIns="0" rtlCol="0">
            <a:spAutoFit/>
          </a:bodyPr>
          <a:lstStyle/>
          <a:p>
            <a:pPr defTabSz="685800"/>
            <a:r>
              <a:rPr lang="en-US" sz="3600" b="1" dirty="0">
                <a:solidFill>
                  <a:srgbClr val="163660"/>
                </a:solidFill>
                <a:latin typeface="Century Gothic" panose="020B0502020202020204" pitchFamily="34" charset="0"/>
                <a:ea typeface="Open Sans" panose="020B0606030504020204" pitchFamily="34" charset="0"/>
                <a:cs typeface="Open Sans" panose="020B0606030504020204" pitchFamily="34" charset="0"/>
              </a:rPr>
              <a:t>23%</a:t>
            </a:r>
          </a:p>
        </p:txBody>
      </p:sp>
      <p:sp>
        <p:nvSpPr>
          <p:cNvPr id="29" name="Rectangle 28"/>
          <p:cNvSpPr/>
          <p:nvPr/>
        </p:nvSpPr>
        <p:spPr>
          <a:xfrm>
            <a:off x="5548184" y="3832540"/>
            <a:ext cx="3172083" cy="923330"/>
          </a:xfrm>
          <a:prstGeom prst="rect">
            <a:avLst/>
          </a:prstGeom>
        </p:spPr>
        <p:txBody>
          <a:bodyPr wrap="square">
            <a:spAutoFit/>
          </a:bodyPr>
          <a:lstStyle/>
          <a:p>
            <a:pPr defTabSz="685800"/>
            <a:r>
              <a:rPr lang="en-US" dirty="0">
                <a:solidFill>
                  <a:srgbClr val="163660"/>
                </a:solidFill>
                <a:latin typeface="+mj-lt"/>
                <a:ea typeface="Open Sans Light" panose="020B0306030504020204" pitchFamily="34" charset="0"/>
                <a:cs typeface="Open Sans Light" panose="020B0306030504020204" pitchFamily="34" charset="0"/>
              </a:rPr>
              <a:t>Reported needing health care, but did not seek it due to fear of being disrespected/mistreated</a:t>
            </a:r>
          </a:p>
        </p:txBody>
      </p:sp>
    </p:spTree>
    <p:extLst>
      <p:ext uri="{BB962C8B-B14F-4D97-AF65-F5344CB8AC3E}">
        <p14:creationId xmlns:p14="http://schemas.microsoft.com/office/powerpoint/2010/main" val="1364660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LGBTQ Youth Homelessness</a:t>
            </a:r>
          </a:p>
        </p:txBody>
      </p:sp>
      <p:pic>
        <p:nvPicPr>
          <p:cNvPr id="4" name="Shape 79"/>
          <p:cNvPicPr preferRelativeResize="0">
            <a:picLocks noGrp="1"/>
          </p:cNvPicPr>
          <p:nvPr>
            <p:ph idx="1"/>
          </p:nvPr>
        </p:nvPicPr>
        <p:blipFill>
          <a:blip r:embed="rId3">
            <a:clrChange>
              <a:clrFrom>
                <a:srgbClr val="EB8429"/>
              </a:clrFrom>
              <a:clrTo>
                <a:srgbClr val="EB8429">
                  <a:alpha val="0"/>
                </a:srgbClr>
              </a:clrTo>
            </a:clrChange>
            <a:alphaModFix/>
          </a:blip>
          <a:stretch>
            <a:fillRect/>
          </a:stretch>
        </p:blipFill>
        <p:spPr>
          <a:xfrm>
            <a:off x="628650" y="2820694"/>
            <a:ext cx="7886700" cy="2924762"/>
          </a:xfrm>
          <a:prstGeom prst="rect">
            <a:avLst/>
          </a:prstGeom>
          <a:noFill/>
          <a:ln>
            <a:noFill/>
          </a:ln>
        </p:spPr>
      </p:pic>
      <p:pic>
        <p:nvPicPr>
          <p:cNvPr id="5" name="Shape 79"/>
          <p:cNvPicPr preferRelativeResize="0">
            <a:picLocks/>
          </p:cNvPicPr>
          <p:nvPr/>
        </p:nvPicPr>
        <p:blipFill>
          <a:blip r:embed="rId4">
            <a:clrChange>
              <a:clrFrom>
                <a:srgbClr val="C2D8E4"/>
              </a:clrFrom>
              <a:clrTo>
                <a:srgbClr val="C2D8E4">
                  <a:alpha val="0"/>
                </a:srgbClr>
              </a:clrTo>
            </a:clrChange>
            <a:alphaModFix/>
            <a:duotone>
              <a:prstClr val="black"/>
              <a:schemeClr val="accent5">
                <a:tint val="45000"/>
                <a:satMod val="400000"/>
              </a:schemeClr>
            </a:duotone>
          </a:blip>
          <a:stretch>
            <a:fillRect/>
          </a:stretch>
        </p:blipFill>
        <p:spPr>
          <a:xfrm>
            <a:off x="628650" y="2820694"/>
            <a:ext cx="7886700" cy="2924762"/>
          </a:xfrm>
          <a:prstGeom prst="rect">
            <a:avLst/>
          </a:prstGeom>
          <a:noFill/>
          <a:ln>
            <a:noFill/>
          </a:ln>
        </p:spPr>
      </p:pic>
    </p:spTree>
    <p:extLst>
      <p:ext uri="{BB962C8B-B14F-4D97-AF65-F5344CB8AC3E}">
        <p14:creationId xmlns:p14="http://schemas.microsoft.com/office/powerpoint/2010/main" val="3222681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Consequences</a:t>
            </a:r>
          </a:p>
        </p:txBody>
      </p:sp>
      <p:sp>
        <p:nvSpPr>
          <p:cNvPr id="4" name="Oval 3"/>
          <p:cNvSpPr/>
          <p:nvPr/>
        </p:nvSpPr>
        <p:spPr>
          <a:xfrm>
            <a:off x="2645486" y="2053371"/>
            <a:ext cx="3812464" cy="3812464"/>
          </a:xfrm>
          <a:prstGeom prst="ellipse">
            <a:avLst/>
          </a:prstGeom>
          <a:noFill/>
          <a:ln w="38100">
            <a:solidFill>
              <a:srgbClr val="4370B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726422" y="1981421"/>
            <a:ext cx="3812464" cy="3812464"/>
          </a:xfrm>
          <a:prstGeom prst="ellipse">
            <a:avLst/>
          </a:prstGeom>
          <a:noFill/>
          <a:ln w="38100">
            <a:solidFill>
              <a:srgbClr val="4370B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15550" y="2017396"/>
            <a:ext cx="3812464" cy="3812464"/>
          </a:xfrm>
          <a:prstGeom prst="ellipse">
            <a:avLst/>
          </a:prstGeom>
          <a:noFill/>
          <a:ln w="38100">
            <a:solidFill>
              <a:srgbClr val="4370B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97886" y="2017396"/>
            <a:ext cx="3812464" cy="3812464"/>
          </a:xfrm>
          <a:prstGeom prst="ellipse">
            <a:avLst/>
          </a:prstGeom>
          <a:noFill/>
          <a:ln w="38100">
            <a:solidFill>
              <a:srgbClr val="4370B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97886" y="2205771"/>
            <a:ext cx="3812464" cy="3812464"/>
          </a:xfrm>
          <a:prstGeom prst="ellipse">
            <a:avLst/>
          </a:prstGeom>
          <a:noFill/>
          <a:ln w="38100">
            <a:solidFill>
              <a:srgbClr val="4370B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1207" y="2545436"/>
            <a:ext cx="2342508" cy="787322"/>
          </a:xfrm>
          <a:prstGeom prst="rect">
            <a:avLst/>
          </a:prstGeom>
          <a:noFill/>
        </p:spPr>
        <p:txBody>
          <a:bodyPr wrap="square" lIns="48188" tIns="24094" rIns="48188" bIns="24094" rtlCol="0">
            <a:spAutoFit/>
          </a:bodyPr>
          <a:lstStyle/>
          <a:p>
            <a:pPr algn="ctr" defTabSz="481914"/>
            <a:r>
              <a:rPr lang="en-US" sz="2400" kern="0" dirty="0">
                <a:solidFill>
                  <a:srgbClr val="163660"/>
                </a:solidFill>
                <a:latin typeface="+mj-lt"/>
                <a:ea typeface="Open Sans" panose="020B0606030504020204" pitchFamily="34" charset="0"/>
                <a:cs typeface="Open Sans" panose="020B0606030504020204" pitchFamily="34" charset="0"/>
                <a:sym typeface="Arial"/>
                <a:rtl val="0"/>
              </a:rPr>
              <a:t>SUICIDE</a:t>
            </a:r>
          </a:p>
          <a:p>
            <a:pPr algn="ctr" defTabSz="481914"/>
            <a:r>
              <a:rPr lang="en-US" sz="2400" kern="0" dirty="0">
                <a:solidFill>
                  <a:srgbClr val="163660"/>
                </a:solidFill>
                <a:latin typeface="+mj-lt"/>
                <a:ea typeface="Open Sans Light" panose="020B0306030504020204" pitchFamily="34" charset="0"/>
                <a:cs typeface="Open Sans Light" panose="020B0306030504020204" pitchFamily="34" charset="0"/>
                <a:sym typeface="Arial"/>
                <a:rtl val="0"/>
              </a:rPr>
              <a:t>8x More Likely</a:t>
            </a:r>
          </a:p>
        </p:txBody>
      </p:sp>
      <p:grpSp>
        <p:nvGrpSpPr>
          <p:cNvPr id="10" name="Group 9"/>
          <p:cNvGrpSpPr/>
          <p:nvPr/>
        </p:nvGrpSpPr>
        <p:grpSpPr>
          <a:xfrm>
            <a:off x="394963" y="2545436"/>
            <a:ext cx="8360452" cy="2685983"/>
            <a:chOff x="80751" y="2046899"/>
            <a:chExt cx="11147266" cy="3581311"/>
          </a:xfrm>
        </p:grpSpPr>
        <p:sp>
          <p:nvSpPr>
            <p:cNvPr id="11" name="TextBox 10"/>
            <p:cNvSpPr txBox="1"/>
            <p:nvPr/>
          </p:nvSpPr>
          <p:spPr>
            <a:xfrm>
              <a:off x="7877470" y="4578447"/>
              <a:ext cx="3350547" cy="1049763"/>
            </a:xfrm>
            <a:prstGeom prst="rect">
              <a:avLst/>
            </a:prstGeom>
            <a:noFill/>
          </p:spPr>
          <p:txBody>
            <a:bodyPr wrap="square" lIns="48188" tIns="24094" rIns="48188" bIns="24094" rtlCol="0">
              <a:spAutoFit/>
            </a:bodyPr>
            <a:lstStyle/>
            <a:p>
              <a:pPr algn="ctr" defTabSz="481914"/>
              <a:r>
                <a:rPr lang="en-US" sz="2400" kern="0" dirty="0">
                  <a:solidFill>
                    <a:srgbClr val="163660"/>
                  </a:solidFill>
                  <a:latin typeface="+mj-lt"/>
                  <a:ea typeface="Open Sans" panose="020B0606030504020204" pitchFamily="34" charset="0"/>
                  <a:cs typeface="Open Sans" panose="020B0606030504020204" pitchFamily="34" charset="0"/>
                  <a:sym typeface="Arial"/>
                  <a:rtl val="0"/>
                </a:rPr>
                <a:t>DEPRESSION</a:t>
              </a:r>
            </a:p>
            <a:p>
              <a:pPr algn="ctr" defTabSz="481914"/>
              <a:r>
                <a:rPr lang="en-US" sz="2400" kern="0" dirty="0">
                  <a:solidFill>
                    <a:srgbClr val="163660"/>
                  </a:solidFill>
                  <a:latin typeface="+mj-lt"/>
                  <a:ea typeface="Open Sans Light" panose="020B0306030504020204" pitchFamily="34" charset="0"/>
                  <a:cs typeface="Open Sans Light" panose="020B0306030504020204" pitchFamily="34" charset="0"/>
                  <a:sym typeface="Arial"/>
                  <a:rtl val="0"/>
                </a:rPr>
                <a:t>6x More Likely</a:t>
              </a:r>
            </a:p>
          </p:txBody>
        </p:sp>
        <p:sp>
          <p:nvSpPr>
            <p:cNvPr id="12" name="TextBox 11"/>
            <p:cNvSpPr txBox="1"/>
            <p:nvPr/>
          </p:nvSpPr>
          <p:spPr>
            <a:xfrm>
              <a:off x="80751" y="4578449"/>
              <a:ext cx="3257987" cy="1049761"/>
            </a:xfrm>
            <a:prstGeom prst="rect">
              <a:avLst/>
            </a:prstGeom>
            <a:noFill/>
          </p:spPr>
          <p:txBody>
            <a:bodyPr wrap="square" lIns="48188" tIns="24094" rIns="48188" bIns="24094" rtlCol="0">
              <a:spAutoFit/>
            </a:bodyPr>
            <a:lstStyle/>
            <a:p>
              <a:pPr algn="ctr" defTabSz="481914"/>
              <a:r>
                <a:rPr lang="en-US" sz="2400" kern="0" dirty="0">
                  <a:solidFill>
                    <a:srgbClr val="163660"/>
                  </a:solidFill>
                  <a:latin typeface="+mj-lt"/>
                  <a:ea typeface="Open Sans" panose="020B0606030504020204" pitchFamily="34" charset="0"/>
                  <a:cs typeface="Open Sans" panose="020B0606030504020204" pitchFamily="34" charset="0"/>
                  <a:sym typeface="Arial"/>
                  <a:rtl val="0"/>
                </a:rPr>
                <a:t>UNSAFE SEX</a:t>
              </a:r>
            </a:p>
            <a:p>
              <a:pPr algn="ctr" defTabSz="481914"/>
              <a:r>
                <a:rPr lang="en-US" sz="2400" kern="0" dirty="0">
                  <a:solidFill>
                    <a:srgbClr val="163660"/>
                  </a:solidFill>
                  <a:latin typeface="+mj-lt"/>
                  <a:ea typeface="Open Sans Light" panose="020B0306030504020204" pitchFamily="34" charset="0"/>
                  <a:cs typeface="Open Sans Light" panose="020B0306030504020204" pitchFamily="34" charset="0"/>
                  <a:sym typeface="Arial"/>
                  <a:rtl val="0"/>
                </a:rPr>
                <a:t>3x More Likely</a:t>
              </a:r>
            </a:p>
          </p:txBody>
        </p:sp>
        <p:sp>
          <p:nvSpPr>
            <p:cNvPr id="13" name="TextBox 12"/>
            <p:cNvSpPr txBox="1"/>
            <p:nvPr/>
          </p:nvSpPr>
          <p:spPr>
            <a:xfrm>
              <a:off x="7923754" y="2046899"/>
              <a:ext cx="3179320" cy="1049763"/>
            </a:xfrm>
            <a:prstGeom prst="rect">
              <a:avLst/>
            </a:prstGeom>
            <a:noFill/>
          </p:spPr>
          <p:txBody>
            <a:bodyPr wrap="square" lIns="48188" tIns="24094" rIns="48188" bIns="24094" rtlCol="0">
              <a:spAutoFit/>
            </a:bodyPr>
            <a:lstStyle/>
            <a:p>
              <a:pPr algn="ctr" defTabSz="481914"/>
              <a:r>
                <a:rPr lang="en-US" sz="2400" kern="0" dirty="0">
                  <a:solidFill>
                    <a:srgbClr val="163660"/>
                  </a:solidFill>
                  <a:latin typeface="+mj-lt"/>
                  <a:ea typeface="Open Sans" panose="020B0606030504020204" pitchFamily="34" charset="0"/>
                  <a:cs typeface="Open Sans" panose="020B0606030504020204" pitchFamily="34" charset="0"/>
                  <a:sym typeface="Arial"/>
                  <a:rtl val="0"/>
                </a:rPr>
                <a:t>DRUG USE</a:t>
              </a:r>
            </a:p>
            <a:p>
              <a:pPr algn="ctr" defTabSz="481914"/>
              <a:r>
                <a:rPr lang="en-US" sz="2400" kern="0" dirty="0">
                  <a:solidFill>
                    <a:srgbClr val="163660"/>
                  </a:solidFill>
                  <a:latin typeface="+mj-lt"/>
                  <a:ea typeface="Open Sans Light" panose="020B0306030504020204" pitchFamily="34" charset="0"/>
                  <a:cs typeface="Open Sans Light" panose="020B0306030504020204" pitchFamily="34" charset="0"/>
                  <a:sym typeface="Arial"/>
                  <a:rtl val="0"/>
                </a:rPr>
                <a:t>3x More Likely</a:t>
              </a:r>
            </a:p>
          </p:txBody>
        </p:sp>
        <p:sp>
          <p:nvSpPr>
            <p:cNvPr id="14" name="TextBox 13"/>
            <p:cNvSpPr txBox="1"/>
            <p:nvPr/>
          </p:nvSpPr>
          <p:spPr>
            <a:xfrm>
              <a:off x="3673032" y="3558898"/>
              <a:ext cx="3958632" cy="557315"/>
            </a:xfrm>
            <a:prstGeom prst="rect">
              <a:avLst/>
            </a:prstGeom>
            <a:noFill/>
            <a:ln>
              <a:noFill/>
            </a:ln>
          </p:spPr>
          <p:txBody>
            <a:bodyPr wrap="square" lIns="48186" tIns="24092" rIns="48186" bIns="24092" rtlCol="0">
              <a:spAutoFit/>
            </a:bodyPr>
            <a:lstStyle/>
            <a:p>
              <a:pPr algn="ctr" defTabSz="481914"/>
              <a:r>
                <a:rPr lang="en-US" sz="2400" b="1" kern="0" dirty="0">
                  <a:solidFill>
                    <a:schemeClr val="bg1"/>
                  </a:solidFill>
                  <a:latin typeface="Porter" pitchFamily="2" charset="0"/>
                  <a:ea typeface="Arial"/>
                  <a:cs typeface="Helvetica Neue Black Condensed"/>
                  <a:sym typeface="Arial"/>
                  <a:rtl val="0"/>
                </a:rPr>
                <a:t>CONSEQUENCES</a:t>
              </a:r>
            </a:p>
          </p:txBody>
        </p:sp>
      </p:grpSp>
    </p:spTree>
    <p:extLst>
      <p:ext uri="{BB962C8B-B14F-4D97-AF65-F5344CB8AC3E}">
        <p14:creationId xmlns:p14="http://schemas.microsoft.com/office/powerpoint/2010/main" val="201845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accent1">
                    <a:lumMod val="75000"/>
                  </a:schemeClr>
                </a:solidFill>
              </a:rPr>
              <a:t>Consequences (General)</a:t>
            </a:r>
            <a:endParaRPr lang="en-US" dirty="0">
              <a:solidFill>
                <a:schemeClr val="accent1">
                  <a:lumMod val="75000"/>
                </a:schemeClr>
              </a:solidFill>
            </a:endParaRPr>
          </a:p>
        </p:txBody>
      </p:sp>
      <p:sp>
        <p:nvSpPr>
          <p:cNvPr id="4" name="Oval 3"/>
          <p:cNvSpPr/>
          <p:nvPr/>
        </p:nvSpPr>
        <p:spPr>
          <a:xfrm>
            <a:off x="2645486" y="2053371"/>
            <a:ext cx="3812464" cy="3812464"/>
          </a:xfrm>
          <a:prstGeom prst="ellipse">
            <a:avLst/>
          </a:prstGeom>
          <a:noFill/>
          <a:ln w="38100">
            <a:solidFill>
              <a:srgbClr val="4370B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726422" y="1981421"/>
            <a:ext cx="3812464" cy="3812464"/>
          </a:xfrm>
          <a:prstGeom prst="ellipse">
            <a:avLst/>
          </a:prstGeom>
          <a:noFill/>
          <a:ln w="38100">
            <a:solidFill>
              <a:srgbClr val="4370B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15550" y="2017396"/>
            <a:ext cx="3812464" cy="3812464"/>
          </a:xfrm>
          <a:prstGeom prst="ellipse">
            <a:avLst/>
          </a:prstGeom>
          <a:noFill/>
          <a:ln w="38100">
            <a:solidFill>
              <a:srgbClr val="4370B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97886" y="2017396"/>
            <a:ext cx="3812464" cy="3812464"/>
          </a:xfrm>
          <a:prstGeom prst="ellipse">
            <a:avLst/>
          </a:prstGeom>
          <a:noFill/>
          <a:ln w="38100">
            <a:solidFill>
              <a:srgbClr val="4370B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97886" y="2205771"/>
            <a:ext cx="3812464" cy="3812464"/>
          </a:xfrm>
          <a:prstGeom prst="ellipse">
            <a:avLst/>
          </a:prstGeom>
          <a:noFill/>
          <a:ln w="38100">
            <a:solidFill>
              <a:srgbClr val="4370B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75" y="1981421"/>
            <a:ext cx="2342508" cy="787322"/>
          </a:xfrm>
          <a:prstGeom prst="rect">
            <a:avLst/>
          </a:prstGeom>
          <a:noFill/>
        </p:spPr>
        <p:txBody>
          <a:bodyPr wrap="square" lIns="48188" tIns="24094" rIns="48188" bIns="24094" rtlCol="0">
            <a:spAutoFit/>
          </a:bodyPr>
          <a:lstStyle/>
          <a:p>
            <a:pPr algn="ctr" defTabSz="481914"/>
            <a:r>
              <a:rPr lang="en-US" sz="2400" kern="0" dirty="0">
                <a:solidFill>
                  <a:srgbClr val="163660"/>
                </a:solidFill>
                <a:latin typeface="+mj-lt"/>
                <a:ea typeface="Open Sans" panose="020B0606030504020204" pitchFamily="34" charset="0"/>
                <a:cs typeface="Open Sans" panose="020B0606030504020204" pitchFamily="34" charset="0"/>
                <a:sym typeface="Arial"/>
                <a:rtl val="0"/>
              </a:rPr>
              <a:t>DEPRESSION</a:t>
            </a:r>
          </a:p>
          <a:p>
            <a:pPr algn="ctr" defTabSz="481914"/>
            <a:r>
              <a:rPr lang="en-US" sz="2400" kern="0" dirty="0">
                <a:solidFill>
                  <a:srgbClr val="163660"/>
                </a:solidFill>
                <a:latin typeface="+mj-lt"/>
                <a:ea typeface="Open Sans Light" panose="020B0306030504020204" pitchFamily="34" charset="0"/>
                <a:cs typeface="Open Sans Light" panose="020B0306030504020204" pitchFamily="34" charset="0"/>
                <a:sym typeface="Arial"/>
                <a:rtl val="0"/>
              </a:rPr>
              <a:t>2.5x More Likely</a:t>
            </a:r>
          </a:p>
        </p:txBody>
      </p:sp>
      <p:grpSp>
        <p:nvGrpSpPr>
          <p:cNvPr id="10" name="Group 9"/>
          <p:cNvGrpSpPr/>
          <p:nvPr/>
        </p:nvGrpSpPr>
        <p:grpSpPr>
          <a:xfrm>
            <a:off x="330475" y="2017396"/>
            <a:ext cx="8621528" cy="3583355"/>
            <a:chOff x="-5233" y="2256316"/>
            <a:chExt cx="11495367" cy="3864336"/>
          </a:xfrm>
        </p:grpSpPr>
        <p:sp>
          <p:nvSpPr>
            <p:cNvPr id="11" name="TextBox 10"/>
            <p:cNvSpPr txBox="1"/>
            <p:nvPr/>
          </p:nvSpPr>
          <p:spPr>
            <a:xfrm>
              <a:off x="8139587" y="4578448"/>
              <a:ext cx="3350547" cy="1247350"/>
            </a:xfrm>
            <a:prstGeom prst="rect">
              <a:avLst/>
            </a:prstGeom>
            <a:noFill/>
          </p:spPr>
          <p:txBody>
            <a:bodyPr wrap="square" lIns="48188" tIns="24094" rIns="48188" bIns="24094" rtlCol="0">
              <a:spAutoFit/>
            </a:bodyPr>
            <a:lstStyle/>
            <a:p>
              <a:pPr algn="ctr" defTabSz="481914"/>
              <a:r>
                <a:rPr lang="en-US" sz="2400" kern="0" dirty="0">
                  <a:solidFill>
                    <a:srgbClr val="163660"/>
                  </a:solidFill>
                  <a:latin typeface="+mj-lt"/>
                  <a:ea typeface="Open Sans" panose="020B0606030504020204" pitchFamily="34" charset="0"/>
                  <a:cs typeface="Open Sans" panose="020B0606030504020204" pitchFamily="34" charset="0"/>
                  <a:sym typeface="Arial"/>
                  <a:rtl val="0"/>
                </a:rPr>
                <a:t>MENTAL HEALTH DISORDER</a:t>
              </a:r>
            </a:p>
            <a:p>
              <a:pPr algn="ctr" defTabSz="481914"/>
              <a:r>
                <a:rPr lang="en-US" sz="2400" kern="0" dirty="0">
                  <a:solidFill>
                    <a:srgbClr val="163660"/>
                  </a:solidFill>
                  <a:latin typeface="+mj-lt"/>
                  <a:ea typeface="Open Sans Light" panose="020B0306030504020204" pitchFamily="34" charset="0"/>
                  <a:cs typeface="Open Sans Light" panose="020B0306030504020204" pitchFamily="34" charset="0"/>
                  <a:sym typeface="Arial"/>
                  <a:rtl val="0"/>
                </a:rPr>
                <a:t>2-3x More Likely</a:t>
              </a:r>
            </a:p>
          </p:txBody>
        </p:sp>
        <p:sp>
          <p:nvSpPr>
            <p:cNvPr id="12" name="TextBox 11"/>
            <p:cNvSpPr txBox="1"/>
            <p:nvPr/>
          </p:nvSpPr>
          <p:spPr>
            <a:xfrm>
              <a:off x="-5233" y="4578447"/>
              <a:ext cx="3257987" cy="1542205"/>
            </a:xfrm>
            <a:prstGeom prst="rect">
              <a:avLst/>
            </a:prstGeom>
            <a:noFill/>
          </p:spPr>
          <p:txBody>
            <a:bodyPr wrap="square" lIns="48188" tIns="24094" rIns="48188" bIns="24094" rtlCol="0">
              <a:spAutoFit/>
            </a:bodyPr>
            <a:lstStyle/>
            <a:p>
              <a:pPr algn="ctr" defTabSz="481914"/>
              <a:r>
                <a:rPr lang="en-US" sz="2400" kern="0" dirty="0">
                  <a:solidFill>
                    <a:srgbClr val="163660"/>
                  </a:solidFill>
                  <a:latin typeface="+mj-lt"/>
                  <a:ea typeface="Open Sans" panose="020B0606030504020204" pitchFamily="34" charset="0"/>
                  <a:cs typeface="Open Sans" panose="020B0606030504020204" pitchFamily="34" charset="0"/>
                  <a:sym typeface="Arial"/>
                  <a:rtl val="0"/>
                </a:rPr>
                <a:t>SUBSTANCE MISUSE</a:t>
              </a:r>
            </a:p>
            <a:p>
              <a:pPr algn="ctr" defTabSz="481914"/>
              <a:r>
                <a:rPr lang="en-US" sz="2400" kern="0" dirty="0">
                  <a:solidFill>
                    <a:srgbClr val="163660"/>
                  </a:solidFill>
                  <a:latin typeface="+mj-lt"/>
                  <a:ea typeface="Open Sans Light" panose="020B0306030504020204" pitchFamily="34" charset="0"/>
                  <a:cs typeface="Open Sans Light" panose="020B0306030504020204" pitchFamily="34" charset="0"/>
                  <a:sym typeface="Arial"/>
                  <a:rtl val="0"/>
                </a:rPr>
                <a:t>2.5x More Likely</a:t>
              </a:r>
            </a:p>
          </p:txBody>
        </p:sp>
        <p:sp>
          <p:nvSpPr>
            <p:cNvPr id="13" name="TextBox 12"/>
            <p:cNvSpPr txBox="1"/>
            <p:nvPr/>
          </p:nvSpPr>
          <p:spPr>
            <a:xfrm>
              <a:off x="8272646" y="2256316"/>
              <a:ext cx="3179320" cy="1049763"/>
            </a:xfrm>
            <a:prstGeom prst="rect">
              <a:avLst/>
            </a:prstGeom>
            <a:noFill/>
          </p:spPr>
          <p:txBody>
            <a:bodyPr wrap="square" lIns="48188" tIns="24094" rIns="48188" bIns="24094" rtlCol="0">
              <a:spAutoFit/>
            </a:bodyPr>
            <a:lstStyle/>
            <a:p>
              <a:pPr algn="ctr" defTabSz="481914"/>
              <a:r>
                <a:rPr lang="en-US" sz="2400" kern="0" dirty="0">
                  <a:solidFill>
                    <a:srgbClr val="163660"/>
                  </a:solidFill>
                  <a:latin typeface="+mj-lt"/>
                  <a:ea typeface="Open Sans" panose="020B0606030504020204" pitchFamily="34" charset="0"/>
                  <a:cs typeface="Open Sans" panose="020B0606030504020204" pitchFamily="34" charset="0"/>
                  <a:sym typeface="Arial"/>
                  <a:rtl val="0"/>
                </a:rPr>
                <a:t>ANXIETY</a:t>
              </a:r>
            </a:p>
            <a:p>
              <a:pPr algn="ctr" defTabSz="481914"/>
              <a:r>
                <a:rPr lang="en-US" sz="2400" kern="0" dirty="0">
                  <a:solidFill>
                    <a:srgbClr val="163660"/>
                  </a:solidFill>
                  <a:latin typeface="+mj-lt"/>
                  <a:ea typeface="Open Sans Light" panose="020B0306030504020204" pitchFamily="34" charset="0"/>
                  <a:cs typeface="Open Sans Light" panose="020B0306030504020204" pitchFamily="34" charset="0"/>
                  <a:sym typeface="Arial"/>
                  <a:rtl val="0"/>
                </a:rPr>
                <a:t>2.5x More Likely</a:t>
              </a:r>
            </a:p>
          </p:txBody>
        </p:sp>
        <p:sp>
          <p:nvSpPr>
            <p:cNvPr id="14" name="TextBox 13"/>
            <p:cNvSpPr txBox="1"/>
            <p:nvPr/>
          </p:nvSpPr>
          <p:spPr>
            <a:xfrm>
              <a:off x="3370335" y="3957852"/>
              <a:ext cx="3958632" cy="557315"/>
            </a:xfrm>
            <a:prstGeom prst="rect">
              <a:avLst/>
            </a:prstGeom>
            <a:noFill/>
            <a:ln>
              <a:noFill/>
            </a:ln>
          </p:spPr>
          <p:txBody>
            <a:bodyPr wrap="square" lIns="48186" tIns="24092" rIns="48186" bIns="24092" rtlCol="0">
              <a:spAutoFit/>
            </a:bodyPr>
            <a:lstStyle/>
            <a:p>
              <a:pPr algn="ctr" defTabSz="481914"/>
              <a:r>
                <a:rPr lang="en-US" sz="2400" b="1" kern="0" dirty="0">
                  <a:solidFill>
                    <a:schemeClr val="bg1"/>
                  </a:solidFill>
                  <a:latin typeface="Porter" pitchFamily="2" charset="0"/>
                  <a:ea typeface="Arial"/>
                  <a:cs typeface="Helvetica Neue Black Condensed"/>
                  <a:sym typeface="Arial"/>
                  <a:rtl val="0"/>
                </a:rPr>
                <a:t>CONSEQUENCES</a:t>
              </a:r>
            </a:p>
          </p:txBody>
        </p:sp>
      </p:grpSp>
      <p:sp>
        <p:nvSpPr>
          <p:cNvPr id="3" name="TextBox 2"/>
          <p:cNvSpPr txBox="1"/>
          <p:nvPr/>
        </p:nvSpPr>
        <p:spPr>
          <a:xfrm>
            <a:off x="171450" y="6248400"/>
            <a:ext cx="7019925" cy="400110"/>
          </a:xfrm>
          <a:prstGeom prst="rect">
            <a:avLst/>
          </a:prstGeom>
          <a:noFill/>
        </p:spPr>
        <p:txBody>
          <a:bodyPr wrap="square" rtlCol="0">
            <a:spAutoFit/>
          </a:bodyPr>
          <a:lstStyle/>
          <a:p>
            <a:r>
              <a:rPr lang="en-US" sz="1000" dirty="0"/>
              <a:t>Division of Diversity and Health Equity. Updated and reviewed, respectively, by Jeremy Kidd, M.D., and the Council on Minority Mental Health and Heath Disparities</a:t>
            </a:r>
          </a:p>
        </p:txBody>
      </p:sp>
    </p:spTree>
    <p:extLst>
      <p:ext uri="{BB962C8B-B14F-4D97-AF65-F5344CB8AC3E}">
        <p14:creationId xmlns:p14="http://schemas.microsoft.com/office/powerpoint/2010/main" val="330510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lumMod val="75000"/>
                  </a:schemeClr>
                </a:solidFill>
              </a:rPr>
              <a:t>Client-Centered </a:t>
            </a:r>
            <a:r>
              <a:rPr lang="en-US" dirty="0">
                <a:solidFill>
                  <a:schemeClr val="accent1">
                    <a:lumMod val="75000"/>
                  </a:schemeClr>
                </a:solidFill>
              </a:rPr>
              <a:t>Approach</a:t>
            </a:r>
          </a:p>
        </p:txBody>
      </p:sp>
      <p:sp>
        <p:nvSpPr>
          <p:cNvPr id="3" name="Content Placeholder 2"/>
          <p:cNvSpPr>
            <a:spLocks noGrp="1"/>
          </p:cNvSpPr>
          <p:nvPr>
            <p:ph idx="1"/>
          </p:nvPr>
        </p:nvSpPr>
        <p:spPr/>
        <p:txBody>
          <a:bodyPr/>
          <a:lstStyle/>
          <a:p>
            <a:r>
              <a:rPr lang="en-US" dirty="0"/>
              <a:t>Empathy-based</a:t>
            </a:r>
          </a:p>
          <a:p>
            <a:r>
              <a:rPr lang="en-US" dirty="0"/>
              <a:t>Trauma-informed</a:t>
            </a:r>
          </a:p>
          <a:p>
            <a:r>
              <a:rPr lang="en-US" dirty="0"/>
              <a:t>Equal Partnership, </a:t>
            </a:r>
            <a:r>
              <a:rPr lang="en-US"/>
              <a:t>but Client-led</a:t>
            </a:r>
            <a:endParaRPr lang="en-US" dirty="0"/>
          </a:p>
          <a:p>
            <a:r>
              <a:rPr lang="en-US" dirty="0"/>
              <a:t>Respectful </a:t>
            </a:r>
            <a:r>
              <a:rPr lang="en-US"/>
              <a:t>of Client’s </a:t>
            </a:r>
            <a:r>
              <a:rPr lang="en-US" dirty="0"/>
              <a:t>Values and Beliefs</a:t>
            </a:r>
          </a:p>
          <a:p>
            <a:endParaRPr lang="en-US" dirty="0"/>
          </a:p>
          <a:p>
            <a:endParaRPr lang="en-US" dirty="0"/>
          </a:p>
        </p:txBody>
      </p:sp>
    </p:spTree>
    <p:extLst>
      <p:ext uri="{BB962C8B-B14F-4D97-AF65-F5344CB8AC3E}">
        <p14:creationId xmlns:p14="http://schemas.microsoft.com/office/powerpoint/2010/main" val="57521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Support &amp; Advocacy</a:t>
            </a:r>
          </a:p>
        </p:txBody>
      </p:sp>
      <p:sp>
        <p:nvSpPr>
          <p:cNvPr id="3" name="Content Placeholder 2"/>
          <p:cNvSpPr>
            <a:spLocks noGrp="1"/>
          </p:cNvSpPr>
          <p:nvPr>
            <p:ph idx="1"/>
          </p:nvPr>
        </p:nvSpPr>
        <p:spPr/>
        <p:txBody>
          <a:bodyPr/>
          <a:lstStyle/>
          <a:p>
            <a:r>
              <a:rPr lang="en-US" dirty="0"/>
              <a:t>Respect </a:t>
            </a:r>
            <a:r>
              <a:rPr lang="en-US"/>
              <a:t>and Awareness</a:t>
            </a:r>
            <a:endParaRPr lang="en-US" dirty="0"/>
          </a:p>
          <a:p>
            <a:r>
              <a:rPr lang="en-US" dirty="0"/>
              <a:t>Safety</a:t>
            </a:r>
          </a:p>
          <a:p>
            <a:r>
              <a:rPr lang="en-US" dirty="0"/>
              <a:t>Equity</a:t>
            </a:r>
          </a:p>
          <a:p>
            <a:r>
              <a:rPr lang="en-US" dirty="0"/>
              <a:t>Privacy</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679" y="3096348"/>
            <a:ext cx="3978045" cy="2652030"/>
          </a:xfrm>
          <a:prstGeom prst="rect">
            <a:avLst/>
          </a:prstGeom>
        </p:spPr>
      </p:pic>
    </p:spTree>
    <p:extLst>
      <p:ext uri="{BB962C8B-B14F-4D97-AF65-F5344CB8AC3E}">
        <p14:creationId xmlns:p14="http://schemas.microsoft.com/office/powerpoint/2010/main" val="78462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Resiliency</a:t>
            </a:r>
          </a:p>
        </p:txBody>
      </p:sp>
      <p:sp>
        <p:nvSpPr>
          <p:cNvPr id="5" name="Content Placeholder 4"/>
          <p:cNvSpPr>
            <a:spLocks noGrp="1"/>
          </p:cNvSpPr>
          <p:nvPr>
            <p:ph idx="1"/>
          </p:nvPr>
        </p:nvSpPr>
        <p:spPr/>
        <p:txBody>
          <a:bodyPr/>
          <a:lstStyle/>
          <a:p>
            <a:endParaRPr lang="en-US"/>
          </a:p>
        </p:txBody>
      </p:sp>
      <p:pic>
        <p:nvPicPr>
          <p:cNvPr id="4100" name="Picture 4" descr="Image result for resilienc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93533" y="1808046"/>
            <a:ext cx="6756934" cy="394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000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Training Logistics</a:t>
            </a:r>
          </a:p>
        </p:txBody>
      </p:sp>
      <p:sp>
        <p:nvSpPr>
          <p:cNvPr id="3" name="Content Placeholder 2"/>
          <p:cNvSpPr>
            <a:spLocks noGrp="1"/>
          </p:cNvSpPr>
          <p:nvPr>
            <p:ph idx="1"/>
          </p:nvPr>
        </p:nvSpPr>
        <p:spPr>
          <a:xfrm>
            <a:off x="556933" y="2066217"/>
            <a:ext cx="7886700" cy="4155289"/>
          </a:xfrm>
        </p:spPr>
        <p:txBody>
          <a:bodyPr>
            <a:normAutofit/>
          </a:bodyPr>
          <a:lstStyle/>
          <a:p>
            <a:r>
              <a:rPr lang="en-US" sz="3200" dirty="0"/>
              <a:t>Free </a:t>
            </a:r>
            <a:r>
              <a:rPr lang="en-US" sz="3200" b="1" dirty="0"/>
              <a:t>anywhere</a:t>
            </a:r>
            <a:r>
              <a:rPr lang="en-US" sz="3200" dirty="0"/>
              <a:t> in Ohio!</a:t>
            </a:r>
          </a:p>
          <a:p>
            <a:r>
              <a:rPr lang="en-US" sz="3200" dirty="0"/>
              <a:t>Full-day</a:t>
            </a:r>
          </a:p>
          <a:p>
            <a:r>
              <a:rPr lang="en-US" sz="3200" dirty="0"/>
              <a:t>5.5 Social Work CEUs</a:t>
            </a:r>
          </a:p>
          <a:p>
            <a:r>
              <a:rPr lang="en-US" sz="3200" dirty="0"/>
              <a:t>About 30 participants per training</a:t>
            </a:r>
          </a:p>
          <a:p>
            <a:r>
              <a:rPr lang="en-US" sz="3200" dirty="0"/>
              <a:t>Includes technical assistance</a:t>
            </a:r>
          </a:p>
          <a:p>
            <a:r>
              <a:rPr lang="en-US" sz="3200" dirty="0"/>
              <a:t>surveymonkey.com/r/</a:t>
            </a:r>
            <a:r>
              <a:rPr lang="en-US" sz="3200" dirty="0" err="1"/>
              <a:t>safeandsupportedyouth</a:t>
            </a:r>
            <a:endParaRPr lang="en-US" sz="3200" dirty="0"/>
          </a:p>
          <a:p>
            <a:endParaRPr lang="en-US" sz="4000" dirty="0"/>
          </a:p>
          <a:p>
            <a:endParaRPr lang="en-US" dirty="0"/>
          </a:p>
        </p:txBody>
      </p:sp>
    </p:spTree>
    <p:extLst>
      <p:ext uri="{BB962C8B-B14F-4D97-AF65-F5344CB8AC3E}">
        <p14:creationId xmlns:p14="http://schemas.microsoft.com/office/powerpoint/2010/main" val="105983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550" y="220271"/>
            <a:ext cx="7389080" cy="712236"/>
          </a:xfrm>
        </p:spPr>
        <p:txBody>
          <a:bodyPr>
            <a:noAutofit/>
          </a:bodyPr>
          <a:lstStyle/>
          <a:p>
            <a:r>
              <a:rPr lang="en-US">
                <a:solidFill>
                  <a:schemeClr val="accent1">
                    <a:lumMod val="75000"/>
                  </a:schemeClr>
                </a:solidFill>
              </a:rPr>
              <a:t>Safe And </a:t>
            </a:r>
            <a:r>
              <a:rPr lang="en-US" dirty="0">
                <a:solidFill>
                  <a:schemeClr val="accent1">
                    <a:lumMod val="75000"/>
                  </a:schemeClr>
                </a:solidFill>
              </a:rPr>
              <a:t>Supported</a:t>
            </a:r>
          </a:p>
        </p:txBody>
      </p:sp>
      <p:sp>
        <p:nvSpPr>
          <p:cNvPr id="20" name="TextBox 19"/>
          <p:cNvSpPr txBox="1"/>
          <p:nvPr/>
        </p:nvSpPr>
        <p:spPr>
          <a:xfrm>
            <a:off x="361770" y="4686696"/>
            <a:ext cx="8359990" cy="461665"/>
          </a:xfrm>
          <a:prstGeom prst="rect">
            <a:avLst/>
          </a:prstGeom>
          <a:noFill/>
        </p:spPr>
        <p:txBody>
          <a:bodyPr wrap="square" rtlCol="0">
            <a:spAutoFit/>
          </a:bodyPr>
          <a:lstStyle/>
          <a:p>
            <a:pPr algn="ctr"/>
            <a:r>
              <a:rPr lang="en-US" sz="2400" dirty="0">
                <a:solidFill>
                  <a:srgbClr val="163660"/>
                </a:solidFill>
                <a:latin typeface="+mj-lt"/>
                <a:ea typeface="Open Sans Light" panose="020B0306030504020204" pitchFamily="34" charset="0"/>
                <a:cs typeface="Open Sans Light" panose="020B0306030504020204" pitchFamily="34" charset="0"/>
              </a:rPr>
              <a:t>The Host Home Program | Cultural Competency Training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518" y="1579441"/>
            <a:ext cx="4156494" cy="1385498"/>
          </a:xfrm>
          <a:prstGeom prst="rect">
            <a:avLst/>
          </a:prstGeom>
        </p:spPr>
      </p:pic>
      <p:grpSp>
        <p:nvGrpSpPr>
          <p:cNvPr id="5" name="Group 4"/>
          <p:cNvGrpSpPr/>
          <p:nvPr/>
        </p:nvGrpSpPr>
        <p:grpSpPr>
          <a:xfrm>
            <a:off x="-8238" y="3039081"/>
            <a:ext cx="9152238" cy="1536464"/>
            <a:chOff x="-8238" y="3039081"/>
            <a:chExt cx="9152238" cy="1536464"/>
          </a:xfrm>
        </p:grpSpPr>
        <p:pic>
          <p:nvPicPr>
            <p:cNvPr id="4" name="Picture 3"/>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591852" y="3043834"/>
              <a:ext cx="2042282" cy="1531711"/>
            </a:xfrm>
            <a:prstGeom prst="rect">
              <a:avLst/>
            </a:prstGeom>
          </p:spPr>
        </p:pic>
        <p:pic>
          <p:nvPicPr>
            <p:cNvPr id="1026" name="Picture 2" descr="Image may contain: 1 person, sitting, table and indoo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34135" y="3039081"/>
              <a:ext cx="2048618" cy="15364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4 people, people smiling, people standing and outdo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82754" y="3039082"/>
              <a:ext cx="2045586" cy="15341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may contain: 9 people, people smiling, people standing, sky and outdoor"/>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r="30580"/>
            <a:stretch/>
          </p:blipFill>
          <p:spPr bwMode="auto">
            <a:xfrm>
              <a:off x="7728340" y="3043834"/>
              <a:ext cx="1415660" cy="15294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may contain: 14 people, people smiling, people standing"/>
            <p:cNvPicPr>
              <a:picLocks noChangeAspect="1" noChangeArrowheads="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37118"/>
            <a:stretch/>
          </p:blipFill>
          <p:spPr bwMode="auto">
            <a:xfrm>
              <a:off x="-8238" y="3039081"/>
              <a:ext cx="1596786" cy="1534191"/>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361770" y="5078107"/>
            <a:ext cx="8359990" cy="461665"/>
          </a:xfrm>
          <a:prstGeom prst="rect">
            <a:avLst/>
          </a:prstGeom>
          <a:noFill/>
        </p:spPr>
        <p:txBody>
          <a:bodyPr wrap="square" rtlCol="0">
            <a:spAutoFit/>
          </a:bodyPr>
          <a:lstStyle/>
          <a:p>
            <a:pPr algn="ctr"/>
            <a:r>
              <a:rPr lang="en-US" sz="2400" dirty="0">
                <a:solidFill>
                  <a:srgbClr val="163660"/>
                </a:solidFill>
                <a:latin typeface="+mj-lt"/>
                <a:ea typeface="Open Sans Light" panose="020B0306030504020204" pitchFamily="34" charset="0"/>
                <a:cs typeface="Open Sans Light" panose="020B0306030504020204" pitchFamily="34" charset="0"/>
              </a:rPr>
              <a:t>Faith in Families | Resource Guides | LGBTQ Advocate</a:t>
            </a:r>
          </a:p>
        </p:txBody>
      </p:sp>
      <p:sp>
        <p:nvSpPr>
          <p:cNvPr id="19" name="TextBox 18"/>
          <p:cNvSpPr txBox="1"/>
          <p:nvPr/>
        </p:nvSpPr>
        <p:spPr>
          <a:xfrm>
            <a:off x="361770" y="5617686"/>
            <a:ext cx="8359990" cy="461665"/>
          </a:xfrm>
          <a:prstGeom prst="rect">
            <a:avLst/>
          </a:prstGeom>
          <a:noFill/>
        </p:spPr>
        <p:txBody>
          <a:bodyPr wrap="square" rtlCol="0">
            <a:spAutoFit/>
          </a:bodyPr>
          <a:lstStyle/>
          <a:p>
            <a:pPr algn="ctr"/>
            <a:r>
              <a:rPr lang="en-US" sz="2400" dirty="0">
                <a:solidFill>
                  <a:srgbClr val="163660"/>
                </a:solidFill>
                <a:ea typeface="Open Sans Light" panose="020B0306030504020204" pitchFamily="34" charset="0"/>
                <a:cs typeface="Open Sans Light" panose="020B0306030504020204" pitchFamily="34" charset="0"/>
              </a:rPr>
              <a:t>Learn more at: www.lys.org/safeandsupported</a:t>
            </a:r>
          </a:p>
        </p:txBody>
      </p:sp>
    </p:spTree>
    <p:extLst>
      <p:ext uri="{BB962C8B-B14F-4D97-AF65-F5344CB8AC3E}">
        <p14:creationId xmlns:p14="http://schemas.microsoft.com/office/powerpoint/2010/main" val="368476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Key Beck</a:t>
            </a:r>
          </a:p>
        </p:txBody>
      </p:sp>
      <p:sp>
        <p:nvSpPr>
          <p:cNvPr id="3" name="Content Placeholder 2"/>
          <p:cNvSpPr>
            <a:spLocks noGrp="1"/>
          </p:cNvSpPr>
          <p:nvPr>
            <p:ph sz="half" idx="1"/>
          </p:nvPr>
        </p:nvSpPr>
        <p:spPr>
          <a:xfrm>
            <a:off x="628649" y="1421394"/>
            <a:ext cx="4939732" cy="4755569"/>
          </a:xfrm>
        </p:spPr>
        <p:txBody>
          <a:bodyPr/>
          <a:lstStyle/>
          <a:p>
            <a:r>
              <a:rPr lang="en-US" dirty="0"/>
              <a:t>they, them, their</a:t>
            </a:r>
          </a:p>
          <a:p>
            <a:r>
              <a:rPr lang="en-US" dirty="0"/>
              <a:t>LGBTQ Training Specialist</a:t>
            </a:r>
          </a:p>
          <a:p>
            <a:r>
              <a:rPr lang="en-US" dirty="0"/>
              <a:t>Black/ Person of Color</a:t>
            </a:r>
          </a:p>
          <a:p>
            <a:r>
              <a:rPr lang="en-US" dirty="0"/>
              <a:t>Queer/</a:t>
            </a:r>
            <a:r>
              <a:rPr lang="en-US" dirty="0" err="1"/>
              <a:t>Nonbinary</a:t>
            </a:r>
            <a:r>
              <a:rPr lang="en-US" dirty="0"/>
              <a:t>/Transgender</a:t>
            </a:r>
          </a:p>
          <a:p>
            <a:r>
              <a:rPr lang="en-US" dirty="0"/>
              <a:t>Differently Abled</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380521" y="3563007"/>
            <a:ext cx="2710188" cy="2883179"/>
          </a:xfrm>
        </p:spPr>
      </p:pic>
    </p:spTree>
    <p:extLst>
      <p:ext uri="{BB962C8B-B14F-4D97-AF65-F5344CB8AC3E}">
        <p14:creationId xmlns:p14="http://schemas.microsoft.com/office/powerpoint/2010/main" val="2879837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4878C4"/>
                </a:solidFill>
              </a:rPr>
              <a:t>Questions?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54016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lumMod val="75000"/>
                  </a:schemeClr>
                </a:solidFill>
              </a:rPr>
              <a:t>Thanks!</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sz="2300" dirty="0"/>
              <a:t>For further consultation: </a:t>
            </a:r>
          </a:p>
          <a:p>
            <a:pPr lvl="1">
              <a:buFont typeface="Arial" panose="020B0604020202020204" pitchFamily="34" charset="0"/>
              <a:buChar char="•"/>
            </a:pPr>
            <a:r>
              <a:rPr lang="en-US" sz="2300" dirty="0"/>
              <a:t>Key Beck, LGBTQ Training Specialist</a:t>
            </a:r>
          </a:p>
          <a:p>
            <a:pPr lvl="1">
              <a:buFont typeface="Arial" panose="020B0604020202020204" pitchFamily="34" charset="0"/>
              <a:buChar char="•"/>
            </a:pPr>
            <a:r>
              <a:rPr lang="en-US" sz="2300" dirty="0">
                <a:hlinkClick r:id="rId3"/>
              </a:rPr>
              <a:t>kbeck@lys.org</a:t>
            </a:r>
            <a:br>
              <a:rPr lang="en-US" sz="2300" dirty="0"/>
            </a:br>
            <a:endParaRPr lang="en-US" sz="2300" dirty="0"/>
          </a:p>
          <a:p>
            <a:pPr lvl="1"/>
            <a:r>
              <a:rPr lang="en-US" dirty="0"/>
              <a:t>For further training:</a:t>
            </a:r>
            <a:br>
              <a:rPr lang="en-US" sz="2300" dirty="0"/>
            </a:br>
            <a:r>
              <a:rPr lang="en-US" sz="2300" b="1" dirty="0"/>
              <a:t>https://www.surveymonkey.com/r/safeandsupportedyouth</a:t>
            </a:r>
          </a:p>
          <a:p>
            <a:pPr marL="576263" lvl="2" indent="-55563">
              <a:buFont typeface="Arial" panose="020B0604020202020204" pitchFamily="34" charset="0"/>
              <a:buChar char="•"/>
            </a:pPr>
            <a:r>
              <a:rPr lang="en-US" sz="2300" dirty="0"/>
              <a:t> Michelle Polek, LGBTQ Training Coordinator</a:t>
            </a:r>
          </a:p>
          <a:p>
            <a:pPr marL="576263" lvl="2" indent="-55563">
              <a:buFont typeface="Arial" panose="020B0604020202020204" pitchFamily="34" charset="0"/>
              <a:buChar char="•"/>
            </a:pPr>
            <a:r>
              <a:rPr lang="en-US" sz="2300" dirty="0"/>
              <a:t> </a:t>
            </a:r>
            <a:r>
              <a:rPr lang="en-US" sz="2300" dirty="0">
                <a:hlinkClick r:id="rId4"/>
              </a:rPr>
              <a:t>mpolek@lys.org</a:t>
            </a:r>
            <a:r>
              <a:rPr lang="en-US" sz="2300" dirty="0"/>
              <a:t> / 513-475-6023</a:t>
            </a:r>
          </a:p>
          <a:p>
            <a:pPr lvl="1"/>
            <a:endParaRPr lang="en-US" sz="3200" dirty="0">
              <a:solidFill>
                <a:schemeClr val="bg1"/>
              </a:solidFill>
            </a:endParaRPr>
          </a:p>
        </p:txBody>
      </p:sp>
    </p:spTree>
    <p:extLst>
      <p:ext uri="{BB962C8B-B14F-4D97-AF65-F5344CB8AC3E}">
        <p14:creationId xmlns:p14="http://schemas.microsoft.com/office/powerpoint/2010/main" val="907797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Pronouns</a:t>
            </a:r>
          </a:p>
        </p:txBody>
      </p:sp>
      <p:sp>
        <p:nvSpPr>
          <p:cNvPr id="3" name="Content Placeholder 2"/>
          <p:cNvSpPr>
            <a:spLocks noGrp="1"/>
          </p:cNvSpPr>
          <p:nvPr>
            <p:ph idx="1"/>
          </p:nvPr>
        </p:nvSpPr>
        <p:spPr/>
        <p:txBody>
          <a:bodyPr/>
          <a:lstStyle/>
          <a:p>
            <a:r>
              <a:rPr lang="en-US" dirty="0"/>
              <a:t>Everybody has them!</a:t>
            </a:r>
          </a:p>
          <a:p>
            <a:r>
              <a:rPr lang="en-US" dirty="0"/>
              <a:t>Gender pronouns refer to people being talked about when not using a name.</a:t>
            </a:r>
          </a:p>
          <a:p>
            <a:endParaRPr lang="en-US" sz="1200" dirty="0"/>
          </a:p>
          <a:p>
            <a:pPr marL="0" indent="0" algn="ctr">
              <a:buNone/>
            </a:pPr>
            <a:r>
              <a:rPr lang="en-US" dirty="0"/>
              <a:t>He/Him/His</a:t>
            </a:r>
          </a:p>
          <a:p>
            <a:pPr marL="0" indent="0" algn="ctr">
              <a:buNone/>
            </a:pPr>
            <a:r>
              <a:rPr lang="en-US" dirty="0"/>
              <a:t>She/Her/Hers</a:t>
            </a:r>
          </a:p>
          <a:p>
            <a:pPr marL="0" indent="0">
              <a:buNone/>
            </a:pPr>
            <a:endParaRPr lang="en-US" sz="1000" dirty="0"/>
          </a:p>
          <a:p>
            <a:pPr marL="0" indent="0" algn="ctr">
              <a:buNone/>
            </a:pPr>
            <a:r>
              <a:rPr lang="en-US" u="sng" dirty="0"/>
              <a:t>Gender Neutral Pronouns</a:t>
            </a:r>
          </a:p>
          <a:p>
            <a:pPr marL="0" indent="0" algn="ctr">
              <a:buNone/>
            </a:pPr>
            <a:r>
              <a:rPr lang="en-US" dirty="0"/>
              <a:t>They/Them/Theirs, </a:t>
            </a:r>
            <a:r>
              <a:rPr lang="en-US" dirty="0" err="1"/>
              <a:t>Ze</a:t>
            </a:r>
            <a:r>
              <a:rPr lang="en-US" dirty="0"/>
              <a:t>/</a:t>
            </a:r>
            <a:r>
              <a:rPr lang="en-US" dirty="0" err="1"/>
              <a:t>Zie</a:t>
            </a:r>
            <a:endParaRPr lang="en-US" dirty="0"/>
          </a:p>
        </p:txBody>
      </p:sp>
    </p:spTree>
    <p:extLst>
      <p:ext uri="{BB962C8B-B14F-4D97-AF65-F5344CB8AC3E}">
        <p14:creationId xmlns:p14="http://schemas.microsoft.com/office/powerpoint/2010/main" val="278883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SOGIE Overview</a:t>
            </a:r>
          </a:p>
        </p:txBody>
      </p:sp>
      <p:sp>
        <p:nvSpPr>
          <p:cNvPr id="4" name="Content Placeholder 2"/>
          <p:cNvSpPr txBox="1">
            <a:spLocks/>
          </p:cNvSpPr>
          <p:nvPr/>
        </p:nvSpPr>
        <p:spPr>
          <a:xfrm>
            <a:off x="331416" y="4291818"/>
            <a:ext cx="2458795" cy="4664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6366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6366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6366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6366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63660"/>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dirty="0">
                <a:solidFill>
                  <a:srgbClr val="436EB2"/>
                </a:solidFill>
                <a:latin typeface="+mj-lt"/>
              </a:rPr>
              <a:t>Gender Expression</a:t>
            </a:r>
          </a:p>
          <a:p>
            <a:pPr marL="0" indent="0">
              <a:spcBef>
                <a:spcPts val="0"/>
              </a:spcBef>
              <a:buFont typeface="Arial" panose="020B0604020202020204" pitchFamily="34" charset="0"/>
              <a:buNone/>
            </a:pPr>
            <a:endParaRPr lang="en-US" sz="1800" dirty="0">
              <a:solidFill>
                <a:srgbClr val="436EB2"/>
              </a:solidFill>
              <a:latin typeface="+mj-lt"/>
            </a:endParaRPr>
          </a:p>
          <a:p>
            <a:pPr marL="0" indent="0">
              <a:spcBef>
                <a:spcPts val="0"/>
              </a:spcBef>
              <a:buFont typeface="Arial" panose="020B0604020202020204" pitchFamily="34" charset="0"/>
              <a:buNone/>
            </a:pPr>
            <a:endParaRPr lang="en-US" sz="1800" dirty="0">
              <a:solidFill>
                <a:srgbClr val="436EB2"/>
              </a:solidFill>
              <a:latin typeface="+mj-lt"/>
            </a:endParaRPr>
          </a:p>
          <a:p>
            <a:pPr marL="0" indent="0">
              <a:spcBef>
                <a:spcPts val="0"/>
              </a:spcBef>
              <a:buFont typeface="Arial" panose="020B0604020202020204" pitchFamily="34" charset="0"/>
              <a:buNone/>
            </a:pPr>
            <a:endParaRPr lang="en-US" sz="1800" dirty="0">
              <a:solidFill>
                <a:srgbClr val="436EB2"/>
              </a:solidFill>
              <a:latin typeface="+mj-lt"/>
            </a:endParaRPr>
          </a:p>
          <a:p>
            <a:pPr marL="0" indent="0">
              <a:spcBef>
                <a:spcPts val="0"/>
              </a:spcBef>
              <a:buFont typeface="Arial" panose="020B0604020202020204" pitchFamily="34" charset="0"/>
              <a:buNone/>
            </a:pPr>
            <a:endParaRPr lang="en-US" sz="1800" dirty="0">
              <a:solidFill>
                <a:srgbClr val="436EB2"/>
              </a:solidFill>
              <a:latin typeface="+mj-lt"/>
            </a:endParaRPr>
          </a:p>
        </p:txBody>
      </p:sp>
      <p:sp>
        <p:nvSpPr>
          <p:cNvPr id="5" name="Content Placeholder 57"/>
          <p:cNvSpPr txBox="1">
            <a:spLocks/>
          </p:cNvSpPr>
          <p:nvPr/>
        </p:nvSpPr>
        <p:spPr>
          <a:xfrm>
            <a:off x="3162650" y="4291818"/>
            <a:ext cx="5887616" cy="45748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636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636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636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636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636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000" dirty="0">
                <a:solidFill>
                  <a:srgbClr val="436EB2"/>
                </a:solidFill>
                <a:ea typeface="Open Sans Light" panose="020B0306030504020204" pitchFamily="34" charset="0"/>
                <a:cs typeface="Open Sans Light" panose="020B0306030504020204" pitchFamily="34" charset="0"/>
              </a:rPr>
              <a:t>An individual’s physical characteristics, behaviors and presentation that are linked, traditionally, to either masculinity or femininity, such as: appearance, dress, mannerisms, speech patterns and social interactions</a:t>
            </a:r>
          </a:p>
          <a:p>
            <a:pPr marL="0" indent="0">
              <a:spcBef>
                <a:spcPts val="0"/>
              </a:spcBef>
              <a:buNone/>
            </a:pPr>
            <a:r>
              <a:rPr lang="en-US" sz="2000" i="1" dirty="0">
                <a:solidFill>
                  <a:srgbClr val="436EB2"/>
                </a:solidFill>
                <a:ea typeface="Open Sans Light" panose="020B0306030504020204" pitchFamily="34" charset="0"/>
                <a:cs typeface="Open Sans Light" panose="020B0306030504020204" pitchFamily="34" charset="0"/>
              </a:rPr>
              <a:t>Examples: gender nonconforming, gender expansive, gender creative, androgynous </a:t>
            </a:r>
          </a:p>
          <a:p>
            <a:pPr marL="0" indent="0">
              <a:spcBef>
                <a:spcPts val="0"/>
              </a:spcBef>
              <a:buNone/>
            </a:pPr>
            <a:endParaRPr lang="en-US" sz="2600" dirty="0">
              <a:solidFill>
                <a:srgbClr val="436EB2"/>
              </a:solidFill>
              <a:ea typeface="Open Sans Light" panose="020B0306030504020204" pitchFamily="34" charset="0"/>
              <a:cs typeface="Open Sans Light" panose="020B0306030504020204" pitchFamily="34" charset="0"/>
            </a:endParaRPr>
          </a:p>
        </p:txBody>
      </p:sp>
      <p:sp>
        <p:nvSpPr>
          <p:cNvPr id="6" name="TextBox 5"/>
          <p:cNvSpPr txBox="1"/>
          <p:nvPr/>
        </p:nvSpPr>
        <p:spPr>
          <a:xfrm>
            <a:off x="3162650" y="1652631"/>
            <a:ext cx="5612235" cy="1092607"/>
          </a:xfrm>
          <a:prstGeom prst="rect">
            <a:avLst/>
          </a:prstGeom>
          <a:noFill/>
        </p:spPr>
        <p:txBody>
          <a:bodyPr wrap="square" rtlCol="0">
            <a:spAutoFit/>
          </a:bodyPr>
          <a:lstStyle/>
          <a:p>
            <a:pPr lvl="0">
              <a:spcAft>
                <a:spcPts val="600"/>
              </a:spcAft>
            </a:pPr>
            <a:r>
              <a:rPr lang="en-US" sz="2000" dirty="0">
                <a:solidFill>
                  <a:srgbClr val="436EB2"/>
                </a:solidFill>
                <a:latin typeface="+mj-lt"/>
                <a:ea typeface="Open Sans Light" panose="020B0306030504020204" pitchFamily="34" charset="0"/>
                <a:cs typeface="Open Sans Light" panose="020B0306030504020204" pitchFamily="34" charset="0"/>
              </a:rPr>
              <a:t>The inner feelings of who we are attracted or oriented to sexually and emotionally</a:t>
            </a:r>
          </a:p>
          <a:p>
            <a:pPr lvl="0"/>
            <a:r>
              <a:rPr lang="en-US" sz="2000" i="1" dirty="0">
                <a:solidFill>
                  <a:srgbClr val="436EB2"/>
                </a:solidFill>
                <a:latin typeface="+mj-lt"/>
                <a:ea typeface="Open Sans Light" panose="020B0306030504020204" pitchFamily="34" charset="0"/>
                <a:cs typeface="Open Sans Light" panose="020B0306030504020204" pitchFamily="34" charset="0"/>
              </a:rPr>
              <a:t>Examples: lesbian, gay, bisexual, pansexual, asexual</a:t>
            </a:r>
          </a:p>
        </p:txBody>
      </p:sp>
      <p:sp>
        <p:nvSpPr>
          <p:cNvPr id="7" name="TextBox 6"/>
          <p:cNvSpPr txBox="1"/>
          <p:nvPr/>
        </p:nvSpPr>
        <p:spPr>
          <a:xfrm>
            <a:off x="331416" y="1652631"/>
            <a:ext cx="3028426" cy="400110"/>
          </a:xfrm>
          <a:prstGeom prst="rect">
            <a:avLst/>
          </a:prstGeom>
          <a:noFill/>
        </p:spPr>
        <p:txBody>
          <a:bodyPr wrap="square" rtlCol="0">
            <a:spAutoFit/>
          </a:bodyPr>
          <a:lstStyle/>
          <a:p>
            <a:r>
              <a:rPr lang="en-US" sz="2000" dirty="0">
                <a:solidFill>
                  <a:srgbClr val="436EB2"/>
                </a:solidFill>
                <a:latin typeface="+mj-lt"/>
              </a:rPr>
              <a:t>Sexual Orientation </a:t>
            </a:r>
          </a:p>
        </p:txBody>
      </p:sp>
      <p:sp>
        <p:nvSpPr>
          <p:cNvPr id="8" name="TextBox 7"/>
          <p:cNvSpPr txBox="1"/>
          <p:nvPr/>
        </p:nvSpPr>
        <p:spPr>
          <a:xfrm>
            <a:off x="3162650" y="3011647"/>
            <a:ext cx="5452844" cy="1126163"/>
          </a:xfrm>
          <a:prstGeom prst="rect">
            <a:avLst/>
          </a:prstGeom>
          <a:noFill/>
        </p:spPr>
        <p:txBody>
          <a:bodyPr wrap="square" rtlCol="0">
            <a:spAutoFit/>
          </a:bodyPr>
          <a:lstStyle/>
          <a:p>
            <a:pPr>
              <a:spcAft>
                <a:spcPts val="600"/>
              </a:spcAft>
            </a:pPr>
            <a:r>
              <a:rPr lang="en-US" sz="2000" dirty="0">
                <a:solidFill>
                  <a:srgbClr val="436EB2"/>
                </a:solidFill>
                <a:latin typeface="+mj-lt"/>
                <a:ea typeface="Open Sans Light" panose="020B0306030504020204" pitchFamily="34" charset="0"/>
                <a:cs typeface="Open Sans Light" panose="020B0306030504020204" pitchFamily="34" charset="0"/>
              </a:rPr>
              <a:t>How we identify ourselves in terms of our gender</a:t>
            </a:r>
          </a:p>
          <a:p>
            <a:r>
              <a:rPr lang="en-US" sz="2000" i="1" dirty="0">
                <a:solidFill>
                  <a:srgbClr val="436EB2"/>
                </a:solidFill>
                <a:latin typeface="+mj-lt"/>
                <a:ea typeface="Open Sans Light" panose="020B0306030504020204" pitchFamily="34" charset="0"/>
                <a:cs typeface="Open Sans Light" panose="020B0306030504020204" pitchFamily="34" charset="0"/>
              </a:rPr>
              <a:t>Examples: transgender, nonbinary, </a:t>
            </a:r>
            <a:r>
              <a:rPr lang="en-US" sz="2000" i="1" dirty="0" err="1">
                <a:solidFill>
                  <a:srgbClr val="436EB2"/>
                </a:solidFill>
                <a:latin typeface="+mj-lt"/>
                <a:ea typeface="Open Sans Light" panose="020B0306030504020204" pitchFamily="34" charset="0"/>
                <a:cs typeface="Open Sans Light" panose="020B0306030504020204" pitchFamily="34" charset="0"/>
              </a:rPr>
              <a:t>agender</a:t>
            </a:r>
            <a:r>
              <a:rPr lang="en-US" sz="2000" i="1" dirty="0">
                <a:solidFill>
                  <a:srgbClr val="436EB2"/>
                </a:solidFill>
                <a:latin typeface="+mj-lt"/>
                <a:ea typeface="Open Sans Light" panose="020B0306030504020204" pitchFamily="34" charset="0"/>
                <a:cs typeface="Open Sans Light" panose="020B0306030504020204" pitchFamily="34" charset="0"/>
              </a:rPr>
              <a:t>, cisgender</a:t>
            </a:r>
          </a:p>
        </p:txBody>
      </p:sp>
      <p:sp>
        <p:nvSpPr>
          <p:cNvPr id="9" name="TextBox 8"/>
          <p:cNvSpPr txBox="1"/>
          <p:nvPr/>
        </p:nvSpPr>
        <p:spPr>
          <a:xfrm>
            <a:off x="331416" y="3045203"/>
            <a:ext cx="3387408" cy="400110"/>
          </a:xfrm>
          <a:prstGeom prst="rect">
            <a:avLst/>
          </a:prstGeom>
          <a:noFill/>
        </p:spPr>
        <p:txBody>
          <a:bodyPr wrap="square" rtlCol="0">
            <a:spAutoFit/>
          </a:bodyPr>
          <a:lstStyle/>
          <a:p>
            <a:r>
              <a:rPr lang="en-US" sz="2000" dirty="0">
                <a:solidFill>
                  <a:srgbClr val="436EB2"/>
                </a:solidFill>
                <a:latin typeface="+mj-lt"/>
              </a:rPr>
              <a:t>Gender Identity</a:t>
            </a:r>
          </a:p>
        </p:txBody>
      </p:sp>
    </p:spTree>
    <p:extLst>
      <p:ext uri="{BB962C8B-B14F-4D97-AF65-F5344CB8AC3E}">
        <p14:creationId xmlns:p14="http://schemas.microsoft.com/office/powerpoint/2010/main" val="167125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Gender Unicorn</a:t>
            </a:r>
          </a:p>
        </p:txBody>
      </p:sp>
      <p:pic>
        <p:nvPicPr>
          <p:cNvPr id="4" name="Content Placeholder 3"/>
          <p:cNvPicPr>
            <a:picLocks noGrp="1" noChangeAspect="1"/>
          </p:cNvPicPr>
          <p:nvPr>
            <p:ph idx="1"/>
          </p:nvPr>
        </p:nvPicPr>
        <p:blipFill rotWithShape="1">
          <a:blip r:embed="rId3"/>
          <a:srcRect l="2769" t="16763" r="58253" b="17630"/>
          <a:stretch/>
        </p:blipFill>
        <p:spPr>
          <a:xfrm>
            <a:off x="5663414" y="2293909"/>
            <a:ext cx="2714467" cy="3530600"/>
          </a:xfrm>
          <a:prstGeom prst="rect">
            <a:avLst/>
          </a:prstGeom>
        </p:spPr>
      </p:pic>
      <p:pic>
        <p:nvPicPr>
          <p:cNvPr id="5" name="Content Placeholder 3"/>
          <p:cNvPicPr>
            <a:picLocks noChangeAspect="1"/>
          </p:cNvPicPr>
          <p:nvPr/>
        </p:nvPicPr>
        <p:blipFill rotWithShape="1">
          <a:blip r:embed="rId3">
            <a:clrChange>
              <a:clrFrom>
                <a:srgbClr val="FFFFFF"/>
              </a:clrFrom>
              <a:clrTo>
                <a:srgbClr val="FFFFFF">
                  <a:alpha val="0"/>
                </a:srgbClr>
              </a:clrTo>
            </a:clrChange>
          </a:blip>
          <a:srcRect l="40854" t="17489" r="4731" b="2774"/>
          <a:stretch/>
        </p:blipFill>
        <p:spPr>
          <a:xfrm>
            <a:off x="621916" y="1428031"/>
            <a:ext cx="4808762" cy="5199462"/>
          </a:xfrm>
          <a:prstGeom prst="rect">
            <a:avLst/>
          </a:prstGeom>
        </p:spPr>
      </p:pic>
    </p:spTree>
    <p:extLst>
      <p:ext uri="{BB962C8B-B14F-4D97-AF65-F5344CB8AC3E}">
        <p14:creationId xmlns:p14="http://schemas.microsoft.com/office/powerpoint/2010/main" val="936729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The LGBTQ Experience</a:t>
            </a:r>
          </a:p>
        </p:txBody>
      </p:sp>
      <p:sp>
        <p:nvSpPr>
          <p:cNvPr id="3" name="Content Placeholder 2"/>
          <p:cNvSpPr>
            <a:spLocks noGrp="1"/>
          </p:cNvSpPr>
          <p:nvPr>
            <p:ph idx="1"/>
          </p:nvPr>
        </p:nvSpPr>
        <p:spPr/>
        <p:txBody>
          <a:bodyPr/>
          <a:lstStyle/>
          <a:p>
            <a:r>
              <a:rPr lang="en-US" dirty="0"/>
              <a:t>Universality</a:t>
            </a:r>
          </a:p>
          <a:p>
            <a:r>
              <a:rPr lang="en-US" dirty="0"/>
              <a:t>Cumulative</a:t>
            </a:r>
          </a:p>
          <a:p>
            <a:r>
              <a:rPr lang="en-US" dirty="0"/>
              <a:t>Institutional</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08" y="3134185"/>
            <a:ext cx="4164198" cy="2776385"/>
          </a:xfrm>
          <a:prstGeom prst="rect">
            <a:avLst/>
          </a:prstGeom>
        </p:spPr>
      </p:pic>
    </p:spTree>
    <p:extLst>
      <p:ext uri="{BB962C8B-B14F-4D97-AF65-F5344CB8AC3E}">
        <p14:creationId xmlns:p14="http://schemas.microsoft.com/office/powerpoint/2010/main" val="171326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Messages &amp; Values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368088">
            <a:off x="5181599" y="1766481"/>
            <a:ext cx="3495675" cy="1291253"/>
          </a:xfrm>
        </p:spPr>
      </p:pic>
      <p:pic>
        <p:nvPicPr>
          <p:cNvPr id="1032" name="Picture 8" descr="Image result for lgbt parenting head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96445">
            <a:off x="748346" y="2053775"/>
            <a:ext cx="1622978" cy="26012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alternet.org/sites/default/files/styles/large/public/awfulblurb_0.jpg?itok=Gbl6aD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90298">
            <a:off x="1753518" y="1408894"/>
            <a:ext cx="2601012" cy="16611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9131" y="1418862"/>
            <a:ext cx="2030557" cy="2667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4726" y="3044169"/>
            <a:ext cx="2569615" cy="3056095"/>
          </a:xfrm>
          <a:prstGeom prst="rect">
            <a:avLst/>
          </a:prstGeom>
        </p:spPr>
      </p:pic>
      <p:pic>
        <p:nvPicPr>
          <p:cNvPr id="3" name="Picture 2"/>
          <p:cNvPicPr>
            <a:picLocks noChangeAspect="1"/>
          </p:cNvPicPr>
          <p:nvPr/>
        </p:nvPicPr>
        <p:blipFill>
          <a:blip r:embed="rId7"/>
          <a:stretch>
            <a:fillRect/>
          </a:stretch>
        </p:blipFill>
        <p:spPr>
          <a:xfrm rot="676741">
            <a:off x="2268058" y="2796990"/>
            <a:ext cx="2507952" cy="2179908"/>
          </a:xfrm>
          <a:prstGeom prst="rect">
            <a:avLst/>
          </a:prstGeom>
        </p:spPr>
      </p:pic>
      <p:pic>
        <p:nvPicPr>
          <p:cNvPr id="1036" name="Picture 12" descr="Image result for anti lgbt headlin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891" b="33692"/>
          <a:stretch/>
        </p:blipFill>
        <p:spPr bwMode="auto">
          <a:xfrm>
            <a:off x="3587483" y="4189964"/>
            <a:ext cx="2779523" cy="13461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88459" y="4037637"/>
            <a:ext cx="1933575" cy="2371725"/>
          </a:xfrm>
          <a:prstGeom prst="rect">
            <a:avLst/>
          </a:prstGeom>
        </p:spPr>
      </p:pic>
    </p:spTree>
    <p:extLst>
      <p:ext uri="{BB962C8B-B14F-4D97-AF65-F5344CB8AC3E}">
        <p14:creationId xmlns:p14="http://schemas.microsoft.com/office/powerpoint/2010/main" val="68937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accent1">
                    <a:lumMod val="75000"/>
                  </a:schemeClr>
                </a:solidFill>
              </a:rPr>
              <a:t>Values</a:t>
            </a:r>
          </a:p>
        </p:txBody>
      </p:sp>
      <p:sp>
        <p:nvSpPr>
          <p:cNvPr id="3" name="Content Placeholder 2"/>
          <p:cNvSpPr>
            <a:spLocks noGrp="1"/>
          </p:cNvSpPr>
          <p:nvPr>
            <p:ph idx="1"/>
          </p:nvPr>
        </p:nvSpPr>
        <p:spPr/>
        <p:txBody>
          <a:bodyPr/>
          <a:lstStyle/>
          <a:p>
            <a:r>
              <a:rPr lang="en-US" dirty="0"/>
              <a:t>We have values! </a:t>
            </a:r>
          </a:p>
          <a:p>
            <a:r>
              <a:rPr lang="en-US" dirty="0"/>
              <a:t>They challenge us! </a:t>
            </a:r>
          </a:p>
          <a:p>
            <a:r>
              <a:rPr lang="en-US" dirty="0"/>
              <a:t>We must find balance! </a:t>
            </a:r>
          </a:p>
          <a:p>
            <a:r>
              <a:rPr lang="en-US" dirty="0"/>
              <a:t>We have an obligation!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072" y="3781071"/>
            <a:ext cx="5418059" cy="1685016"/>
          </a:xfrm>
          <a:prstGeom prst="rect">
            <a:avLst/>
          </a:prstGeom>
        </p:spPr>
      </p:pic>
    </p:spTree>
    <p:extLst>
      <p:ext uri="{BB962C8B-B14F-4D97-AF65-F5344CB8AC3E}">
        <p14:creationId xmlns:p14="http://schemas.microsoft.com/office/powerpoint/2010/main" val="193621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0173" y="2421062"/>
            <a:ext cx="3814119" cy="510746"/>
          </a:xfrm>
          <a:prstGeom prst="rect">
            <a:avLst/>
          </a:prstGeom>
          <a:solidFill>
            <a:srgbClr val="163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a:solidFill>
                  <a:schemeClr val="accent1">
                    <a:lumMod val="75000"/>
                  </a:schemeClr>
                </a:solidFill>
              </a:rPr>
              <a:t>Safety</a:t>
            </a:r>
          </a:p>
        </p:txBody>
      </p:sp>
      <p:sp>
        <p:nvSpPr>
          <p:cNvPr id="3" name="Content Placeholder 2"/>
          <p:cNvSpPr>
            <a:spLocks noGrp="1"/>
          </p:cNvSpPr>
          <p:nvPr>
            <p:ph sz="half" idx="1"/>
          </p:nvPr>
        </p:nvSpPr>
        <p:spPr>
          <a:xfrm>
            <a:off x="628650" y="1421394"/>
            <a:ext cx="3667382" cy="4755569"/>
          </a:xfrm>
        </p:spPr>
        <p:txBody>
          <a:bodyPr/>
          <a:lstStyle/>
          <a:p>
            <a:pPr marL="0" indent="0">
              <a:buNone/>
            </a:pPr>
            <a:endParaRPr lang="en-US" dirty="0"/>
          </a:p>
          <a:p>
            <a:pPr marL="0" indent="0">
              <a:buNone/>
            </a:pPr>
            <a:r>
              <a:rPr lang="en-US" sz="3600" dirty="0">
                <a:ea typeface="Open Sans Light" panose="020B0306030504020204" pitchFamily="34" charset="0"/>
                <a:cs typeface="Open Sans Light" panose="020B0306030504020204" pitchFamily="34" charset="0"/>
              </a:rPr>
              <a:t>SCHOOLS ARE </a:t>
            </a:r>
            <a:r>
              <a:rPr lang="en-US" sz="3600" dirty="0">
                <a:solidFill>
                  <a:schemeClr val="bg1"/>
                </a:solidFill>
                <a:latin typeface="+mn-lt"/>
                <a:ea typeface="Open Sans Light" panose="020B0306030504020204" pitchFamily="34" charset="0"/>
                <a:cs typeface="Open Sans Light" panose="020B0306030504020204" pitchFamily="34" charset="0"/>
              </a:rPr>
              <a:t>UNWELCOMING </a:t>
            </a:r>
            <a:r>
              <a:rPr lang="en-US" sz="3600" dirty="0">
                <a:ea typeface="Open Sans Light" panose="020B0306030504020204" pitchFamily="34" charset="0"/>
                <a:cs typeface="Open Sans Light" panose="020B0306030504020204" pitchFamily="34" charset="0"/>
              </a:rPr>
              <a:t>FOR THE MAJORITY OF LGBTQ STUDENTS</a:t>
            </a:r>
          </a:p>
        </p:txBody>
      </p:sp>
      <p:sp>
        <p:nvSpPr>
          <p:cNvPr id="7" name="TextBox 6"/>
          <p:cNvSpPr txBox="1"/>
          <p:nvPr/>
        </p:nvSpPr>
        <p:spPr>
          <a:xfrm>
            <a:off x="4629152" y="1829515"/>
            <a:ext cx="1244895" cy="646331"/>
          </a:xfrm>
          <a:prstGeom prst="rect">
            <a:avLst/>
          </a:prstGeom>
          <a:noFill/>
        </p:spPr>
        <p:txBody>
          <a:bodyPr wrap="square" lIns="0" rtlCol="0">
            <a:spAutoFit/>
          </a:bodyPr>
          <a:lstStyle/>
          <a:p>
            <a:pPr defTabSz="685800"/>
            <a:r>
              <a:rPr lang="en-US" sz="3600" b="1" dirty="0">
                <a:solidFill>
                  <a:srgbClr val="163660"/>
                </a:solidFill>
                <a:latin typeface="Century Gothic" panose="020B0502020202020204" pitchFamily="34" charset="0"/>
                <a:ea typeface="Open Sans" panose="020B0606030504020204" pitchFamily="34" charset="0"/>
                <a:cs typeface="Open Sans" panose="020B0606030504020204" pitchFamily="34" charset="0"/>
              </a:rPr>
              <a:t>60%</a:t>
            </a:r>
          </a:p>
        </p:txBody>
      </p:sp>
      <p:sp>
        <p:nvSpPr>
          <p:cNvPr id="8" name="TextBox 7"/>
          <p:cNvSpPr txBox="1"/>
          <p:nvPr/>
        </p:nvSpPr>
        <p:spPr>
          <a:xfrm>
            <a:off x="4629152" y="2380812"/>
            <a:ext cx="1244895" cy="646331"/>
          </a:xfrm>
          <a:prstGeom prst="rect">
            <a:avLst/>
          </a:prstGeom>
          <a:noFill/>
        </p:spPr>
        <p:txBody>
          <a:bodyPr wrap="square" lIns="0" rtlCol="0">
            <a:spAutoFit/>
          </a:bodyPr>
          <a:lstStyle/>
          <a:p>
            <a:pPr defTabSz="685800"/>
            <a:r>
              <a:rPr lang="en-US" sz="3600" b="1" dirty="0">
                <a:solidFill>
                  <a:srgbClr val="163660"/>
                </a:solidFill>
                <a:latin typeface="Century Gothic" panose="020B0502020202020204" pitchFamily="34" charset="0"/>
                <a:ea typeface="Open Sans" panose="020B0606030504020204" pitchFamily="34" charset="0"/>
                <a:cs typeface="Open Sans" panose="020B0606030504020204" pitchFamily="34" charset="0"/>
              </a:rPr>
              <a:t>45%</a:t>
            </a:r>
          </a:p>
        </p:txBody>
      </p:sp>
      <p:sp>
        <p:nvSpPr>
          <p:cNvPr id="10" name="TextBox 9"/>
          <p:cNvSpPr txBox="1"/>
          <p:nvPr/>
        </p:nvSpPr>
        <p:spPr>
          <a:xfrm>
            <a:off x="4629150" y="3287122"/>
            <a:ext cx="1244895" cy="646331"/>
          </a:xfrm>
          <a:prstGeom prst="rect">
            <a:avLst/>
          </a:prstGeom>
          <a:noFill/>
        </p:spPr>
        <p:txBody>
          <a:bodyPr wrap="square" lIns="0" rtlCol="0">
            <a:spAutoFit/>
          </a:bodyPr>
          <a:lstStyle/>
          <a:p>
            <a:pPr defTabSz="685800"/>
            <a:r>
              <a:rPr lang="en-US" sz="3600" b="1" dirty="0">
                <a:solidFill>
                  <a:srgbClr val="163660"/>
                </a:solidFill>
                <a:latin typeface="Century Gothic" panose="020B0502020202020204" pitchFamily="34" charset="0"/>
                <a:ea typeface="Open Sans" panose="020B0606030504020204" pitchFamily="34" charset="0"/>
                <a:cs typeface="Open Sans" panose="020B0606030504020204" pitchFamily="34" charset="0"/>
              </a:rPr>
              <a:t>35%</a:t>
            </a:r>
          </a:p>
        </p:txBody>
      </p:sp>
      <p:sp>
        <p:nvSpPr>
          <p:cNvPr id="11" name="Rectangle 10"/>
          <p:cNvSpPr/>
          <p:nvPr/>
        </p:nvSpPr>
        <p:spPr>
          <a:xfrm>
            <a:off x="5548185" y="1855459"/>
            <a:ext cx="3172083" cy="646331"/>
          </a:xfrm>
          <a:prstGeom prst="rect">
            <a:avLst/>
          </a:prstGeom>
        </p:spPr>
        <p:txBody>
          <a:bodyPr wrap="square">
            <a:spAutoFit/>
          </a:bodyPr>
          <a:lstStyle/>
          <a:p>
            <a:pPr defTabSz="685800"/>
            <a:r>
              <a:rPr lang="en-US" dirty="0">
                <a:solidFill>
                  <a:srgbClr val="163660"/>
                </a:solidFill>
                <a:latin typeface="+mj-lt"/>
                <a:ea typeface="Open Sans Light" panose="020B0306030504020204" pitchFamily="34" charset="0"/>
                <a:cs typeface="Open Sans Light" panose="020B0306030504020204" pitchFamily="34" charset="0"/>
              </a:rPr>
              <a:t>Felt unsafe because of sexual orientation </a:t>
            </a:r>
          </a:p>
        </p:txBody>
      </p:sp>
      <p:sp>
        <p:nvSpPr>
          <p:cNvPr id="13" name="Rectangle 12"/>
          <p:cNvSpPr/>
          <p:nvPr/>
        </p:nvSpPr>
        <p:spPr>
          <a:xfrm>
            <a:off x="5548185" y="2434033"/>
            <a:ext cx="3505201" cy="646331"/>
          </a:xfrm>
          <a:prstGeom prst="rect">
            <a:avLst/>
          </a:prstGeom>
        </p:spPr>
        <p:txBody>
          <a:bodyPr wrap="square">
            <a:spAutoFit/>
          </a:bodyPr>
          <a:lstStyle/>
          <a:p>
            <a:pPr defTabSz="685800"/>
            <a:r>
              <a:rPr lang="en-US" dirty="0">
                <a:solidFill>
                  <a:srgbClr val="163660"/>
                </a:solidFill>
                <a:latin typeface="+mj-lt"/>
                <a:ea typeface="Open Sans Light" panose="020B0306030504020204" pitchFamily="34" charset="0"/>
                <a:cs typeface="Open Sans Light" panose="020B0306030504020204" pitchFamily="34" charset="0"/>
              </a:rPr>
              <a:t>Felt unsafe because of gender expression</a:t>
            </a:r>
          </a:p>
        </p:txBody>
      </p:sp>
      <p:sp>
        <p:nvSpPr>
          <p:cNvPr id="14" name="Rectangle 13"/>
          <p:cNvSpPr/>
          <p:nvPr/>
        </p:nvSpPr>
        <p:spPr>
          <a:xfrm>
            <a:off x="5548184" y="3304381"/>
            <a:ext cx="3505201" cy="646331"/>
          </a:xfrm>
          <a:prstGeom prst="rect">
            <a:avLst/>
          </a:prstGeom>
        </p:spPr>
        <p:txBody>
          <a:bodyPr wrap="square">
            <a:spAutoFit/>
          </a:bodyPr>
          <a:lstStyle/>
          <a:p>
            <a:pPr defTabSz="685800"/>
            <a:r>
              <a:rPr lang="en-US" dirty="0">
                <a:solidFill>
                  <a:srgbClr val="163660"/>
                </a:solidFill>
                <a:latin typeface="+mj-lt"/>
                <a:ea typeface="Open Sans Light" panose="020B0306030504020204" pitchFamily="34" charset="0"/>
                <a:cs typeface="Open Sans Light" panose="020B0306030504020204" pitchFamily="34" charset="0"/>
              </a:rPr>
              <a:t>Missed at least one day of school because they felt unsafe</a:t>
            </a:r>
          </a:p>
        </p:txBody>
      </p:sp>
      <p:sp>
        <p:nvSpPr>
          <p:cNvPr id="16" name="Rectangle 15"/>
          <p:cNvSpPr/>
          <p:nvPr/>
        </p:nvSpPr>
        <p:spPr>
          <a:xfrm>
            <a:off x="4514850" y="1634154"/>
            <a:ext cx="3172083" cy="338554"/>
          </a:xfrm>
          <a:prstGeom prst="rect">
            <a:avLst/>
          </a:prstGeom>
        </p:spPr>
        <p:txBody>
          <a:bodyPr wrap="square">
            <a:spAutoFit/>
          </a:bodyPr>
          <a:lstStyle/>
          <a:p>
            <a:pPr defTabSz="685800"/>
            <a:r>
              <a:rPr lang="en-US" sz="1600" dirty="0">
                <a:solidFill>
                  <a:srgbClr val="163660"/>
                </a:solidFill>
                <a:ea typeface="Open Sans Light" panose="020B0306030504020204" pitchFamily="34" charset="0"/>
                <a:cs typeface="Open Sans Light" panose="020B0306030504020204" pitchFamily="34" charset="0"/>
              </a:rPr>
              <a:t>Perceptions of Safety</a:t>
            </a:r>
          </a:p>
        </p:txBody>
      </p:sp>
      <p:sp>
        <p:nvSpPr>
          <p:cNvPr id="19" name="Rectangle 18"/>
          <p:cNvSpPr/>
          <p:nvPr/>
        </p:nvSpPr>
        <p:spPr>
          <a:xfrm>
            <a:off x="4514850" y="3075451"/>
            <a:ext cx="3172083" cy="338554"/>
          </a:xfrm>
          <a:prstGeom prst="rect">
            <a:avLst/>
          </a:prstGeom>
        </p:spPr>
        <p:txBody>
          <a:bodyPr wrap="square">
            <a:spAutoFit/>
          </a:bodyPr>
          <a:lstStyle/>
          <a:p>
            <a:pPr defTabSz="685800"/>
            <a:r>
              <a:rPr lang="en-US" sz="1600" dirty="0">
                <a:solidFill>
                  <a:srgbClr val="163660"/>
                </a:solidFill>
                <a:ea typeface="Open Sans Light" panose="020B0306030504020204" pitchFamily="34" charset="0"/>
                <a:cs typeface="Open Sans Light" panose="020B0306030504020204" pitchFamily="34" charset="0"/>
              </a:rPr>
              <a:t>Avoiding Harm</a:t>
            </a:r>
          </a:p>
        </p:txBody>
      </p:sp>
      <p:sp>
        <p:nvSpPr>
          <p:cNvPr id="20" name="TextBox 19"/>
          <p:cNvSpPr txBox="1"/>
          <p:nvPr/>
        </p:nvSpPr>
        <p:spPr>
          <a:xfrm>
            <a:off x="4629152" y="3858745"/>
            <a:ext cx="1244895" cy="646331"/>
          </a:xfrm>
          <a:prstGeom prst="rect">
            <a:avLst/>
          </a:prstGeom>
          <a:noFill/>
        </p:spPr>
        <p:txBody>
          <a:bodyPr wrap="square" lIns="0" rtlCol="0">
            <a:spAutoFit/>
          </a:bodyPr>
          <a:lstStyle/>
          <a:p>
            <a:pPr defTabSz="685800"/>
            <a:r>
              <a:rPr lang="en-US" sz="3600" b="1" dirty="0">
                <a:solidFill>
                  <a:srgbClr val="163660"/>
                </a:solidFill>
                <a:latin typeface="Century Gothic" panose="020B0502020202020204" pitchFamily="34" charset="0"/>
                <a:ea typeface="Open Sans" panose="020B0606030504020204" pitchFamily="34" charset="0"/>
                <a:cs typeface="Open Sans" panose="020B0606030504020204" pitchFamily="34" charset="0"/>
              </a:rPr>
              <a:t>75%</a:t>
            </a:r>
          </a:p>
        </p:txBody>
      </p:sp>
      <p:sp>
        <p:nvSpPr>
          <p:cNvPr id="21" name="Rectangle 20"/>
          <p:cNvSpPr/>
          <p:nvPr/>
        </p:nvSpPr>
        <p:spPr>
          <a:xfrm>
            <a:off x="5548186" y="3876004"/>
            <a:ext cx="3505201" cy="646331"/>
          </a:xfrm>
          <a:prstGeom prst="rect">
            <a:avLst/>
          </a:prstGeom>
        </p:spPr>
        <p:txBody>
          <a:bodyPr wrap="square">
            <a:spAutoFit/>
          </a:bodyPr>
          <a:lstStyle/>
          <a:p>
            <a:pPr defTabSz="685800"/>
            <a:r>
              <a:rPr lang="en-US" dirty="0">
                <a:solidFill>
                  <a:srgbClr val="163660"/>
                </a:solidFill>
                <a:latin typeface="+mj-lt"/>
                <a:ea typeface="Open Sans Light" panose="020B0306030504020204" pitchFamily="34" charset="0"/>
                <a:cs typeface="Open Sans Light" panose="020B0306030504020204" pitchFamily="34" charset="0"/>
              </a:rPr>
              <a:t>Avoid school functions because they felt unsafe</a:t>
            </a:r>
          </a:p>
        </p:txBody>
      </p:sp>
      <p:sp>
        <p:nvSpPr>
          <p:cNvPr id="23" name="Rectangle 22"/>
          <p:cNvSpPr/>
          <p:nvPr/>
        </p:nvSpPr>
        <p:spPr>
          <a:xfrm>
            <a:off x="4514849" y="4504592"/>
            <a:ext cx="3172083" cy="338554"/>
          </a:xfrm>
          <a:prstGeom prst="rect">
            <a:avLst/>
          </a:prstGeom>
        </p:spPr>
        <p:txBody>
          <a:bodyPr wrap="square">
            <a:spAutoFit/>
          </a:bodyPr>
          <a:lstStyle/>
          <a:p>
            <a:pPr defTabSz="685800"/>
            <a:r>
              <a:rPr lang="en-US" sz="1600" dirty="0">
                <a:solidFill>
                  <a:srgbClr val="163660"/>
                </a:solidFill>
                <a:ea typeface="Open Sans Light" panose="020B0306030504020204" pitchFamily="34" charset="0"/>
                <a:cs typeface="Open Sans Light" panose="020B0306030504020204" pitchFamily="34" charset="0"/>
              </a:rPr>
              <a:t>Harassment and Assault</a:t>
            </a:r>
          </a:p>
        </p:txBody>
      </p:sp>
      <p:sp>
        <p:nvSpPr>
          <p:cNvPr id="24" name="TextBox 23"/>
          <p:cNvSpPr txBox="1"/>
          <p:nvPr/>
        </p:nvSpPr>
        <p:spPr>
          <a:xfrm>
            <a:off x="4629152" y="4706779"/>
            <a:ext cx="1244895" cy="646331"/>
          </a:xfrm>
          <a:prstGeom prst="rect">
            <a:avLst/>
          </a:prstGeom>
          <a:noFill/>
        </p:spPr>
        <p:txBody>
          <a:bodyPr wrap="square" lIns="0" rtlCol="0">
            <a:spAutoFit/>
          </a:bodyPr>
          <a:lstStyle/>
          <a:p>
            <a:pPr defTabSz="685800"/>
            <a:r>
              <a:rPr lang="en-US" sz="3600" b="1" dirty="0">
                <a:solidFill>
                  <a:srgbClr val="163660"/>
                </a:solidFill>
                <a:latin typeface="Century Gothic" panose="020B0502020202020204" pitchFamily="34" charset="0"/>
                <a:ea typeface="Open Sans" panose="020B0606030504020204" pitchFamily="34" charset="0"/>
                <a:cs typeface="Open Sans" panose="020B0606030504020204" pitchFamily="34" charset="0"/>
              </a:rPr>
              <a:t>70%</a:t>
            </a:r>
          </a:p>
        </p:txBody>
      </p:sp>
      <p:sp>
        <p:nvSpPr>
          <p:cNvPr id="25" name="Rectangle 24"/>
          <p:cNvSpPr/>
          <p:nvPr/>
        </p:nvSpPr>
        <p:spPr>
          <a:xfrm>
            <a:off x="5548186" y="4732276"/>
            <a:ext cx="3505201" cy="646331"/>
          </a:xfrm>
          <a:prstGeom prst="rect">
            <a:avLst/>
          </a:prstGeom>
        </p:spPr>
        <p:txBody>
          <a:bodyPr wrap="square">
            <a:spAutoFit/>
          </a:bodyPr>
          <a:lstStyle/>
          <a:p>
            <a:pPr defTabSz="685800"/>
            <a:r>
              <a:rPr lang="en-US" dirty="0">
                <a:solidFill>
                  <a:srgbClr val="163660"/>
                </a:solidFill>
                <a:latin typeface="+mj-lt"/>
                <a:ea typeface="Open Sans Light" panose="020B0306030504020204" pitchFamily="34" charset="0"/>
                <a:cs typeface="Open Sans Light" panose="020B0306030504020204" pitchFamily="34" charset="0"/>
              </a:rPr>
              <a:t>Were called names or threatened because of sexual orientation</a:t>
            </a:r>
          </a:p>
        </p:txBody>
      </p:sp>
      <p:sp>
        <p:nvSpPr>
          <p:cNvPr id="26" name="TextBox 25"/>
          <p:cNvSpPr txBox="1"/>
          <p:nvPr/>
        </p:nvSpPr>
        <p:spPr>
          <a:xfrm>
            <a:off x="4629154" y="5363241"/>
            <a:ext cx="1244895" cy="646331"/>
          </a:xfrm>
          <a:prstGeom prst="rect">
            <a:avLst/>
          </a:prstGeom>
          <a:noFill/>
        </p:spPr>
        <p:txBody>
          <a:bodyPr wrap="square" lIns="0" rtlCol="0">
            <a:spAutoFit/>
          </a:bodyPr>
          <a:lstStyle/>
          <a:p>
            <a:pPr defTabSz="685800"/>
            <a:r>
              <a:rPr lang="en-US" sz="3600" b="1" dirty="0">
                <a:solidFill>
                  <a:srgbClr val="163660"/>
                </a:solidFill>
                <a:latin typeface="Century Gothic" panose="020B0502020202020204" pitchFamily="34" charset="0"/>
                <a:ea typeface="Open Sans" panose="020B0606030504020204" pitchFamily="34" charset="0"/>
                <a:cs typeface="Open Sans" panose="020B0606030504020204" pitchFamily="34" charset="0"/>
              </a:rPr>
              <a:t>87%</a:t>
            </a:r>
          </a:p>
        </p:txBody>
      </p:sp>
      <p:sp>
        <p:nvSpPr>
          <p:cNvPr id="27" name="Rectangle 26"/>
          <p:cNvSpPr/>
          <p:nvPr/>
        </p:nvSpPr>
        <p:spPr>
          <a:xfrm>
            <a:off x="5548188" y="5303899"/>
            <a:ext cx="3505201" cy="923330"/>
          </a:xfrm>
          <a:prstGeom prst="rect">
            <a:avLst/>
          </a:prstGeom>
        </p:spPr>
        <p:txBody>
          <a:bodyPr wrap="square">
            <a:spAutoFit/>
          </a:bodyPr>
          <a:lstStyle/>
          <a:p>
            <a:pPr defTabSz="685800"/>
            <a:r>
              <a:rPr lang="en-US" dirty="0">
                <a:solidFill>
                  <a:srgbClr val="163660"/>
                </a:solidFill>
                <a:latin typeface="+mj-lt"/>
                <a:ea typeface="Open Sans Light" panose="020B0306030504020204" pitchFamily="34" charset="0"/>
                <a:cs typeface="Open Sans Light" panose="020B0306030504020204" pitchFamily="34" charset="0"/>
              </a:rPr>
              <a:t>Heard derogatory remarks specifically about transgender people</a:t>
            </a:r>
          </a:p>
        </p:txBody>
      </p:sp>
    </p:spTree>
    <p:extLst>
      <p:ext uri="{BB962C8B-B14F-4D97-AF65-F5344CB8AC3E}">
        <p14:creationId xmlns:p14="http://schemas.microsoft.com/office/powerpoint/2010/main" val="1739052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78E08AA01BF842834959A9AFE77952" ma:contentTypeVersion="15" ma:contentTypeDescription="Create a new document." ma:contentTypeScope="" ma:versionID="e19a8cf22b221ede94fdb3a1497ec345">
  <xsd:schema xmlns:xsd="http://www.w3.org/2001/XMLSchema" xmlns:xs="http://www.w3.org/2001/XMLSchema" xmlns:p="http://schemas.microsoft.com/office/2006/metadata/properties" xmlns:ns3="519d3db6-9e3c-4e9b-ac97-a26bad156d07" xmlns:ns4="67dcd6a5-399a-4c43-8e03-d4e9b0301cd7" targetNamespace="http://schemas.microsoft.com/office/2006/metadata/properties" ma:root="true" ma:fieldsID="da21c9a9e2480b6ebe549b949d5a8637" ns3:_="" ns4:_="">
    <xsd:import namespace="519d3db6-9e3c-4e9b-ac97-a26bad156d07"/>
    <xsd:import namespace="67dcd6a5-399a-4c43-8e03-d4e9b0301cd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d3db6-9e3c-4e9b-ac97-a26bad156d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dcd6a5-399a-4c43-8e03-d4e9b0301cd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19d3db6-9e3c-4e9b-ac97-a26bad156d07" xsi:nil="true"/>
  </documentManagement>
</p:properties>
</file>

<file path=customXml/itemProps1.xml><?xml version="1.0" encoding="utf-8"?>
<ds:datastoreItem xmlns:ds="http://schemas.openxmlformats.org/officeDocument/2006/customXml" ds:itemID="{B136E3D0-FACB-47A1-A9B2-DF48B4655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9d3db6-9e3c-4e9b-ac97-a26bad156d07"/>
    <ds:schemaRef ds:uri="67dcd6a5-399a-4c43-8e03-d4e9b0301c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9A00C9-D0D7-4E28-BAC4-CC489D74F53A}">
  <ds:schemaRefs>
    <ds:schemaRef ds:uri="http://schemas.microsoft.com/sharepoint/v3/contenttype/forms"/>
  </ds:schemaRefs>
</ds:datastoreItem>
</file>

<file path=customXml/itemProps3.xml><?xml version="1.0" encoding="utf-8"?>
<ds:datastoreItem xmlns:ds="http://schemas.openxmlformats.org/officeDocument/2006/customXml" ds:itemID="{D84736E2-FBD6-4D80-9017-DDA831D11238}">
  <ds:schemaRefs>
    <ds:schemaRef ds:uri="http://purl.org/dc/elements/1.1/"/>
    <ds:schemaRef ds:uri="http://www.w3.org/XML/1998/namespace"/>
    <ds:schemaRef ds:uri="67dcd6a5-399a-4c43-8e03-d4e9b0301cd7"/>
    <ds:schemaRef ds:uri="519d3db6-9e3c-4e9b-ac97-a26bad156d07"/>
    <ds:schemaRef ds:uri="http://schemas.microsoft.com/office/2006/documentManagement/types"/>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13856</TotalTime>
  <Words>1229</Words>
  <Application>Microsoft Office PowerPoint</Application>
  <PresentationFormat>On-screen Show (4:3)</PresentationFormat>
  <Paragraphs>182</Paragraphs>
  <Slides>21</Slides>
  <Notes>14</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Century Gothic</vt:lpstr>
      <vt:lpstr>Helvetica Neue Black Condensed</vt:lpstr>
      <vt:lpstr>Open Sans</vt:lpstr>
      <vt:lpstr>Open Sans Light</vt:lpstr>
      <vt:lpstr>Porter</vt:lpstr>
      <vt:lpstr>Office Theme</vt:lpstr>
      <vt:lpstr>SAFE AND SUPPORTED YOUTH An Overview of LGBTQ Cultural Competency</vt:lpstr>
      <vt:lpstr>Key Beck</vt:lpstr>
      <vt:lpstr>Pronouns</vt:lpstr>
      <vt:lpstr>SOGIE Overview</vt:lpstr>
      <vt:lpstr>Gender Unicorn</vt:lpstr>
      <vt:lpstr>The LGBTQ Experience</vt:lpstr>
      <vt:lpstr>Messages &amp; Values</vt:lpstr>
      <vt:lpstr>Values</vt:lpstr>
      <vt:lpstr>Safety</vt:lpstr>
      <vt:lpstr>Psychological Distress</vt:lpstr>
      <vt:lpstr>Barriers to Care</vt:lpstr>
      <vt:lpstr>LGBTQ Youth Homelessness</vt:lpstr>
      <vt:lpstr>Consequences</vt:lpstr>
      <vt:lpstr>Consequences (General)</vt:lpstr>
      <vt:lpstr>Client-Centered Approach</vt:lpstr>
      <vt:lpstr>Support &amp; Advocacy</vt:lpstr>
      <vt:lpstr>Resiliency</vt:lpstr>
      <vt:lpstr>Training Logistics</vt:lpstr>
      <vt:lpstr>Safe And Supported</vt:lpstr>
      <vt:lpstr>Questions?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Stultz</dc:creator>
  <cp:lastModifiedBy>Kelcee Ancona</cp:lastModifiedBy>
  <cp:revision>127</cp:revision>
  <cp:lastPrinted>2018-12-21T16:26:05Z</cp:lastPrinted>
  <dcterms:created xsi:type="dcterms:W3CDTF">2018-03-12T13:42:24Z</dcterms:created>
  <dcterms:modified xsi:type="dcterms:W3CDTF">2023-02-07T17:26:42Z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0x010100DD78E08AA01BF842834959A9AFE77952</vt:lpwstr>
  </property>
</Properties>
</file>