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9"/>
  </p:notesMasterIdLst>
  <p:sldIdLst>
    <p:sldId id="325" r:id="rId6"/>
    <p:sldId id="304" r:id="rId7"/>
    <p:sldId id="326" r:id="rId8"/>
    <p:sldId id="328" r:id="rId9"/>
    <p:sldId id="329" r:id="rId10"/>
    <p:sldId id="330" r:id="rId11"/>
    <p:sldId id="337" r:id="rId12"/>
    <p:sldId id="331" r:id="rId13"/>
    <p:sldId id="333" r:id="rId14"/>
    <p:sldId id="334" r:id="rId15"/>
    <p:sldId id="335" r:id="rId16"/>
    <p:sldId id="336" r:id="rId17"/>
    <p:sldId id="33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Weathers" initials="KW" lastIdx="0" clrIdx="0">
    <p:extLst>
      <p:ext uri="{19B8F6BF-5375-455C-9EA6-DF929625EA0E}">
        <p15:presenceInfo xmlns:p15="http://schemas.microsoft.com/office/powerpoint/2012/main" userId="S-1-5-21-2606826791-1362031244-1147879820-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76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30303-14B7-4652-B362-7DB71DA4E454}" v="38" dt="2022-05-27T14:28:42.329"/>
    <p1510:client id="{48704654-6BF8-4E21-80BE-5410F54B9BB6}" v="31" dt="2022-05-19T20:33:31.053"/>
    <p1510:client id="{CEC9B927-385E-4151-9771-6345F8549F3B}" v="73" dt="2022-06-02T20:53:00.845"/>
    <p1510:client id="{C7DF2769-422A-475A-B368-21BAC657FC5C}" v="55" dt="2022-06-01T15:20:32.266"/>
    <p1510:client id="{40FEF36A-4336-453D-AC63-4F83943C003D}" v="63" dt="2022-06-02T14:19:00.761"/>
    <p1510:client id="{3C40BFB8-625A-4415-AA56-7779933FC35F}" v="326" dt="2022-05-26T19:13:38.143"/>
    <p1510:client id="{03FBDCA6-CE19-4E0A-AF50-B40D3FECDC28}" v="188" dt="2022-05-19T18:52:22.617"/>
    <p1510:client id="{1C955EC6-07D1-4D98-B847-4755D9DF30AA}" v="219" dt="2022-06-02T20:24:52.902"/>
    <p1510:client id="{2D3CA286-E24C-4EBC-9B43-D996271DE3B3}" v="289" dt="2022-05-26T14:11:57.142"/>
    <p1510:client id="{ABBFEDE4-8A87-4B08-A8F8-B44359C1AC72}" v="51" dt="2022-06-01T23:50:26.569"/>
    <p1510:client id="{2EA7F175-1C05-4987-BFE9-C1EB6169E313}" v="4" dt="2022-05-23T13:17:11.326"/>
    <p1510:client id="{37821A3E-EA66-42D9-95F9-3C952D03F1F0}" v="36" dt="2022-05-20T16:31:47.686"/>
    <p1510:client id="{A19E73AF-C3CB-46DB-B5F5-C520DB46BF34}" v="276" dt="2022-05-23T19:37:33.748"/>
    <p1510:client id="{50924C71-7997-4F41-94C8-D354B74251D6}" v="42" dt="2022-05-19T18:50:36.155"/>
    <p1510:client id="{89ED0A9E-4CCA-46AA-8547-DF95B8611DF5}" v="10" dt="2022-06-07T00:20:16.819"/>
    <p1510:client id="{5A5B0E61-5BD4-48B7-A3E2-063CA837D4CC}" v="62" dt="2022-06-07T18:51:52.999"/>
    <p1510:client id="{6CDB5967-090D-41A0-99E6-92F1E67ABF94}" v="602" dt="2022-05-26T19:49:40.791"/>
    <p1510:client id="{8AB3EE00-480B-4AE4-A818-508E095646DE}" v="175" dt="2022-05-20T17:18:34.595"/>
    <p1510:client id="{8E05F238-174D-4890-AAA4-90A3D2F25258}" v="6" dt="2022-06-07T11:19:07.708"/>
    <p1510:client id="{9442F890-6947-4B9D-A8FA-F7784694B0D2}" v="11" dt="2022-05-26T17:08:26.834"/>
    <p1510:client id="{B0315077-03AA-478E-BEC9-35A782F8E019}" v="106" dt="2022-06-14T11:22:49.028"/>
    <p1510:client id="{F9D58D98-951E-4585-A485-B451A77B49D7}" v="295" dt="2022-05-26T14:55:47.718"/>
    <p1510:client id="{B10F224C-9314-423D-819F-D56C1AA65E67}" v="28" dt="2022-06-02T13:58:56.082"/>
    <p1510:client id="{B465A9EB-7FFB-4897-931A-A4469A2F00C6}" v="1528" dt="2022-06-02T13:07:13.310"/>
    <p1510:client id="{B679FBE9-723A-4183-A80E-DCD9F05D8247}" v="6" dt="2022-06-03T11:59:50.521"/>
    <p1510:client id="{C46A1D75-C461-4C29-801C-EF06C3E9563F}" v="2" dt="2022-06-06T23:48:47.981"/>
    <p1510:client id="{CC15E258-959F-4BFF-9806-E00446E80E9E}" v="87" dt="2022-05-20T17:11:19.495"/>
    <p1510:client id="{CFAE5B5C-12F2-4EFA-A60B-2455ACA749FB}" v="175" dt="2022-05-19T18:41:36.726"/>
    <p1510:client id="{D830CABE-C6C7-48AA-A9FB-A6BCAA7B2269}" v="72" dt="2022-06-06T14:57:01.840"/>
    <p1510:client id="{DFDCFFBF-D8E9-4E70-A2A1-F10CC52914BB}" v="121" dt="2022-06-06T19:22:39.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9060E-9987-427D-8D1E-053AB85B2B89}"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9B5E4-C801-4771-8789-3692B594C3E9}" type="slidenum">
              <a:rPr lang="en-US" smtClean="0"/>
              <a:t>‹#›</a:t>
            </a:fld>
            <a:endParaRPr lang="en-US"/>
          </a:p>
        </p:txBody>
      </p:sp>
    </p:spTree>
    <p:extLst>
      <p:ext uri="{BB962C8B-B14F-4D97-AF65-F5344CB8AC3E}">
        <p14:creationId xmlns:p14="http://schemas.microsoft.com/office/powerpoint/2010/main" val="398840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726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105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9B5E4-C801-4771-8789-3692B594C3E9}" type="slidenum">
              <a:rPr lang="en-US" smtClean="0"/>
              <a:t>11</a:t>
            </a:fld>
            <a:endParaRPr lang="en-US"/>
          </a:p>
        </p:txBody>
      </p:sp>
    </p:spTree>
    <p:extLst>
      <p:ext uri="{BB962C8B-B14F-4D97-AF65-F5344CB8AC3E}">
        <p14:creationId xmlns:p14="http://schemas.microsoft.com/office/powerpoint/2010/main" val="354887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9B5E4-C801-4771-8789-3692B594C3E9}" type="slidenum">
              <a:rPr lang="en-US" smtClean="0"/>
              <a:t>12</a:t>
            </a:fld>
            <a:endParaRPr lang="en-US"/>
          </a:p>
        </p:txBody>
      </p:sp>
    </p:spTree>
    <p:extLst>
      <p:ext uri="{BB962C8B-B14F-4D97-AF65-F5344CB8AC3E}">
        <p14:creationId xmlns:p14="http://schemas.microsoft.com/office/powerpoint/2010/main" val="295161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7C0F-0092-4181-907F-694BA5CBE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57B30-3D32-4146-944A-381B7C195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51B830-42D5-4AAC-96A9-4C62E48317B8}"/>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DFA301A4-FB27-4FB1-A010-8F3D17E65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8636B-A9F7-4A25-926B-F4045975AB69}"/>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52995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5781-5C08-4432-B463-93306EFEA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0B55E0-27E3-4DC2-9773-AA61DF3DC0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F2F7A-D9BA-4C2C-8963-58BB00096E89}"/>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F635B744-C745-47E3-8B66-84770D05D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02912-D2CF-4BE5-B80E-FA6FCD3C4353}"/>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47876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BA454-397C-46B0-91CF-1F7EA0CFEE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BC507-0268-4318-AB71-40D348D2BC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4367D-3E3B-49DA-8E4B-47F2DB01CFC8}"/>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CA23BEF2-A7B5-453D-9981-FFBBC55BC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66808-0507-4CA9-8A10-A5EE3B54642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364249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Shape 23"/>
          <p:cNvSpPr>
            <a:spLocks noGrp="1"/>
          </p:cNvSpPr>
          <p:nvPr>
            <p:ph type="pic" idx="2"/>
          </p:nvPr>
        </p:nvSpPr>
        <p:spPr>
          <a:xfrm>
            <a:off x="8421861" y="1107266"/>
            <a:ext cx="3306592" cy="4075112"/>
          </a:xfrm>
          <a:prstGeom prst="rect">
            <a:avLst/>
          </a:prstGeom>
          <a:noFill/>
          <a:ln>
            <a:noFill/>
          </a:ln>
        </p:spPr>
        <p:txBody>
          <a:bodyPr spcFirstLastPara="1" wrap="square" lIns="68575" tIns="68575" rIns="68575" bIns="68575" anchor="t" anchorCtr="0"/>
          <a:lstStyle>
            <a:lvl1pPr marR="0" lvl="0" algn="l" rtl="0">
              <a:lnSpc>
                <a:spcPct val="90000"/>
              </a:lnSpc>
              <a:spcBef>
                <a:spcPts val="1066"/>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title"/>
          </p:nvPr>
        </p:nvSpPr>
        <p:spPr>
          <a:xfrm>
            <a:off x="838201" y="548641"/>
            <a:ext cx="10515600" cy="731520"/>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rgbClr val="8C9599"/>
              </a:buClr>
              <a:buSzPts val="1900"/>
              <a:buFont typeface="Arial"/>
              <a:buNone/>
              <a:defRPr sz="2534" b="1" i="0" u="none" strike="noStrike" cap="none">
                <a:solidFill>
                  <a:srgbClr val="8C959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body" idx="1"/>
          </p:nvPr>
        </p:nvSpPr>
        <p:spPr>
          <a:xfrm>
            <a:off x="838200" y="1403587"/>
            <a:ext cx="7120112" cy="3779463"/>
          </a:xfrm>
          <a:prstGeom prst="rect">
            <a:avLst/>
          </a:prstGeom>
          <a:noFill/>
          <a:ln>
            <a:noFill/>
          </a:ln>
        </p:spPr>
        <p:txBody>
          <a:bodyPr spcFirstLastPara="1" wrap="square" lIns="68575" tIns="68575" rIns="68575" bIns="68575" anchor="t" anchorCtr="0"/>
          <a:lstStyle>
            <a:lvl1pPr marL="609597" marR="0" lvl="0" indent="-304799" algn="l" rtl="0">
              <a:lnSpc>
                <a:spcPct val="90000"/>
              </a:lnSpc>
              <a:spcBef>
                <a:spcPts val="1066"/>
              </a:spcBef>
              <a:spcAft>
                <a:spcPts val="0"/>
              </a:spcAft>
              <a:buClr>
                <a:srgbClr val="8C9599"/>
              </a:buClr>
              <a:buSzPts val="1700"/>
              <a:buFont typeface="Arial"/>
              <a:buNone/>
              <a:defRPr sz="2267" b="0" i="0" u="none" strike="noStrike" cap="none">
                <a:solidFill>
                  <a:srgbClr val="8C9599"/>
                </a:solidFill>
                <a:latin typeface="Arial"/>
                <a:ea typeface="Arial"/>
                <a:cs typeface="Arial"/>
                <a:sym typeface="Arial"/>
              </a:defRPr>
            </a:lvl1pPr>
            <a:lvl2pPr marL="1219195" marR="0" lvl="1" indent="-448731" algn="l" rtl="0">
              <a:lnSpc>
                <a:spcPct val="90000"/>
              </a:lnSpc>
              <a:spcBef>
                <a:spcPts val="533"/>
              </a:spcBef>
              <a:spcAft>
                <a:spcPts val="0"/>
              </a:spcAft>
              <a:buClr>
                <a:srgbClr val="00A5B6"/>
              </a:buClr>
              <a:buSzPts val="1700"/>
              <a:buFont typeface="Arial"/>
              <a:buChar char="•"/>
              <a:defRPr sz="2267" b="0" i="0" u="none" strike="noStrike" cap="none">
                <a:solidFill>
                  <a:srgbClr val="8C9599"/>
                </a:solidFill>
                <a:latin typeface="Arial"/>
                <a:ea typeface="Arial"/>
                <a:cs typeface="Arial"/>
                <a:sym typeface="Arial"/>
              </a:defRPr>
            </a:lvl2pPr>
            <a:lvl3pPr marL="1828793" marR="0" lvl="2" indent="-431798" algn="l" rtl="0">
              <a:lnSpc>
                <a:spcPct val="90000"/>
              </a:lnSpc>
              <a:spcBef>
                <a:spcPts val="533"/>
              </a:spcBef>
              <a:spcAft>
                <a:spcPts val="0"/>
              </a:spcAft>
              <a:buClr>
                <a:srgbClr val="8C9599"/>
              </a:buClr>
              <a:buSzPts val="1500"/>
              <a:buFont typeface="Arial"/>
              <a:buChar char="•"/>
              <a:defRPr sz="2000" b="0" i="0" u="none" strike="noStrike" cap="none">
                <a:solidFill>
                  <a:srgbClr val="8C9599"/>
                </a:solidFill>
                <a:latin typeface="Arial"/>
                <a:ea typeface="Arial"/>
                <a:cs typeface="Arial"/>
                <a:sym typeface="Arial"/>
              </a:defRPr>
            </a:lvl3pPr>
            <a:lvl4pPr marL="2438390" marR="0" lvl="3" indent="-423332" algn="l" rtl="0">
              <a:lnSpc>
                <a:spcPct val="90000"/>
              </a:lnSpc>
              <a:spcBef>
                <a:spcPts val="533"/>
              </a:spcBef>
              <a:spcAft>
                <a:spcPts val="0"/>
              </a:spcAft>
              <a:buClr>
                <a:srgbClr val="8C9599"/>
              </a:buClr>
              <a:buSzPts val="1400"/>
              <a:buFont typeface="Arial"/>
              <a:buChar char="•"/>
              <a:defRPr sz="1867" b="0" i="0" u="none" strike="noStrike" cap="none">
                <a:solidFill>
                  <a:srgbClr val="8C9599"/>
                </a:solidFill>
                <a:latin typeface="Arial"/>
                <a:ea typeface="Arial"/>
                <a:cs typeface="Arial"/>
                <a:sym typeface="Arial"/>
              </a:defRPr>
            </a:lvl4pPr>
            <a:lvl5pPr marL="3047988" marR="0" lvl="4" indent="-423332" algn="l" rtl="0">
              <a:lnSpc>
                <a:spcPct val="90000"/>
              </a:lnSpc>
              <a:spcBef>
                <a:spcPts val="533"/>
              </a:spcBef>
              <a:spcAft>
                <a:spcPts val="0"/>
              </a:spcAft>
              <a:buClr>
                <a:srgbClr val="8C9599"/>
              </a:buClr>
              <a:buSzPts val="1400"/>
              <a:buFont typeface="Arial"/>
              <a:buChar char="•"/>
              <a:defRPr sz="1867" b="0" i="0" u="none" strike="noStrike" cap="none">
                <a:solidFill>
                  <a:srgbClr val="8C9599"/>
                </a:solidFill>
                <a:latin typeface="Arial"/>
                <a:ea typeface="Arial"/>
                <a:cs typeface="Arial"/>
                <a:sym typeface="Arial"/>
              </a:defRPr>
            </a:lvl5pPr>
            <a:lvl6pPr marL="3657586" marR="0" lvl="5"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183" marR="0" lvl="6"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781" marR="0" lvl="7"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378" marR="0" lvl="8"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26" name="Shape 26"/>
          <p:cNvPicPr preferRelativeResize="0"/>
          <p:nvPr/>
        </p:nvPicPr>
        <p:blipFill rotWithShape="1">
          <a:blip r:embed="rId2">
            <a:alphaModFix/>
          </a:blip>
          <a:srcRect l="31048" t="1" r="2122" b="77765"/>
          <a:stretch/>
        </p:blipFill>
        <p:spPr>
          <a:xfrm>
            <a:off x="-2" y="5786027"/>
            <a:ext cx="12192002" cy="1071975"/>
          </a:xfrm>
          <a:prstGeom prst="rect">
            <a:avLst/>
          </a:prstGeom>
          <a:noFill/>
          <a:ln>
            <a:noFill/>
          </a:ln>
        </p:spPr>
      </p:pic>
      <p:sp>
        <p:nvSpPr>
          <p:cNvPr id="27" name="Shape 27"/>
          <p:cNvSpPr txBox="1"/>
          <p:nvPr/>
        </p:nvSpPr>
        <p:spPr>
          <a:xfrm>
            <a:off x="914404" y="6340598"/>
            <a:ext cx="5548605" cy="2000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334" b="0" i="0" u="none" strike="noStrike" cap="none">
                <a:solidFill>
                  <a:schemeClr val="lt1"/>
                </a:solidFill>
                <a:latin typeface="Arial"/>
                <a:ea typeface="Arial"/>
                <a:cs typeface="Arial"/>
                <a:sym typeface="Arial"/>
              </a:rPr>
              <a:t>Building </a:t>
            </a:r>
            <a:r>
              <a:rPr lang="en" sz="1334" b="1" i="0" u="none" strike="noStrike" cap="none">
                <a:solidFill>
                  <a:schemeClr val="lt1"/>
                </a:solidFill>
                <a:latin typeface="Arial"/>
                <a:ea typeface="Arial"/>
                <a:cs typeface="Arial"/>
                <a:sym typeface="Arial"/>
              </a:rPr>
              <a:t>brighter</a:t>
            </a:r>
            <a:r>
              <a:rPr lang="en" sz="1334" b="0" i="0" u="none" strike="noStrike" cap="none">
                <a:solidFill>
                  <a:schemeClr val="lt1"/>
                </a:solidFill>
                <a:latin typeface="Arial"/>
                <a:ea typeface="Arial"/>
                <a:cs typeface="Arial"/>
                <a:sym typeface="Arial"/>
              </a:rPr>
              <a:t> futures</a:t>
            </a:r>
            <a:endParaRPr sz="1334" b="0" i="0" u="none" strike="noStrike" cap="none">
              <a:solidFill>
                <a:schemeClr val="lt1"/>
              </a:solidFill>
              <a:latin typeface="Arial"/>
              <a:ea typeface="Arial"/>
              <a:cs typeface="Arial"/>
              <a:sym typeface="Arial"/>
            </a:endParaRPr>
          </a:p>
        </p:txBody>
      </p:sp>
      <p:pic>
        <p:nvPicPr>
          <p:cNvPr id="28" name="Shape 28"/>
          <p:cNvPicPr preferRelativeResize="0"/>
          <p:nvPr/>
        </p:nvPicPr>
        <p:blipFill rotWithShape="1">
          <a:blip r:embed="rId3">
            <a:alphaModFix/>
          </a:blip>
          <a:srcRect/>
          <a:stretch/>
        </p:blipFill>
        <p:spPr>
          <a:xfrm>
            <a:off x="10612988" y="5922439"/>
            <a:ext cx="1114521" cy="589718"/>
          </a:xfrm>
          <a:prstGeom prst="rect">
            <a:avLst/>
          </a:prstGeom>
          <a:noFill/>
          <a:ln>
            <a:noFill/>
          </a:ln>
        </p:spPr>
      </p:pic>
      <p:cxnSp>
        <p:nvCxnSpPr>
          <p:cNvPr id="29" name="Shape 29"/>
          <p:cNvCxnSpPr/>
          <p:nvPr/>
        </p:nvCxnSpPr>
        <p:spPr>
          <a:xfrm>
            <a:off x="838200" y="1107077"/>
            <a:ext cx="11353801" cy="0"/>
          </a:xfrm>
          <a:prstGeom prst="straightConnector1">
            <a:avLst/>
          </a:prstGeom>
          <a:noFill/>
          <a:ln w="9525" cap="flat" cmpd="sng">
            <a:solidFill>
              <a:srgbClr val="8C9599"/>
            </a:solidFill>
            <a:prstDash val="solid"/>
            <a:miter lim="800000"/>
            <a:headEnd type="none" w="sm" len="sm"/>
            <a:tailEnd type="none" w="sm" len="sm"/>
          </a:ln>
        </p:spPr>
      </p:cxnSp>
    </p:spTree>
    <p:extLst>
      <p:ext uri="{BB962C8B-B14F-4D97-AF65-F5344CB8AC3E}">
        <p14:creationId xmlns:p14="http://schemas.microsoft.com/office/powerpoint/2010/main" val="19472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C620-9720-495F-8BAD-46CF0D379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8CF96B-EB1A-42A8-8305-BE43C4E6C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3B9764-65F7-4BE5-BB91-C52B1D9C4364}"/>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A93951A8-C1AF-46B9-AF1D-3279CB782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4864F-FE39-4F3F-AEE9-7EE2BE7177C6}"/>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353476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52A9-B678-4A20-B9F3-59D56DB9D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97016C-059B-4DF4-A8B9-01AC085A2C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28C62-454A-4C38-B766-9B2440A846CA}"/>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2E21F667-3972-4F27-8950-42F9D1149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98CC8-D307-4269-9368-0223D1AFA179}"/>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974606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4E17-3E8F-472E-8A16-C0AF94D68A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AF128B-C5B0-499B-A7F6-0ACDDFA40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7F4CBA-E3B4-4C62-82FA-A3402DFDD9A3}"/>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2DE0C0E5-670B-452C-A9B2-B071A8B23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458D6-F50F-4B21-BC2D-4A60B85DFE19}"/>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885257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BF7C-0406-4A54-9720-F81FE157F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2C2E6-BDE0-4394-B598-5E82C0E11B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90319C-B111-4443-AFDC-A03E24B317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DA124F-74AA-4307-93C5-5C9A7969A598}"/>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6" name="Footer Placeholder 5">
            <a:extLst>
              <a:ext uri="{FF2B5EF4-FFF2-40B4-BE49-F238E27FC236}">
                <a16:creationId xmlns:a16="http://schemas.microsoft.com/office/drawing/2014/main" id="{EA95A07B-C394-4761-B9A1-10E3486FE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D3A36-B61E-4A64-ACFD-AB17EB9A53C5}"/>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62825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FBA4-9E5A-4528-BFB7-67CD782934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B590C-74B6-4BF5-AE96-D48BF95F6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731ACE-25E4-4A40-9C2D-9632D1C5DB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CC53D-926E-4595-984C-6FA13264B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4E1CB1-A85C-4539-949F-575EC5E30D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12E742-516C-4D9C-AEBD-C5361B777D5B}"/>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8" name="Footer Placeholder 7">
            <a:extLst>
              <a:ext uri="{FF2B5EF4-FFF2-40B4-BE49-F238E27FC236}">
                <a16:creationId xmlns:a16="http://schemas.microsoft.com/office/drawing/2014/main" id="{6AFF39B4-3475-4C7D-9576-A0E3C8FC3A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C4594-9C29-4504-AE61-6CF0BB6E4AB2}"/>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52042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0562-9DA6-42C0-9FF2-D49812680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309657-2F9C-49C0-BD62-F028B05628D7}"/>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4" name="Footer Placeholder 3">
            <a:extLst>
              <a:ext uri="{FF2B5EF4-FFF2-40B4-BE49-F238E27FC236}">
                <a16:creationId xmlns:a16="http://schemas.microsoft.com/office/drawing/2014/main" id="{E2AF5965-DCE2-4C29-8315-FFE9D0E44D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5FBBA1-85CD-411C-8958-4D30FB56063C}"/>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535321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A1F3B-0F28-40EA-BAF3-4EF9C8FBA41D}"/>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3" name="Footer Placeholder 2">
            <a:extLst>
              <a:ext uri="{FF2B5EF4-FFF2-40B4-BE49-F238E27FC236}">
                <a16:creationId xmlns:a16="http://schemas.microsoft.com/office/drawing/2014/main" id="{19A8B318-CA9B-443D-A0AE-6DD0E688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6BD56-4C87-4B41-90C8-C0672D2993C3}"/>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60813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35CD-9F2E-4FFF-9CBC-CD417AAB1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3EB75-A32E-4F88-B4F3-0096344D49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9D11D-248F-4927-89AA-F9E78BEF1533}"/>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C37BBBDD-5C69-44B1-82BF-A73E35BE8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6E6AD-E43A-4741-A0CE-65EAFA04834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10487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BA65-FA50-44FD-8B33-1A9997F6D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2A3DF-C8B3-4EA0-8E4E-619833543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21C5D6-7A00-44BD-88B1-179577E98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4551B1-1342-4D0C-AB50-2846B7291326}"/>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6" name="Footer Placeholder 5">
            <a:extLst>
              <a:ext uri="{FF2B5EF4-FFF2-40B4-BE49-F238E27FC236}">
                <a16:creationId xmlns:a16="http://schemas.microsoft.com/office/drawing/2014/main" id="{B133B1C1-F91F-461D-BED3-8D8E8BFF9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7A938-5B81-4DC6-B46E-B958553675CD}"/>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382205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EC38-BD68-4DDE-B299-0DF4259FE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BCF1E2-E9B8-4EC2-9E3C-9BB10B12A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0975A-66DE-4F4B-B3D8-A4165A4A5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A6F957-7C83-45F4-BA84-D0044E850BBD}"/>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6" name="Footer Placeholder 5">
            <a:extLst>
              <a:ext uri="{FF2B5EF4-FFF2-40B4-BE49-F238E27FC236}">
                <a16:creationId xmlns:a16="http://schemas.microsoft.com/office/drawing/2014/main" id="{03BFC3C4-C778-4ED9-BA3D-E203C747E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92CF5-89CD-4284-90A0-3A52AEBA17A0}"/>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238888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CBCE-66A7-4C7A-9B49-61F9ADA8AE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A09335-12C3-4E37-8A9C-72014D48DC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2A310-E09B-4299-B089-11D8CF1ECBCC}"/>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423A8EAD-E6DD-49EC-BE55-C5488CECD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5123E-3AD3-464E-AB6A-731783C589F6}"/>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910246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46E13-9326-4481-A1B6-6D86144E19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C8B6A6-C676-4B3F-A9B1-334564151C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F2C0A-E8B4-4760-B912-27FFAB6E3DAB}"/>
              </a:ext>
            </a:extLst>
          </p:cNvPr>
          <p:cNvSpPr>
            <a:spLocks noGrp="1"/>
          </p:cNvSpPr>
          <p:nvPr>
            <p:ph type="dt" sz="half" idx="10"/>
          </p:nvPr>
        </p:nvSpPr>
        <p:spPr/>
        <p:txBody>
          <a:body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02986306-FEA7-45AF-BA5C-6B7CBF04F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758C1-E759-4F13-8F9B-C5240F5676D3}"/>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730535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1" y="0"/>
            <a:ext cx="12192000" cy="6339840"/>
          </a:xfrm>
          <a:prstGeom prst="rect">
            <a:avLst/>
          </a:prstGeom>
          <a:noFill/>
          <a:ln>
            <a:noFill/>
          </a:ln>
        </p:spPr>
      </p:pic>
      <p:pic>
        <p:nvPicPr>
          <p:cNvPr id="13" name="Shape 13"/>
          <p:cNvPicPr preferRelativeResize="0"/>
          <p:nvPr/>
        </p:nvPicPr>
        <p:blipFill rotWithShape="1">
          <a:blip r:embed="rId3">
            <a:alphaModFix/>
          </a:blip>
          <a:srcRect l="31047" r="2124" b="12532"/>
          <a:stretch/>
        </p:blipFill>
        <p:spPr>
          <a:xfrm>
            <a:off x="2" y="2640824"/>
            <a:ext cx="12192000" cy="4217178"/>
          </a:xfrm>
          <a:prstGeom prst="rect">
            <a:avLst/>
          </a:prstGeom>
          <a:noFill/>
          <a:ln>
            <a:noFill/>
          </a:ln>
        </p:spPr>
      </p:pic>
      <p:sp>
        <p:nvSpPr>
          <p:cNvPr id="14" name="Shape 14"/>
          <p:cNvSpPr txBox="1">
            <a:spLocks noGrp="1"/>
          </p:cNvSpPr>
          <p:nvPr>
            <p:ph type="ctrTitle"/>
          </p:nvPr>
        </p:nvSpPr>
        <p:spPr>
          <a:xfrm>
            <a:off x="914401" y="4749283"/>
            <a:ext cx="10363200" cy="419879"/>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rgbClr val="8C9599"/>
              </a:buClr>
              <a:buSzPts val="2000"/>
              <a:buFont typeface="Arial"/>
              <a:buNone/>
              <a:defRPr sz="2667" b="0" i="0" u="none" strike="noStrike" cap="none">
                <a:solidFill>
                  <a:srgbClr val="8C959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5" name="Shape 15"/>
          <p:cNvSpPr txBox="1"/>
          <p:nvPr/>
        </p:nvSpPr>
        <p:spPr>
          <a:xfrm>
            <a:off x="914404" y="1632861"/>
            <a:ext cx="5548605" cy="24622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600" b="0" i="0" u="none" strike="noStrike" cap="none">
                <a:solidFill>
                  <a:srgbClr val="8C9599"/>
                </a:solidFill>
                <a:latin typeface="Arial"/>
                <a:ea typeface="Arial"/>
                <a:cs typeface="Arial"/>
                <a:sym typeface="Arial"/>
              </a:rPr>
              <a:t>Building </a:t>
            </a:r>
            <a:r>
              <a:rPr lang="en" sz="1600" b="1" i="0" u="none" strike="noStrike" cap="none">
                <a:solidFill>
                  <a:srgbClr val="00A5B6"/>
                </a:solidFill>
                <a:latin typeface="Arial"/>
                <a:ea typeface="Arial"/>
                <a:cs typeface="Arial"/>
                <a:sym typeface="Arial"/>
              </a:rPr>
              <a:t>brighter</a:t>
            </a:r>
            <a:r>
              <a:rPr lang="en" sz="1600" b="0" i="0" u="none" strike="noStrike" cap="none">
                <a:solidFill>
                  <a:srgbClr val="8C9599"/>
                </a:solidFill>
                <a:latin typeface="Arial"/>
                <a:ea typeface="Arial"/>
                <a:cs typeface="Arial"/>
                <a:sym typeface="Arial"/>
              </a:rPr>
              <a:t> futures</a:t>
            </a:r>
            <a:endParaRPr sz="1600" b="0" i="0" u="none" strike="noStrike" cap="none">
              <a:solidFill>
                <a:srgbClr val="8C9599"/>
              </a:solidFill>
              <a:latin typeface="Arial"/>
              <a:ea typeface="Arial"/>
              <a:cs typeface="Arial"/>
              <a:sym typeface="Arial"/>
            </a:endParaRPr>
          </a:p>
        </p:txBody>
      </p:sp>
      <p:grpSp>
        <p:nvGrpSpPr>
          <p:cNvPr id="16" name="Shape 16"/>
          <p:cNvGrpSpPr/>
          <p:nvPr/>
        </p:nvGrpSpPr>
        <p:grpSpPr>
          <a:xfrm>
            <a:off x="5675265" y="5922440"/>
            <a:ext cx="6052245" cy="641313"/>
            <a:chOff x="4186873" y="5930904"/>
            <a:chExt cx="4539183" cy="641313"/>
          </a:xfrm>
        </p:grpSpPr>
        <p:pic>
          <p:nvPicPr>
            <p:cNvPr id="17" name="Shape 17"/>
            <p:cNvPicPr preferRelativeResize="0"/>
            <p:nvPr/>
          </p:nvPicPr>
          <p:blipFill rotWithShape="1">
            <a:blip r:embed="rId4">
              <a:alphaModFix/>
            </a:blip>
            <a:srcRect/>
            <a:stretch/>
          </p:blipFill>
          <p:spPr>
            <a:xfrm>
              <a:off x="7890166" y="5930904"/>
              <a:ext cx="835890" cy="589717"/>
            </a:xfrm>
            <a:prstGeom prst="rect">
              <a:avLst/>
            </a:prstGeom>
            <a:noFill/>
            <a:ln>
              <a:noFill/>
            </a:ln>
          </p:spPr>
        </p:pic>
        <p:pic>
          <p:nvPicPr>
            <p:cNvPr id="18" name="Shape 18"/>
            <p:cNvPicPr preferRelativeResize="0"/>
            <p:nvPr/>
          </p:nvPicPr>
          <p:blipFill rotWithShape="1">
            <a:blip r:embed="rId5">
              <a:alphaModFix/>
            </a:blip>
            <a:srcRect/>
            <a:stretch/>
          </p:blipFill>
          <p:spPr>
            <a:xfrm>
              <a:off x="6231004" y="6061394"/>
              <a:ext cx="1380153" cy="436472"/>
            </a:xfrm>
            <a:prstGeom prst="rect">
              <a:avLst/>
            </a:prstGeom>
            <a:noFill/>
            <a:ln>
              <a:noFill/>
            </a:ln>
          </p:spPr>
        </p:pic>
        <p:pic>
          <p:nvPicPr>
            <p:cNvPr id="19" name="Shape 19"/>
            <p:cNvPicPr preferRelativeResize="0"/>
            <p:nvPr/>
          </p:nvPicPr>
          <p:blipFill rotWithShape="1">
            <a:blip r:embed="rId6">
              <a:alphaModFix/>
            </a:blip>
            <a:srcRect/>
            <a:stretch/>
          </p:blipFill>
          <p:spPr>
            <a:xfrm>
              <a:off x="4186873" y="6162758"/>
              <a:ext cx="1885292" cy="409459"/>
            </a:xfrm>
            <a:prstGeom prst="rect">
              <a:avLst/>
            </a:prstGeom>
            <a:noFill/>
            <a:ln>
              <a:noFill/>
            </a:ln>
          </p:spPr>
        </p:pic>
        <p:cxnSp>
          <p:nvCxnSpPr>
            <p:cNvPr id="20" name="Shape 20"/>
            <p:cNvCxnSpPr/>
            <p:nvPr/>
          </p:nvCxnSpPr>
          <p:spPr>
            <a:xfrm>
              <a:off x="7751889" y="5930904"/>
              <a:ext cx="0" cy="589717"/>
            </a:xfrm>
            <a:prstGeom prst="straightConnector1">
              <a:avLst/>
            </a:prstGeom>
            <a:noFill/>
            <a:ln w="9525" cap="flat" cmpd="sng">
              <a:solidFill>
                <a:srgbClr val="8C9599"/>
              </a:solidFill>
              <a:prstDash val="solid"/>
              <a:miter lim="800000"/>
              <a:headEnd type="none" w="sm" len="sm"/>
              <a:tailEnd type="none" w="sm" len="sm"/>
            </a:ln>
          </p:spPr>
        </p:cxnSp>
        <p:cxnSp>
          <p:nvCxnSpPr>
            <p:cNvPr id="21" name="Shape 21"/>
            <p:cNvCxnSpPr/>
            <p:nvPr/>
          </p:nvCxnSpPr>
          <p:spPr>
            <a:xfrm>
              <a:off x="6114709" y="5930904"/>
              <a:ext cx="0" cy="589717"/>
            </a:xfrm>
            <a:prstGeom prst="straightConnector1">
              <a:avLst/>
            </a:prstGeom>
            <a:noFill/>
            <a:ln w="9525" cap="flat" cmpd="sng">
              <a:solidFill>
                <a:srgbClr val="8C9599"/>
              </a:solidFill>
              <a:prstDash val="solid"/>
              <a:miter lim="800000"/>
              <a:headEnd type="none" w="sm" len="sm"/>
              <a:tailEnd type="none" w="sm" len="sm"/>
            </a:ln>
          </p:spPr>
        </p:cxnSp>
      </p:grpSp>
    </p:spTree>
    <p:extLst>
      <p:ext uri="{BB962C8B-B14F-4D97-AF65-F5344CB8AC3E}">
        <p14:creationId xmlns:p14="http://schemas.microsoft.com/office/powerpoint/2010/main" val="360182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3764-C8FC-4ED8-8CE3-F51D587FD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BB2A6-9617-48A9-83F0-3C135211F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C648A5-2A7A-4381-AA18-13D208355DFB}"/>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9C67DA99-5E0F-4245-8E55-D9A3A9161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E1C49-CEBA-4563-9016-F7D7B55CA90D}"/>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02721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E51C-6211-4B76-B21A-177A74BA1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23298-908E-4EF0-904E-9A796CAF54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ED6673-2A54-48F3-B2DF-D5E0B98E75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572A68-47C1-4362-9B5A-B9A950B9D359}"/>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6" name="Footer Placeholder 5">
            <a:extLst>
              <a:ext uri="{FF2B5EF4-FFF2-40B4-BE49-F238E27FC236}">
                <a16:creationId xmlns:a16="http://schemas.microsoft.com/office/drawing/2014/main" id="{3BAA8DC7-53F3-4F4A-B52D-F02B4B4DB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44777-F551-4E5E-B131-32CFB9DB063A}"/>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57660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C15D-13B9-469B-9A69-C22E1A0AF2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8C065E-CB39-4CA0-B996-A8451C1CD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C162FF-82CD-48DE-8E0D-9998AD9A83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9EEE21-8BA2-4EB9-9D15-0234C8324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E2DDA5-0515-4E2B-BD29-37BA5E2737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06D5AE-DBAA-472B-A1B7-00C93E5F0976}"/>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8" name="Footer Placeholder 7">
            <a:extLst>
              <a:ext uri="{FF2B5EF4-FFF2-40B4-BE49-F238E27FC236}">
                <a16:creationId xmlns:a16="http://schemas.microsoft.com/office/drawing/2014/main" id="{3F6EC9D0-86F5-4E22-9C70-8A646C1BAF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04280D-CE66-4817-A698-7E6F87EA3F0B}"/>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403967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78A5-25EB-4016-983E-523C7670AC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86DD39-0AFE-4C1F-8B2A-8C10B1729F81}"/>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4" name="Footer Placeholder 3">
            <a:extLst>
              <a:ext uri="{FF2B5EF4-FFF2-40B4-BE49-F238E27FC236}">
                <a16:creationId xmlns:a16="http://schemas.microsoft.com/office/drawing/2014/main" id="{02201BFF-DD7B-4C47-83FB-D8B8527FE0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FE11D4-62FB-4708-8839-3B7CAED5B403}"/>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383874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9E89B-6EAC-4764-ADDC-B554EDE858DB}"/>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3" name="Footer Placeholder 2">
            <a:extLst>
              <a:ext uri="{FF2B5EF4-FFF2-40B4-BE49-F238E27FC236}">
                <a16:creationId xmlns:a16="http://schemas.microsoft.com/office/drawing/2014/main" id="{CA92F47E-193C-4A65-971E-5FC2115A3D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58DA8-A0E2-4D56-9F33-140B6306855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409611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191D-51CC-4C2F-9BB0-104385D6A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F3F89-358B-44CC-97E8-2E172AFE1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13DC1-0DEE-416F-AD2D-DD9536A1F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4EE739-91FC-436E-9983-31E8B1223BBC}"/>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6" name="Footer Placeholder 5">
            <a:extLst>
              <a:ext uri="{FF2B5EF4-FFF2-40B4-BE49-F238E27FC236}">
                <a16:creationId xmlns:a16="http://schemas.microsoft.com/office/drawing/2014/main" id="{38BC7545-1D7F-497A-823D-EC38C7BC7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E207E-AB76-49FF-A461-FB048E5CEEBC}"/>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64145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A28D-0B72-440B-AED8-8C75A0E07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BA6CCC-ACD5-4450-ABF0-AAB463AE2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A4308E-5A9F-408A-B7AB-1CD6A5C4C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2A46CE-3B7D-4284-BAA8-D6765E40DBF8}"/>
              </a:ext>
            </a:extLst>
          </p:cNvPr>
          <p:cNvSpPr>
            <a:spLocks noGrp="1"/>
          </p:cNvSpPr>
          <p:nvPr>
            <p:ph type="dt" sz="half" idx="10"/>
          </p:nvPr>
        </p:nvSpPr>
        <p:spPr/>
        <p:txBody>
          <a:bodyPr/>
          <a:lstStyle/>
          <a:p>
            <a:fld id="{9B98E57C-0F63-4013-BD81-714328AC3214}" type="datetimeFigureOut">
              <a:rPr lang="en-US" smtClean="0"/>
              <a:t>2/7/2023</a:t>
            </a:fld>
            <a:endParaRPr lang="en-US"/>
          </a:p>
        </p:txBody>
      </p:sp>
      <p:sp>
        <p:nvSpPr>
          <p:cNvPr id="6" name="Footer Placeholder 5">
            <a:extLst>
              <a:ext uri="{FF2B5EF4-FFF2-40B4-BE49-F238E27FC236}">
                <a16:creationId xmlns:a16="http://schemas.microsoft.com/office/drawing/2014/main" id="{B07F62D9-F614-46FC-9454-939A77D37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1B018-E9B0-4C74-B49E-32C456719C64}"/>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80964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5CB2A-6341-466E-895C-50A0DB0DA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948842-4027-45C0-92BF-5A537EDD5A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8465D-FACA-4D80-A973-B6351FE79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8E57C-0F63-4013-BD81-714328AC3214}" type="datetimeFigureOut">
              <a:rPr lang="en-US" smtClean="0"/>
              <a:t>2/7/2023</a:t>
            </a:fld>
            <a:endParaRPr lang="en-US"/>
          </a:p>
        </p:txBody>
      </p:sp>
      <p:sp>
        <p:nvSpPr>
          <p:cNvPr id="5" name="Footer Placeholder 4">
            <a:extLst>
              <a:ext uri="{FF2B5EF4-FFF2-40B4-BE49-F238E27FC236}">
                <a16:creationId xmlns:a16="http://schemas.microsoft.com/office/drawing/2014/main" id="{CCA61081-DCE9-47F5-A9B9-57E606416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C7D5F6-B500-4F74-BB2D-92241E4FD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8D8A8-3ADA-455E-B4EF-8516964F8B29}" type="slidenum">
              <a:rPr lang="en-US" smtClean="0"/>
              <a:t>‹#›</a:t>
            </a:fld>
            <a:endParaRPr lang="en-US"/>
          </a:p>
        </p:txBody>
      </p:sp>
    </p:spTree>
    <p:extLst>
      <p:ext uri="{BB962C8B-B14F-4D97-AF65-F5344CB8AC3E}">
        <p14:creationId xmlns:p14="http://schemas.microsoft.com/office/powerpoint/2010/main" val="429166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5E61A-585D-4D07-8BBC-AD106644E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C63AC-AF1F-435C-BC2C-EA54DCD9F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91438-73A7-453D-8494-710D0BDEF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7B2EA-7F9C-482A-9920-1F2B23DA5F40}" type="datetimeFigureOut">
              <a:rPr lang="en-US" smtClean="0"/>
              <a:t>2/7/2023</a:t>
            </a:fld>
            <a:endParaRPr lang="en-US"/>
          </a:p>
        </p:txBody>
      </p:sp>
      <p:sp>
        <p:nvSpPr>
          <p:cNvPr id="5" name="Footer Placeholder 4">
            <a:extLst>
              <a:ext uri="{FF2B5EF4-FFF2-40B4-BE49-F238E27FC236}">
                <a16:creationId xmlns:a16="http://schemas.microsoft.com/office/drawing/2014/main" id="{87565FAF-E4AD-4520-BB18-9403F3996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4435B6-EFF9-4F7C-BF06-D850996AA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C2DB-AFEE-4C7C-B40C-893F33290A23}" type="slidenum">
              <a:rPr lang="en-US" smtClean="0"/>
              <a:t>‹#›</a:t>
            </a:fld>
            <a:endParaRPr lang="en-US"/>
          </a:p>
        </p:txBody>
      </p:sp>
    </p:spTree>
    <p:extLst>
      <p:ext uri="{BB962C8B-B14F-4D97-AF65-F5344CB8AC3E}">
        <p14:creationId xmlns:p14="http://schemas.microsoft.com/office/powerpoint/2010/main" val="22314525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gzpUi51jV1A"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quotewit.blogspot.com/2014/01/graduation-quotes.html"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1980480" y="3385066"/>
            <a:ext cx="7772400" cy="2137820"/>
          </a:xfrm>
          <a:prstGeom prst="rect">
            <a:avLst/>
          </a:prstGeom>
          <a:noFill/>
          <a:ln>
            <a:noFill/>
          </a:ln>
        </p:spPr>
        <p:txBody>
          <a:bodyPr spcFirstLastPara="1" vert="horz" wrap="square" lIns="0" tIns="0" rIns="0" bIns="0" rtlCol="0" anchor="t" anchorCtr="0">
            <a:noAutofit/>
          </a:bodyPr>
          <a:lstStyle/>
          <a:p>
            <a:pPr algn="ctr">
              <a:buClr>
                <a:srgbClr val="00A5B6"/>
              </a:buClr>
              <a:buSzPts val="4100"/>
            </a:pPr>
            <a:br>
              <a:rPr lang="en" sz="4000" b="1"/>
            </a:br>
            <a:r>
              <a:rPr lang="en-US" sz="3200">
                <a:solidFill>
                  <a:srgbClr val="007682"/>
                </a:solidFill>
                <a:latin typeface="+mn-lt"/>
              </a:rPr>
              <a:t>Bridges Regional Meetings</a:t>
            </a:r>
            <a:br>
              <a:rPr lang="en-US" sz="3200">
                <a:solidFill>
                  <a:srgbClr val="007682"/>
                </a:solidFill>
                <a:latin typeface="+mn-lt"/>
              </a:rPr>
            </a:br>
            <a:r>
              <a:rPr lang="en-US" sz="3200">
                <a:solidFill>
                  <a:srgbClr val="007682"/>
                </a:solidFill>
                <a:latin typeface="+mn-lt"/>
              </a:rPr>
              <a:t>June 7</a:t>
            </a:r>
            <a:r>
              <a:rPr lang="en-US" sz="3200" baseline="30000">
                <a:solidFill>
                  <a:srgbClr val="007682"/>
                </a:solidFill>
                <a:latin typeface="+mn-lt"/>
              </a:rPr>
              <a:t>th</a:t>
            </a:r>
            <a:r>
              <a:rPr lang="en-US" sz="3200">
                <a:solidFill>
                  <a:srgbClr val="007682"/>
                </a:solidFill>
                <a:latin typeface="+mn-lt"/>
              </a:rPr>
              <a:t>and 14</a:t>
            </a:r>
            <a:r>
              <a:rPr lang="en-US" sz="3200" baseline="30000">
                <a:solidFill>
                  <a:srgbClr val="007682"/>
                </a:solidFill>
                <a:latin typeface="+mn-lt"/>
              </a:rPr>
              <a:t>th</a:t>
            </a:r>
            <a:r>
              <a:rPr lang="en-US" sz="3200">
                <a:solidFill>
                  <a:srgbClr val="007682"/>
                </a:solidFill>
                <a:latin typeface="+mn-lt"/>
              </a:rPr>
              <a:t> 2022</a:t>
            </a:r>
            <a:br>
              <a:rPr lang="en-US" sz="3200">
                <a:solidFill>
                  <a:srgbClr val="007682"/>
                </a:solidFill>
                <a:latin typeface="+mn-lt"/>
              </a:rPr>
            </a:br>
            <a:r>
              <a:rPr lang="en-US" sz="3200">
                <a:solidFill>
                  <a:srgbClr val="007682"/>
                </a:solidFill>
                <a:latin typeface="+mn-lt"/>
              </a:rPr>
              <a:t>10:00am – 1:00pm</a:t>
            </a:r>
            <a:br>
              <a:rPr lang="en-US" sz="2500" b="1"/>
            </a:br>
            <a:br>
              <a:rPr lang="en" sz="2500" b="1"/>
            </a:br>
            <a:br>
              <a:rPr lang="en" sz="2500" b="1"/>
            </a:br>
            <a:endParaRPr/>
          </a:p>
        </p:txBody>
      </p:sp>
      <p:sp>
        <p:nvSpPr>
          <p:cNvPr id="2" name="TextBox 1">
            <a:extLst>
              <a:ext uri="{FF2B5EF4-FFF2-40B4-BE49-F238E27FC236}">
                <a16:creationId xmlns:a16="http://schemas.microsoft.com/office/drawing/2014/main" id="{A8CDB7C4-8AE4-450F-9B26-ED763898A6B3}"/>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4" name="Picture 4" descr="A picture containing food, drawing&#10;&#10;Description automatically generated">
            <a:extLst>
              <a:ext uri="{FF2B5EF4-FFF2-40B4-BE49-F238E27FC236}">
                <a16:creationId xmlns:a16="http://schemas.microsoft.com/office/drawing/2014/main" id="{36016BEB-700C-4519-93B4-2DA0530C2E0B}"/>
              </a:ext>
            </a:extLst>
          </p:cNvPr>
          <p:cNvPicPr>
            <a:picLocks noChangeAspect="1"/>
          </p:cNvPicPr>
          <p:nvPr/>
        </p:nvPicPr>
        <p:blipFill>
          <a:blip r:embed="rId3"/>
          <a:stretch>
            <a:fillRect/>
          </a:stretch>
        </p:blipFill>
        <p:spPr>
          <a:xfrm>
            <a:off x="8287630" y="5828472"/>
            <a:ext cx="2111028" cy="8191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83316-B0F3-0C9B-6F64-46127B54FCEF}"/>
              </a:ext>
            </a:extLst>
          </p:cNvPr>
          <p:cNvSpPr>
            <a:spLocks noGrp="1"/>
          </p:cNvSpPr>
          <p:nvPr>
            <p:ph type="title"/>
          </p:nvPr>
        </p:nvSpPr>
        <p:spPr>
          <a:xfrm>
            <a:off x="838200" y="385118"/>
            <a:ext cx="10515600" cy="731520"/>
          </a:xfrm>
        </p:spPr>
        <p:txBody>
          <a:bodyPr/>
          <a:lstStyle/>
          <a:p>
            <a:r>
              <a:rPr lang="en-US" sz="2500" b="0">
                <a:solidFill>
                  <a:srgbClr val="0099CC"/>
                </a:solidFill>
                <a:latin typeface="Calibri"/>
              </a:rPr>
              <a:t>Extraordinary Bridges Staff-Supporting Team in Agency and Program Goals</a:t>
            </a:r>
          </a:p>
        </p:txBody>
      </p:sp>
      <p:pic>
        <p:nvPicPr>
          <p:cNvPr id="5" name="Picture 4">
            <a:extLst>
              <a:ext uri="{FF2B5EF4-FFF2-40B4-BE49-F238E27FC236}">
                <a16:creationId xmlns:a16="http://schemas.microsoft.com/office/drawing/2014/main" id="{9104739F-5EB6-5338-CD28-3DA4289F1F0E}"/>
              </a:ext>
            </a:extLst>
          </p:cNvPr>
          <p:cNvPicPr>
            <a:picLocks noChangeAspect="1"/>
          </p:cNvPicPr>
          <p:nvPr/>
        </p:nvPicPr>
        <p:blipFill>
          <a:blip r:embed="rId2"/>
          <a:stretch>
            <a:fillRect/>
          </a:stretch>
        </p:blipFill>
        <p:spPr>
          <a:xfrm>
            <a:off x="-1603948" y="1559230"/>
            <a:ext cx="7015397" cy="3315035"/>
          </a:xfrm>
          <a:prstGeom prst="rect">
            <a:avLst/>
          </a:prstGeom>
        </p:spPr>
      </p:pic>
      <p:sp>
        <p:nvSpPr>
          <p:cNvPr id="2" name="Text Placeholder 1">
            <a:extLst>
              <a:ext uri="{FF2B5EF4-FFF2-40B4-BE49-F238E27FC236}">
                <a16:creationId xmlns:a16="http://schemas.microsoft.com/office/drawing/2014/main" id="{A13053BB-3483-9123-7D89-2E69C73324C6}"/>
              </a:ext>
            </a:extLst>
          </p:cNvPr>
          <p:cNvSpPr>
            <a:spLocks noGrp="1"/>
          </p:cNvSpPr>
          <p:nvPr>
            <p:ph type="body" idx="1"/>
          </p:nvPr>
        </p:nvSpPr>
        <p:spPr>
          <a:xfrm>
            <a:off x="718279" y="4874265"/>
            <a:ext cx="2803902" cy="749153"/>
          </a:xfrm>
        </p:spPr>
        <p:txBody>
          <a:bodyPr>
            <a:normAutofit fontScale="25000" lnSpcReduction="20000"/>
          </a:bodyPr>
          <a:lstStyle/>
          <a:p>
            <a:r>
              <a:rPr lang="en-US" sz="7200">
                <a:solidFill>
                  <a:srgbClr val="0099CC"/>
                </a:solidFill>
                <a:latin typeface="+mn-lt"/>
              </a:rPr>
              <a:t>      </a:t>
            </a:r>
            <a:r>
              <a:rPr lang="en-US" sz="7200" err="1">
                <a:solidFill>
                  <a:srgbClr val="0099CC"/>
                </a:solidFill>
                <a:latin typeface="+mn-lt"/>
              </a:rPr>
              <a:t>Jaelisa</a:t>
            </a:r>
            <a:r>
              <a:rPr lang="en-US" sz="7200">
                <a:solidFill>
                  <a:srgbClr val="0099CC"/>
                </a:solidFill>
                <a:latin typeface="+mn-lt"/>
              </a:rPr>
              <a:t> Felder</a:t>
            </a:r>
          </a:p>
          <a:p>
            <a:r>
              <a:rPr lang="en-US" sz="7200">
                <a:solidFill>
                  <a:srgbClr val="0099CC"/>
                </a:solidFill>
                <a:latin typeface="+mn-lt"/>
              </a:rPr>
              <a:t>      Pressley Ridge</a:t>
            </a:r>
          </a:p>
          <a:p>
            <a:pPr algn="ctr"/>
            <a:r>
              <a:rPr lang="en-US" sz="1600">
                <a:solidFill>
                  <a:srgbClr val="0099CC"/>
                </a:solidFill>
                <a:latin typeface="+mn-lt"/>
              </a:rPr>
              <a:t>   </a:t>
            </a:r>
          </a:p>
        </p:txBody>
      </p:sp>
      <p:pic>
        <p:nvPicPr>
          <p:cNvPr id="1028" name="Picture 4" descr="Image preview">
            <a:extLst>
              <a:ext uri="{FF2B5EF4-FFF2-40B4-BE49-F238E27FC236}">
                <a16:creationId xmlns:a16="http://schemas.microsoft.com/office/drawing/2014/main" id="{2EFC69B2-860F-094C-F512-F112B6FE6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772" y="1559230"/>
            <a:ext cx="3014801" cy="33150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7F335E4-FD83-3AC8-700A-12FD1F390A52}"/>
              </a:ext>
            </a:extLst>
          </p:cNvPr>
          <p:cNvSpPr txBox="1"/>
          <p:nvPr/>
        </p:nvSpPr>
        <p:spPr>
          <a:xfrm>
            <a:off x="4535414" y="5000979"/>
            <a:ext cx="2427516" cy="646331"/>
          </a:xfrm>
          <a:prstGeom prst="rect">
            <a:avLst/>
          </a:prstGeom>
          <a:noFill/>
        </p:spPr>
        <p:txBody>
          <a:bodyPr wrap="square">
            <a:spAutoFit/>
          </a:bodyPr>
          <a:lstStyle/>
          <a:p>
            <a:r>
              <a:rPr lang="en-US">
                <a:solidFill>
                  <a:srgbClr val="0099CC"/>
                </a:solidFill>
              </a:rPr>
              <a:t>         Paul Harness</a:t>
            </a:r>
          </a:p>
          <a:p>
            <a:r>
              <a:rPr lang="en-US">
                <a:solidFill>
                  <a:srgbClr val="0099CC"/>
                </a:solidFill>
              </a:rPr>
              <a:t>                NYAP  </a:t>
            </a:r>
            <a:endParaRPr lang="en-US" sz="1800">
              <a:solidFill>
                <a:srgbClr val="0099CC"/>
              </a:solidFill>
            </a:endParaRPr>
          </a:p>
        </p:txBody>
      </p:sp>
      <p:pic>
        <p:nvPicPr>
          <p:cNvPr id="16" name="Picture 6" descr="Image preview">
            <a:extLst>
              <a:ext uri="{FF2B5EF4-FFF2-40B4-BE49-F238E27FC236}">
                <a16:creationId xmlns:a16="http://schemas.microsoft.com/office/drawing/2014/main" id="{B4F0A404-E999-C301-12BC-C22121309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62212" y="1783599"/>
            <a:ext cx="3315034" cy="286629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63F2359-4E9A-C723-2FA7-BE6B48808262}"/>
              </a:ext>
            </a:extLst>
          </p:cNvPr>
          <p:cNvSpPr txBox="1"/>
          <p:nvPr/>
        </p:nvSpPr>
        <p:spPr>
          <a:xfrm>
            <a:off x="7986580" y="5000979"/>
            <a:ext cx="2866298" cy="646331"/>
          </a:xfrm>
          <a:prstGeom prst="rect">
            <a:avLst/>
          </a:prstGeom>
          <a:noFill/>
        </p:spPr>
        <p:txBody>
          <a:bodyPr wrap="square">
            <a:spAutoFit/>
          </a:bodyPr>
          <a:lstStyle/>
          <a:p>
            <a:r>
              <a:rPr lang="en-US">
                <a:solidFill>
                  <a:srgbClr val="0099CC"/>
                </a:solidFill>
              </a:rPr>
              <a:t>              Tonya Getter</a:t>
            </a:r>
          </a:p>
          <a:p>
            <a:r>
              <a:rPr lang="en-US">
                <a:solidFill>
                  <a:srgbClr val="0099CC"/>
                </a:solidFill>
              </a:rPr>
              <a:t>                     NYAP  </a:t>
            </a:r>
            <a:endParaRPr lang="en-US"/>
          </a:p>
        </p:txBody>
      </p:sp>
    </p:spTree>
    <p:extLst>
      <p:ext uri="{BB962C8B-B14F-4D97-AF65-F5344CB8AC3E}">
        <p14:creationId xmlns:p14="http://schemas.microsoft.com/office/powerpoint/2010/main" val="96976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83316-B0F3-0C9B-6F64-46127B54FCEF}"/>
              </a:ext>
            </a:extLst>
          </p:cNvPr>
          <p:cNvSpPr>
            <a:spLocks noGrp="1"/>
          </p:cNvSpPr>
          <p:nvPr>
            <p:ph type="title"/>
          </p:nvPr>
        </p:nvSpPr>
        <p:spPr>
          <a:xfrm>
            <a:off x="838200" y="385118"/>
            <a:ext cx="10515600" cy="731520"/>
          </a:xfrm>
        </p:spPr>
        <p:txBody>
          <a:bodyPr/>
          <a:lstStyle/>
          <a:p>
            <a:r>
              <a:rPr lang="en-US" sz="2500" b="0">
                <a:solidFill>
                  <a:srgbClr val="0099CC"/>
                </a:solidFill>
                <a:latin typeface="Calibri"/>
              </a:rPr>
              <a:t>Extraordinary Bridges Staff-Supporting Team in Agency and Program Goals</a:t>
            </a:r>
          </a:p>
        </p:txBody>
      </p:sp>
      <p:sp>
        <p:nvSpPr>
          <p:cNvPr id="2" name="Text Placeholder 1">
            <a:extLst>
              <a:ext uri="{FF2B5EF4-FFF2-40B4-BE49-F238E27FC236}">
                <a16:creationId xmlns:a16="http://schemas.microsoft.com/office/drawing/2014/main" id="{A13053BB-3483-9123-7D89-2E69C73324C6}"/>
              </a:ext>
            </a:extLst>
          </p:cNvPr>
          <p:cNvSpPr>
            <a:spLocks noGrp="1"/>
          </p:cNvSpPr>
          <p:nvPr>
            <p:ph type="body" idx="1"/>
          </p:nvPr>
        </p:nvSpPr>
        <p:spPr>
          <a:xfrm>
            <a:off x="973813" y="5149121"/>
            <a:ext cx="2803902" cy="749153"/>
          </a:xfrm>
        </p:spPr>
        <p:txBody>
          <a:bodyPr>
            <a:normAutofit fontScale="25000" lnSpcReduction="20000"/>
          </a:bodyPr>
          <a:lstStyle/>
          <a:p>
            <a:r>
              <a:rPr lang="en-US" sz="7200">
                <a:solidFill>
                  <a:srgbClr val="0099CC"/>
                </a:solidFill>
                <a:latin typeface="+mn-lt"/>
              </a:rPr>
              <a:t>      Kaitlin </a:t>
            </a:r>
            <a:r>
              <a:rPr lang="en-US" sz="7200" err="1">
                <a:solidFill>
                  <a:srgbClr val="0099CC"/>
                </a:solidFill>
                <a:latin typeface="+mn-lt"/>
              </a:rPr>
              <a:t>Konicek</a:t>
            </a:r>
            <a:endParaRPr lang="en-US" sz="7200">
              <a:solidFill>
                <a:srgbClr val="0099CC"/>
              </a:solidFill>
              <a:latin typeface="+mn-lt"/>
            </a:endParaRPr>
          </a:p>
          <a:p>
            <a:r>
              <a:rPr lang="en-US" sz="7200">
                <a:solidFill>
                  <a:srgbClr val="0099CC"/>
                </a:solidFill>
                <a:latin typeface="+mn-lt"/>
              </a:rPr>
              <a:t>      Pressley Ridge</a:t>
            </a:r>
          </a:p>
          <a:p>
            <a:pPr algn="ctr"/>
            <a:r>
              <a:rPr lang="en-US" sz="1600">
                <a:solidFill>
                  <a:srgbClr val="0099CC"/>
                </a:solidFill>
                <a:latin typeface="+mn-lt"/>
              </a:rPr>
              <a:t>   </a:t>
            </a:r>
          </a:p>
        </p:txBody>
      </p:sp>
      <p:sp>
        <p:nvSpPr>
          <p:cNvPr id="14" name="TextBox 13">
            <a:extLst>
              <a:ext uri="{FF2B5EF4-FFF2-40B4-BE49-F238E27FC236}">
                <a16:creationId xmlns:a16="http://schemas.microsoft.com/office/drawing/2014/main" id="{87F335E4-FD83-3AC8-700A-12FD1F390A52}"/>
              </a:ext>
            </a:extLst>
          </p:cNvPr>
          <p:cNvSpPr txBox="1"/>
          <p:nvPr/>
        </p:nvSpPr>
        <p:spPr>
          <a:xfrm>
            <a:off x="4782305" y="3363673"/>
            <a:ext cx="2233090" cy="646331"/>
          </a:xfrm>
          <a:prstGeom prst="rect">
            <a:avLst/>
          </a:prstGeom>
          <a:noFill/>
        </p:spPr>
        <p:txBody>
          <a:bodyPr wrap="square" lIns="91440" tIns="45720" rIns="91440" bIns="45720" anchor="t">
            <a:spAutoFit/>
          </a:bodyPr>
          <a:lstStyle/>
          <a:p>
            <a:r>
              <a:rPr lang="en-US">
                <a:solidFill>
                  <a:srgbClr val="0099CC"/>
                </a:solidFill>
              </a:rPr>
              <a:t>          Allen Pittman</a:t>
            </a:r>
          </a:p>
          <a:p>
            <a:r>
              <a:rPr lang="en-US">
                <a:solidFill>
                  <a:srgbClr val="0099CC"/>
                </a:solidFill>
              </a:rPr>
              <a:t>                 NYAP  </a:t>
            </a:r>
            <a:endParaRPr lang="en-US" sz="1800">
              <a:solidFill>
                <a:srgbClr val="0099CC"/>
              </a:solidFill>
              <a:cs typeface="Calibri"/>
            </a:endParaRPr>
          </a:p>
        </p:txBody>
      </p:sp>
      <p:sp>
        <p:nvSpPr>
          <p:cNvPr id="19" name="TextBox 18">
            <a:extLst>
              <a:ext uri="{FF2B5EF4-FFF2-40B4-BE49-F238E27FC236}">
                <a16:creationId xmlns:a16="http://schemas.microsoft.com/office/drawing/2014/main" id="{F63F2359-4E9A-C723-2FA7-BE6B48808262}"/>
              </a:ext>
            </a:extLst>
          </p:cNvPr>
          <p:cNvSpPr txBox="1"/>
          <p:nvPr/>
        </p:nvSpPr>
        <p:spPr>
          <a:xfrm>
            <a:off x="8023498" y="5152279"/>
            <a:ext cx="2866298" cy="646331"/>
          </a:xfrm>
          <a:prstGeom prst="rect">
            <a:avLst/>
          </a:prstGeom>
          <a:noFill/>
        </p:spPr>
        <p:txBody>
          <a:bodyPr wrap="square">
            <a:spAutoFit/>
          </a:bodyPr>
          <a:lstStyle/>
          <a:p>
            <a:r>
              <a:rPr lang="en-US">
                <a:solidFill>
                  <a:srgbClr val="0099CC"/>
                </a:solidFill>
              </a:rPr>
              <a:t>                Chastity Cross</a:t>
            </a:r>
          </a:p>
          <a:p>
            <a:r>
              <a:rPr lang="en-US">
                <a:solidFill>
                  <a:srgbClr val="0099CC"/>
                </a:solidFill>
              </a:rPr>
              <a:t>            The Buckeye Ranch </a:t>
            </a:r>
            <a:endParaRPr lang="en-US"/>
          </a:p>
        </p:txBody>
      </p:sp>
      <p:pic>
        <p:nvPicPr>
          <p:cNvPr id="2050" name="Picture 2" descr="Image preview">
            <a:extLst>
              <a:ext uri="{FF2B5EF4-FFF2-40B4-BE49-F238E27FC236}">
                <a16:creationId xmlns:a16="http://schemas.microsoft.com/office/drawing/2014/main" id="{B63A9B4A-9B67-3CD5-DFFF-F6DA1D469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148" y="1514008"/>
            <a:ext cx="2941232" cy="34958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A5E28D-1774-D247-FF5B-41F475A42D93}"/>
              </a:ext>
            </a:extLst>
          </p:cNvPr>
          <p:cNvSpPr txBox="1"/>
          <p:nvPr/>
        </p:nvSpPr>
        <p:spPr>
          <a:xfrm>
            <a:off x="4881083" y="4354793"/>
            <a:ext cx="2427515" cy="646331"/>
          </a:xfrm>
          <a:prstGeom prst="rect">
            <a:avLst/>
          </a:prstGeom>
          <a:noFill/>
        </p:spPr>
        <p:txBody>
          <a:bodyPr wrap="square" lIns="91440" tIns="45720" rIns="91440" bIns="45720" anchor="t">
            <a:spAutoFit/>
          </a:bodyPr>
          <a:lstStyle/>
          <a:p>
            <a:r>
              <a:rPr lang="en-US">
                <a:solidFill>
                  <a:srgbClr val="0099CC"/>
                </a:solidFill>
              </a:rPr>
              <a:t>           Ashley Pinto</a:t>
            </a:r>
          </a:p>
          <a:p>
            <a:r>
              <a:rPr lang="en-US">
                <a:solidFill>
                  <a:srgbClr val="0099CC"/>
                </a:solidFill>
              </a:rPr>
              <a:t> Cadence Care Network </a:t>
            </a:r>
            <a:endParaRPr lang="en-US"/>
          </a:p>
        </p:txBody>
      </p:sp>
      <p:pic>
        <p:nvPicPr>
          <p:cNvPr id="2052" name="Picture 4" descr="Image preview">
            <a:extLst>
              <a:ext uri="{FF2B5EF4-FFF2-40B4-BE49-F238E27FC236}">
                <a16:creationId xmlns:a16="http://schemas.microsoft.com/office/drawing/2014/main" id="{BB29BE8C-CD11-BDB8-E0EC-6C2AD3B65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3769" y="1373694"/>
            <a:ext cx="2827525" cy="363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99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83316-B0F3-0C9B-6F64-46127B54FCEF}"/>
              </a:ext>
            </a:extLst>
          </p:cNvPr>
          <p:cNvSpPr>
            <a:spLocks noGrp="1"/>
          </p:cNvSpPr>
          <p:nvPr>
            <p:ph type="title"/>
          </p:nvPr>
        </p:nvSpPr>
        <p:spPr>
          <a:xfrm>
            <a:off x="838200" y="385118"/>
            <a:ext cx="10515600" cy="731520"/>
          </a:xfrm>
        </p:spPr>
        <p:txBody>
          <a:bodyPr/>
          <a:lstStyle/>
          <a:p>
            <a:r>
              <a:rPr lang="en-US" sz="2500" b="0">
                <a:solidFill>
                  <a:srgbClr val="0099CC"/>
                </a:solidFill>
                <a:latin typeface="Calibri"/>
              </a:rPr>
              <a:t>Extraordinary Bridges Staff--Supporting Team in Agency and Program Goals</a:t>
            </a:r>
          </a:p>
        </p:txBody>
      </p:sp>
      <p:sp>
        <p:nvSpPr>
          <p:cNvPr id="19" name="TextBox 18">
            <a:extLst>
              <a:ext uri="{FF2B5EF4-FFF2-40B4-BE49-F238E27FC236}">
                <a16:creationId xmlns:a16="http://schemas.microsoft.com/office/drawing/2014/main" id="{F63F2359-4E9A-C723-2FA7-BE6B48808262}"/>
              </a:ext>
            </a:extLst>
          </p:cNvPr>
          <p:cNvSpPr txBox="1"/>
          <p:nvPr/>
        </p:nvSpPr>
        <p:spPr>
          <a:xfrm>
            <a:off x="8487502" y="5256725"/>
            <a:ext cx="2866298" cy="646331"/>
          </a:xfrm>
          <a:prstGeom prst="rect">
            <a:avLst/>
          </a:prstGeom>
          <a:noFill/>
        </p:spPr>
        <p:txBody>
          <a:bodyPr wrap="square">
            <a:spAutoFit/>
          </a:bodyPr>
          <a:lstStyle/>
          <a:p>
            <a:r>
              <a:rPr lang="en-US">
                <a:solidFill>
                  <a:srgbClr val="0099CC"/>
                </a:solidFill>
              </a:rPr>
              <a:t>                  Kaitlyn Hall</a:t>
            </a:r>
          </a:p>
          <a:p>
            <a:r>
              <a:rPr lang="en-US">
                <a:solidFill>
                  <a:srgbClr val="0099CC"/>
                </a:solidFill>
              </a:rPr>
              <a:t>          The Village Network </a:t>
            </a:r>
            <a:endParaRPr lang="en-US"/>
          </a:p>
        </p:txBody>
      </p:sp>
      <p:pic>
        <p:nvPicPr>
          <p:cNvPr id="3074" name="Picture 2" descr="Image preview">
            <a:extLst>
              <a:ext uri="{FF2B5EF4-FFF2-40B4-BE49-F238E27FC236}">
                <a16:creationId xmlns:a16="http://schemas.microsoft.com/office/drawing/2014/main" id="{E13B7644-1168-059F-E908-8FC1022C5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228" y="1422458"/>
            <a:ext cx="3745668" cy="3642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A3742E9A-2A5C-2DA7-3493-37CD468DEACF}"/>
              </a:ext>
            </a:extLst>
          </p:cNvPr>
          <p:cNvSpPr>
            <a:spLocks noGrp="1"/>
          </p:cNvSpPr>
          <p:nvPr>
            <p:ph type="body" idx="1"/>
          </p:nvPr>
        </p:nvSpPr>
        <p:spPr>
          <a:xfrm>
            <a:off x="4662849" y="5108431"/>
            <a:ext cx="2866299" cy="646331"/>
          </a:xfrm>
        </p:spPr>
        <p:txBody>
          <a:bodyPr>
            <a:normAutofit fontScale="25000" lnSpcReduction="20000"/>
          </a:bodyPr>
          <a:lstStyle/>
          <a:p>
            <a:r>
              <a:rPr lang="en-US" sz="6400">
                <a:solidFill>
                  <a:srgbClr val="0099CC"/>
                </a:solidFill>
                <a:latin typeface="+mn-lt"/>
              </a:rPr>
              <a:t>	     </a:t>
            </a:r>
            <a:r>
              <a:rPr lang="en-US" sz="7200">
                <a:solidFill>
                  <a:srgbClr val="0099CC"/>
                </a:solidFill>
                <a:latin typeface="+mn-lt"/>
              </a:rPr>
              <a:t>Jeff Orbin </a:t>
            </a:r>
          </a:p>
          <a:p>
            <a:r>
              <a:rPr lang="en-US" sz="7200">
                <a:solidFill>
                  <a:srgbClr val="0099CC"/>
                </a:solidFill>
                <a:latin typeface="+mn-lt"/>
              </a:rPr>
              <a:t>Cadence Care Network</a:t>
            </a:r>
          </a:p>
          <a:p>
            <a:endParaRPr lang="en-US" sz="1800">
              <a:solidFill>
                <a:srgbClr val="0099CC"/>
              </a:solidFill>
              <a:latin typeface="+mn-lt"/>
            </a:endParaRPr>
          </a:p>
        </p:txBody>
      </p:sp>
      <p:sp>
        <p:nvSpPr>
          <p:cNvPr id="13" name="TextBox 12">
            <a:extLst>
              <a:ext uri="{FF2B5EF4-FFF2-40B4-BE49-F238E27FC236}">
                <a16:creationId xmlns:a16="http://schemas.microsoft.com/office/drawing/2014/main" id="{D36D39B3-AD3E-2AE5-8EB6-CCC47F1348A8}"/>
              </a:ext>
            </a:extLst>
          </p:cNvPr>
          <p:cNvSpPr txBox="1"/>
          <p:nvPr/>
        </p:nvSpPr>
        <p:spPr>
          <a:xfrm>
            <a:off x="494675" y="5130039"/>
            <a:ext cx="3226633" cy="646331"/>
          </a:xfrm>
          <a:prstGeom prst="rect">
            <a:avLst/>
          </a:prstGeom>
          <a:noFill/>
        </p:spPr>
        <p:txBody>
          <a:bodyPr wrap="square">
            <a:spAutoFit/>
          </a:bodyPr>
          <a:lstStyle/>
          <a:p>
            <a:r>
              <a:rPr lang="en-US">
                <a:solidFill>
                  <a:srgbClr val="0099CC"/>
                </a:solidFill>
              </a:rPr>
              <a:t>                 Sue Workman</a:t>
            </a:r>
          </a:p>
          <a:p>
            <a:r>
              <a:rPr lang="en-US">
                <a:solidFill>
                  <a:srgbClr val="0099CC"/>
                </a:solidFill>
              </a:rPr>
              <a:t>            The Village Network </a:t>
            </a:r>
            <a:endParaRPr lang="en-US"/>
          </a:p>
        </p:txBody>
      </p:sp>
      <p:sp>
        <p:nvSpPr>
          <p:cNvPr id="7" name="AutoShape 4">
            <a:extLst>
              <a:ext uri="{FF2B5EF4-FFF2-40B4-BE49-F238E27FC236}">
                <a16:creationId xmlns:a16="http://schemas.microsoft.com/office/drawing/2014/main" id="{F5A9B4A2-8587-03EE-4E7A-BAD006A8B0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46667ACE-6334-D808-F67B-397694E59288}"/>
              </a:ext>
            </a:extLst>
          </p:cNvPr>
          <p:cNvPicPr>
            <a:picLocks noChangeAspect="1"/>
          </p:cNvPicPr>
          <p:nvPr/>
        </p:nvPicPr>
        <p:blipFill>
          <a:blip r:embed="rId4"/>
          <a:stretch>
            <a:fillRect/>
          </a:stretch>
        </p:blipFill>
        <p:spPr>
          <a:xfrm>
            <a:off x="7967674" y="1422457"/>
            <a:ext cx="3634713" cy="3707581"/>
          </a:xfrm>
          <a:prstGeom prst="rect">
            <a:avLst/>
          </a:prstGeom>
        </p:spPr>
      </p:pic>
      <p:sp>
        <p:nvSpPr>
          <p:cNvPr id="12" name="AutoShape 10" descr="Image preview">
            <a:extLst>
              <a:ext uri="{FF2B5EF4-FFF2-40B4-BE49-F238E27FC236}">
                <a16:creationId xmlns:a16="http://schemas.microsoft.com/office/drawing/2014/main" id="{CAD065F6-00F3-F402-5709-B444C897009C}"/>
              </a:ext>
            </a:extLst>
          </p:cNvPr>
          <p:cNvSpPr>
            <a:spLocks noChangeAspect="1" noChangeArrowheads="1"/>
          </p:cNvSpPr>
          <p:nvPr/>
        </p:nvSpPr>
        <p:spPr bwMode="auto">
          <a:xfrm>
            <a:off x="2107990" y="3091362"/>
            <a:ext cx="394741" cy="3947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F1568B34-EEB3-D3C7-1EF9-D69AC082ABAA}"/>
              </a:ext>
            </a:extLst>
          </p:cNvPr>
          <p:cNvPicPr>
            <a:picLocks noChangeAspect="1"/>
          </p:cNvPicPr>
          <p:nvPr/>
        </p:nvPicPr>
        <p:blipFill>
          <a:blip r:embed="rId5"/>
          <a:stretch>
            <a:fillRect/>
          </a:stretch>
        </p:blipFill>
        <p:spPr>
          <a:xfrm>
            <a:off x="494675" y="1467426"/>
            <a:ext cx="3226633" cy="3642611"/>
          </a:xfrm>
          <a:prstGeom prst="rect">
            <a:avLst/>
          </a:prstGeom>
        </p:spPr>
      </p:pic>
    </p:spTree>
    <p:extLst>
      <p:ext uri="{BB962C8B-B14F-4D97-AF65-F5344CB8AC3E}">
        <p14:creationId xmlns:p14="http://schemas.microsoft.com/office/powerpoint/2010/main" val="263969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10;&#10;Description automatically generated">
            <a:extLst>
              <a:ext uri="{FF2B5EF4-FFF2-40B4-BE49-F238E27FC236}">
                <a16:creationId xmlns:a16="http://schemas.microsoft.com/office/drawing/2014/main" id="{42B0431F-721F-2510-7612-7284E5615FFE}"/>
              </a:ext>
            </a:extLst>
          </p:cNvPr>
          <p:cNvPicPr>
            <a:picLocks noChangeAspect="1"/>
          </p:cNvPicPr>
          <p:nvPr/>
        </p:nvPicPr>
        <p:blipFill>
          <a:blip r:embed="rId2"/>
          <a:stretch>
            <a:fillRect/>
          </a:stretch>
        </p:blipFill>
        <p:spPr>
          <a:xfrm>
            <a:off x="-2820" y="4587"/>
            <a:ext cx="12197641" cy="6905270"/>
          </a:xfrm>
          <a:prstGeom prst="rect">
            <a:avLst/>
          </a:prstGeom>
        </p:spPr>
      </p:pic>
    </p:spTree>
    <p:extLst>
      <p:ext uri="{BB962C8B-B14F-4D97-AF65-F5344CB8AC3E}">
        <p14:creationId xmlns:p14="http://schemas.microsoft.com/office/powerpoint/2010/main" val="7983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93911" y="650552"/>
            <a:ext cx="8089115" cy="64237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1800">
                <a:solidFill>
                  <a:srgbClr val="00A2B6"/>
                </a:solidFill>
                <a:latin typeface="Calibri" panose="020F0502020204030204" pitchFamily="34" charset="0"/>
                <a:cs typeface="Calibri" panose="020F0502020204030204" pitchFamily="34" charset="0"/>
              </a:rPr>
              <a:t> </a:t>
            </a:r>
            <a:r>
              <a:rPr lang="en-US" sz="2800" b="0">
                <a:solidFill>
                  <a:srgbClr val="00A2B6"/>
                </a:solidFill>
                <a:latin typeface="Calibri" panose="020F0502020204030204" pitchFamily="34" charset="0"/>
                <a:cs typeface="Calibri" panose="020F0502020204030204" pitchFamily="34" charset="0"/>
              </a:rPr>
              <a:t>Meeting Agenda </a:t>
            </a:r>
            <a:endParaRPr sz="2800" b="0">
              <a:solidFill>
                <a:srgbClr val="00A2B6"/>
              </a:solidFill>
              <a:latin typeface="Calibri" panose="020F0502020204030204" pitchFamily="34" charset="0"/>
              <a:cs typeface="Calibri" panose="020F0502020204030204" pitchFamily="34" charset="0"/>
            </a:endParaRPr>
          </a:p>
        </p:txBody>
      </p:sp>
      <p:sp>
        <p:nvSpPr>
          <p:cNvPr id="121" name="Shape 121"/>
          <p:cNvSpPr txBox="1">
            <a:spLocks noGrp="1"/>
          </p:cNvSpPr>
          <p:nvPr>
            <p:ph type="body" idx="1"/>
          </p:nvPr>
        </p:nvSpPr>
        <p:spPr>
          <a:xfrm>
            <a:off x="318449" y="1170378"/>
            <a:ext cx="9497453" cy="4475577"/>
          </a:xfrm>
          <a:prstGeom prst="rect">
            <a:avLst/>
          </a:prstGeom>
          <a:noFill/>
          <a:ln>
            <a:noFill/>
          </a:ln>
        </p:spPr>
        <p:txBody>
          <a:bodyPr spcFirstLastPara="1" vert="horz" wrap="square" lIns="0" tIns="0" rIns="0" bIns="0" rtlCol="0" anchor="t" anchorCtr="0">
            <a:noAutofit/>
          </a:bodyPr>
          <a:lstStyle/>
          <a:p>
            <a:pPr marL="0" indent="0">
              <a:buSzPct val="100000"/>
            </a:pPr>
            <a:endParaRPr lang="en-US" sz="1600"/>
          </a:p>
          <a:p>
            <a:pPr marL="457198" indent="-457198">
              <a:buFont typeface="Arial"/>
              <a:buAutoNum type="arabicPeriod"/>
            </a:pPr>
            <a:endParaRPr sz="1600"/>
          </a:p>
        </p:txBody>
      </p:sp>
      <p:sp>
        <p:nvSpPr>
          <p:cNvPr id="2" name="TextBox 1">
            <a:extLst>
              <a:ext uri="{FF2B5EF4-FFF2-40B4-BE49-F238E27FC236}">
                <a16:creationId xmlns:a16="http://schemas.microsoft.com/office/drawing/2014/main" id="{0486EC0E-8FF2-4398-9230-303EAC476E56}"/>
              </a:ext>
            </a:extLst>
          </p:cNvPr>
          <p:cNvSpPr txBox="1"/>
          <p:nvPr/>
        </p:nvSpPr>
        <p:spPr>
          <a:xfrm>
            <a:off x="793911" y="1235749"/>
            <a:ext cx="6755795" cy="281167"/>
          </a:xfrm>
          <a:prstGeom prst="rect">
            <a:avLst/>
          </a:prstGeom>
          <a:noFill/>
        </p:spPr>
        <p:txBody>
          <a:bodyPr wrap="square" rtlCol="0">
            <a:spAutoFit/>
          </a:bodyPr>
          <a:lstStyle/>
          <a:p>
            <a:endParaRPr lang="en-US" sz="1227"/>
          </a:p>
        </p:txBody>
      </p:sp>
      <p:sp>
        <p:nvSpPr>
          <p:cNvPr id="3" name="TextBox 2">
            <a:extLst>
              <a:ext uri="{FF2B5EF4-FFF2-40B4-BE49-F238E27FC236}">
                <a16:creationId xmlns:a16="http://schemas.microsoft.com/office/drawing/2014/main" id="{4B3E7324-B6A9-4609-94D0-F4780C505CDF}"/>
              </a:ext>
            </a:extLst>
          </p:cNvPr>
          <p:cNvSpPr txBox="1"/>
          <p:nvPr/>
        </p:nvSpPr>
        <p:spPr>
          <a:xfrm>
            <a:off x="793911" y="1237121"/>
            <a:ext cx="9601884" cy="4928593"/>
          </a:xfrm>
          <a:prstGeom prst="rect">
            <a:avLst/>
          </a:prstGeom>
          <a:noFill/>
        </p:spPr>
        <p:txBody>
          <a:bodyPr wrap="square" lIns="91440" tIns="45720" rIns="91440" bIns="45720" rtlCol="0" anchor="t">
            <a:spAutoFit/>
          </a:bodyPr>
          <a:lstStyle/>
          <a:p>
            <a:pPr marL="342900" indent="-342900" fontAlgn="base">
              <a:buFont typeface="+mj-lt"/>
              <a:buAutoNum type="arabicPeriod"/>
            </a:pPr>
            <a:r>
              <a:rPr lang="en-US"/>
              <a:t>Welcome</a:t>
            </a:r>
          </a:p>
          <a:p>
            <a:pPr marL="342900" indent="-342900">
              <a:buAutoNum type="arabicPeriod"/>
            </a:pPr>
            <a:r>
              <a:rPr lang="en-US">
                <a:cs typeface="Calibri"/>
              </a:rPr>
              <a:t>Landlord-Tenant Rights and Issues Presentation</a:t>
            </a:r>
            <a:endParaRPr lang="en-US"/>
          </a:p>
          <a:p>
            <a:pPr marL="342900" indent="-342900">
              <a:buFontTx/>
              <a:buAutoNum type="arabicPeriod"/>
            </a:pPr>
            <a:r>
              <a:rPr lang="en-US">
                <a:cs typeface="Calibri"/>
              </a:rPr>
              <a:t>Housing --Resource list and Use of CIRT-- (Alexis/Trudy)</a:t>
            </a:r>
            <a:endParaRPr lang="en-US"/>
          </a:p>
          <a:p>
            <a:pPr marL="342900" indent="-342900">
              <a:buAutoNum type="arabicPeriod"/>
            </a:pPr>
            <a:r>
              <a:rPr lang="en-US">
                <a:cs typeface="Calibri"/>
              </a:rPr>
              <a:t>Dependent Care Checklist (Latasha/Carrie)</a:t>
            </a:r>
          </a:p>
          <a:p>
            <a:pPr marL="342900" indent="-342900">
              <a:buAutoNum type="arabicPeriod"/>
            </a:pPr>
            <a:r>
              <a:rPr lang="en-US" i="1">
                <a:cs typeface="Calibri"/>
              </a:rPr>
              <a:t>*New* </a:t>
            </a:r>
            <a:r>
              <a:rPr lang="en-US">
                <a:cs typeface="Calibri"/>
              </a:rPr>
              <a:t>Bridges Ongoing Eligibility SACWIS function (Sarah/Dom)</a:t>
            </a:r>
          </a:p>
          <a:p>
            <a:pPr marL="342900" indent="-342900">
              <a:buAutoNum type="arabicPeriod"/>
            </a:pPr>
            <a:r>
              <a:rPr lang="en-US">
                <a:ea typeface="+mn-lt"/>
                <a:cs typeface="+mn-lt"/>
              </a:rPr>
              <a:t>Bridges Referral Data (Eliza)</a:t>
            </a:r>
          </a:p>
          <a:p>
            <a:pPr marL="342900" indent="-342900">
              <a:buAutoNum type="arabicPeriod"/>
            </a:pPr>
            <a:r>
              <a:rPr lang="en-US">
                <a:ea typeface="+mn-lt"/>
                <a:cs typeface="+mn-lt"/>
              </a:rPr>
              <a:t>Marketing/Awareness and Representing Bridges (agencies, ODJFS and Collab)</a:t>
            </a:r>
            <a:endParaRPr lang="en-US">
              <a:cs typeface="Calibri" panose="020F0502020204030204"/>
            </a:endParaRPr>
          </a:p>
          <a:p>
            <a:pPr marL="342900" indent="-342900">
              <a:buAutoNum type="arabicPeriod"/>
            </a:pPr>
            <a:r>
              <a:rPr lang="en-US">
                <a:ea typeface="+mn-lt"/>
                <a:cs typeface="+mn-lt"/>
              </a:rPr>
              <a:t>Good News Stories (Latasha)</a:t>
            </a:r>
          </a:p>
          <a:p>
            <a:pPr marL="342900" indent="-342900">
              <a:buAutoNum type="arabicPeriod"/>
            </a:pPr>
            <a:r>
              <a:rPr lang="en-US">
                <a:ea typeface="+mn-lt"/>
                <a:cs typeface="+mn-lt"/>
              </a:rPr>
              <a:t>Extraordinary Bridges Staff Member Recognitions (Sarah S.)</a:t>
            </a:r>
            <a:endParaRPr lang="en-US">
              <a:cs typeface="Calibri" panose="020F0502020204030204"/>
            </a:endParaRPr>
          </a:p>
          <a:p>
            <a:pPr marL="342900" indent="-342900">
              <a:buAutoNum type="arabicPeriod"/>
            </a:pPr>
            <a:endParaRPr lang="en-US">
              <a:cs typeface="Calibri" panose="020F0502020204030204"/>
            </a:endParaRPr>
          </a:p>
          <a:p>
            <a:pPr marL="342900" indent="-342900">
              <a:buAutoNum type="arabicPeriod"/>
            </a:pPr>
            <a:endParaRPr lang="en-US">
              <a:cs typeface="Calibri" panose="020F0502020204030204"/>
            </a:endParaRPr>
          </a:p>
          <a:p>
            <a:pPr marL="342900" indent="-342900">
              <a:buAutoNum type="arabicPeriod"/>
            </a:pPr>
            <a:endParaRPr lang="en-US">
              <a:cs typeface="Calibri" panose="020F0502020204030204"/>
            </a:endParaRPr>
          </a:p>
          <a:p>
            <a:endParaRPr lang="en-US">
              <a:cs typeface="Calibri" panose="020F0502020204030204"/>
            </a:endParaRPr>
          </a:p>
          <a:p>
            <a:pPr marL="342900" indent="-342900">
              <a:buAutoNum type="arabicPeriod"/>
            </a:pPr>
            <a:endParaRPr lang="en-US">
              <a:cs typeface="Calibri" panose="020F0502020204030204"/>
            </a:endParaRPr>
          </a:p>
          <a:p>
            <a:br>
              <a:rPr lang="en-US"/>
            </a:br>
            <a:endParaRPr lang="en-US" sz="1600">
              <a:latin typeface="Calibri" panose="020F0502020204030204" pitchFamily="34" charset="0"/>
              <a:cs typeface="Calibri" panose="020F0502020204030204" pitchFamily="34" charset="0"/>
            </a:endParaRPr>
          </a:p>
          <a:p>
            <a:pPr marL="342900" indent="-342900">
              <a:buFont typeface="+mj-lt"/>
              <a:buAutoNum type="arabicPeriod"/>
            </a:pPr>
            <a:endParaRPr lang="en-US" sz="1600">
              <a:latin typeface="Calibri" panose="020F0502020204030204" pitchFamily="34" charset="0"/>
              <a:cs typeface="Calibri" panose="020F0502020204030204" pitchFamily="34" charset="0"/>
            </a:endParaRPr>
          </a:p>
          <a:p>
            <a:pPr lvl="5"/>
            <a:endParaRPr lang="en-US" sz="1227"/>
          </a:p>
        </p:txBody>
      </p:sp>
    </p:spTree>
    <p:extLst>
      <p:ext uri="{BB962C8B-B14F-4D97-AF65-F5344CB8AC3E}">
        <p14:creationId xmlns:p14="http://schemas.microsoft.com/office/powerpoint/2010/main" val="400164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93911" y="650552"/>
            <a:ext cx="8089115" cy="642370"/>
          </a:xfrm>
          <a:prstGeom prst="rect">
            <a:avLst/>
          </a:prstGeom>
          <a:noFill/>
          <a:ln>
            <a:noFill/>
          </a:ln>
        </p:spPr>
        <p:txBody>
          <a:bodyPr spcFirstLastPara="1" vert="horz" wrap="square" lIns="0" tIns="0" rIns="0" bIns="0" rtlCol="0" anchor="t" anchorCtr="0">
            <a:noAutofit/>
          </a:bodyPr>
          <a:lstStyle/>
          <a:p>
            <a:r>
              <a:rPr lang="en-US" sz="2800" b="0">
                <a:solidFill>
                  <a:srgbClr val="00A2B6"/>
                </a:solidFill>
                <a:latin typeface="Calibri"/>
                <a:cs typeface="Calibri"/>
              </a:rPr>
              <a:t>Landlord-Tenant Rights and Issues</a:t>
            </a:r>
            <a:endParaRPr lang="en-US"/>
          </a:p>
        </p:txBody>
      </p:sp>
      <p:sp>
        <p:nvSpPr>
          <p:cNvPr id="121" name="Shape 121"/>
          <p:cNvSpPr txBox="1">
            <a:spLocks noGrp="1"/>
          </p:cNvSpPr>
          <p:nvPr>
            <p:ph type="body" idx="1"/>
          </p:nvPr>
        </p:nvSpPr>
        <p:spPr>
          <a:xfrm>
            <a:off x="318449" y="1170378"/>
            <a:ext cx="9497453" cy="4475577"/>
          </a:xfrm>
          <a:prstGeom prst="rect">
            <a:avLst/>
          </a:prstGeom>
          <a:noFill/>
          <a:ln>
            <a:noFill/>
          </a:ln>
        </p:spPr>
        <p:txBody>
          <a:bodyPr spcFirstLastPara="1" vert="horz" wrap="square" lIns="0" tIns="0" rIns="0" bIns="0" rtlCol="0" anchor="t" anchorCtr="0">
            <a:noAutofit/>
          </a:bodyPr>
          <a:lstStyle/>
          <a:p>
            <a:pPr marL="0" indent="0">
              <a:buSzPct val="100000"/>
            </a:pPr>
            <a:endParaRPr lang="en-US" sz="1600"/>
          </a:p>
          <a:p>
            <a:pPr marL="457198" indent="-457198">
              <a:buFont typeface="Arial"/>
              <a:buAutoNum type="arabicPeriod"/>
            </a:pPr>
            <a:endParaRPr sz="1600"/>
          </a:p>
        </p:txBody>
      </p:sp>
      <p:sp>
        <p:nvSpPr>
          <p:cNvPr id="2" name="TextBox 1">
            <a:extLst>
              <a:ext uri="{FF2B5EF4-FFF2-40B4-BE49-F238E27FC236}">
                <a16:creationId xmlns:a16="http://schemas.microsoft.com/office/drawing/2014/main" id="{0486EC0E-8FF2-4398-9230-303EAC476E56}"/>
              </a:ext>
            </a:extLst>
          </p:cNvPr>
          <p:cNvSpPr txBox="1"/>
          <p:nvPr/>
        </p:nvSpPr>
        <p:spPr>
          <a:xfrm>
            <a:off x="793911" y="1235749"/>
            <a:ext cx="6755795" cy="281167"/>
          </a:xfrm>
          <a:prstGeom prst="rect">
            <a:avLst/>
          </a:prstGeom>
          <a:noFill/>
        </p:spPr>
        <p:txBody>
          <a:bodyPr wrap="square" rtlCol="0">
            <a:spAutoFit/>
          </a:bodyPr>
          <a:lstStyle/>
          <a:p>
            <a:endParaRPr lang="en-US" sz="1227"/>
          </a:p>
        </p:txBody>
      </p:sp>
      <p:sp>
        <p:nvSpPr>
          <p:cNvPr id="3" name="TextBox 2">
            <a:extLst>
              <a:ext uri="{FF2B5EF4-FFF2-40B4-BE49-F238E27FC236}">
                <a16:creationId xmlns:a16="http://schemas.microsoft.com/office/drawing/2014/main" id="{4B3E7324-B6A9-4609-94D0-F4780C505CDF}"/>
              </a:ext>
            </a:extLst>
          </p:cNvPr>
          <p:cNvSpPr txBox="1"/>
          <p:nvPr/>
        </p:nvSpPr>
        <p:spPr>
          <a:xfrm>
            <a:off x="1245467" y="2493010"/>
            <a:ext cx="9601884" cy="2343270"/>
          </a:xfrm>
          <a:prstGeom prst="rect">
            <a:avLst/>
          </a:prstGeom>
          <a:noFill/>
        </p:spPr>
        <p:txBody>
          <a:bodyPr wrap="square" lIns="91440" tIns="45720" rIns="91440" bIns="45720" rtlCol="0" anchor="t">
            <a:spAutoFit/>
          </a:bodyPr>
          <a:lstStyle/>
          <a:p>
            <a:pPr algn="ctr" fontAlgn="base"/>
            <a:endParaRPr lang="en-US" sz="2800">
              <a:cs typeface="Calibri"/>
            </a:endParaRPr>
          </a:p>
          <a:p>
            <a:pPr algn="ctr"/>
            <a:r>
              <a:rPr lang="en-US" sz="2800">
                <a:cs typeface="Calibri"/>
              </a:rPr>
              <a:t>Graham Bowman</a:t>
            </a:r>
          </a:p>
          <a:p>
            <a:pPr algn="ctr"/>
            <a:r>
              <a:rPr lang="en-US" sz="2800">
                <a:ea typeface="+mn-lt"/>
                <a:cs typeface="+mn-lt"/>
              </a:rPr>
              <a:t>Staff Attorney with the Legal Aid Society of Columbus</a:t>
            </a:r>
            <a:endParaRPr lang="en-US"/>
          </a:p>
          <a:p>
            <a:br>
              <a:rPr lang="en-US"/>
            </a:br>
            <a:endParaRPr lang="en-US" sz="1600">
              <a:latin typeface="Calibri" panose="020F0502020204030204" pitchFamily="34" charset="0"/>
              <a:cs typeface="Calibri" panose="020F0502020204030204" pitchFamily="34" charset="0"/>
            </a:endParaRPr>
          </a:p>
          <a:p>
            <a:pPr marL="342900" indent="-342900">
              <a:buFont typeface="+mj-lt"/>
              <a:buAutoNum type="arabicPeriod"/>
            </a:pPr>
            <a:endParaRPr lang="en-US" sz="1600">
              <a:latin typeface="Calibri" panose="020F0502020204030204" pitchFamily="34" charset="0"/>
              <a:cs typeface="Calibri" panose="020F0502020204030204" pitchFamily="34" charset="0"/>
            </a:endParaRPr>
          </a:p>
          <a:p>
            <a:pPr lvl="5"/>
            <a:endParaRPr lang="en-US" sz="1227"/>
          </a:p>
        </p:txBody>
      </p:sp>
    </p:spTree>
    <p:extLst>
      <p:ext uri="{BB962C8B-B14F-4D97-AF65-F5344CB8AC3E}">
        <p14:creationId xmlns:p14="http://schemas.microsoft.com/office/powerpoint/2010/main" val="112567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83316-B0F3-0C9B-6F64-46127B54FCEF}"/>
              </a:ext>
            </a:extLst>
          </p:cNvPr>
          <p:cNvSpPr>
            <a:spLocks noGrp="1"/>
          </p:cNvSpPr>
          <p:nvPr>
            <p:ph type="title"/>
          </p:nvPr>
        </p:nvSpPr>
        <p:spPr/>
        <p:txBody>
          <a:bodyPr/>
          <a:lstStyle/>
          <a:p>
            <a:r>
              <a:rPr lang="en-US" sz="2500" b="0">
                <a:solidFill>
                  <a:srgbClr val="0099CC"/>
                </a:solidFill>
                <a:latin typeface="Calibri"/>
              </a:rPr>
              <a:t>Housing --Resource list and Use of CIRT</a:t>
            </a:r>
            <a:endParaRPr lang="en-US">
              <a:solidFill>
                <a:srgbClr val="0099CC"/>
              </a:solidFill>
              <a:latin typeface="Calibri"/>
            </a:endParaRPr>
          </a:p>
        </p:txBody>
      </p:sp>
      <p:sp>
        <p:nvSpPr>
          <p:cNvPr id="4" name="Text Placeholder 3">
            <a:extLst>
              <a:ext uri="{FF2B5EF4-FFF2-40B4-BE49-F238E27FC236}">
                <a16:creationId xmlns:a16="http://schemas.microsoft.com/office/drawing/2014/main" id="{285856D4-B1D1-9699-0B9A-46714174B984}"/>
              </a:ext>
            </a:extLst>
          </p:cNvPr>
          <p:cNvSpPr>
            <a:spLocks noGrp="1"/>
          </p:cNvSpPr>
          <p:nvPr>
            <p:ph type="body" idx="1"/>
          </p:nvPr>
        </p:nvSpPr>
        <p:spPr>
          <a:xfrm>
            <a:off x="838200" y="1246425"/>
            <a:ext cx="8136112" cy="3779463"/>
          </a:xfrm>
        </p:spPr>
        <p:txBody>
          <a:bodyPr spcFirstLastPara="1" vert="horz" wrap="square" lIns="68575" tIns="68575" rIns="68575" bIns="68575" rtlCol="0" anchor="t" anchorCtr="0">
            <a:noAutofit/>
          </a:bodyPr>
          <a:lstStyle/>
          <a:p>
            <a:pPr marL="590550" indent="-285750">
              <a:lnSpc>
                <a:spcPct val="110000"/>
              </a:lnSpc>
              <a:buChar char="•"/>
            </a:pPr>
            <a:r>
              <a:rPr lang="en-US" sz="1600">
                <a:solidFill>
                  <a:schemeClr val="tx1"/>
                </a:solidFill>
                <a:latin typeface="Calibri"/>
              </a:rPr>
              <a:t>The Housing Resource List is now live on the portal.  Please share any additional resources you have with your Regional Coordinator.</a:t>
            </a:r>
          </a:p>
          <a:p>
            <a:pPr marL="590550" indent="-285750">
              <a:lnSpc>
                <a:spcPct val="110000"/>
              </a:lnSpc>
              <a:buChar char="•"/>
            </a:pPr>
            <a:r>
              <a:rPr lang="en-US" sz="1600">
                <a:solidFill>
                  <a:schemeClr val="tx1"/>
                </a:solidFill>
                <a:latin typeface="Calibri"/>
              </a:rPr>
              <a:t>Updated Portal documents (Host Home Packet, Emergency and In-Home Housing Guidance)</a:t>
            </a:r>
          </a:p>
          <a:p>
            <a:pPr marL="1200150" lvl="1" indent="-285750">
              <a:lnSpc>
                <a:spcPct val="110000"/>
              </a:lnSpc>
            </a:pPr>
            <a:r>
              <a:rPr lang="en-US" sz="1600">
                <a:solidFill>
                  <a:schemeClr val="tx1"/>
                </a:solidFill>
                <a:latin typeface="Calibri"/>
              </a:rPr>
              <a:t>Emergency Housing - This housing option is temporary and should last no more than 30-days. It is important to get YAs out of emergency housing ASAP</a:t>
            </a:r>
          </a:p>
          <a:p>
            <a:pPr marL="1200150" lvl="1" indent="-285750">
              <a:lnSpc>
                <a:spcPct val="110000"/>
              </a:lnSpc>
            </a:pPr>
            <a:r>
              <a:rPr lang="en-US" sz="1600">
                <a:solidFill>
                  <a:schemeClr val="tx1"/>
                </a:solidFill>
                <a:latin typeface="Calibri"/>
              </a:rPr>
              <a:t>Supportive In-Home – utilized when an individual(s) is allowing the young adult to reside in their home to provide safe and stable housing. In addition, the provider agrees to play an active role in supporting the young adult to become self-sufficient by teaching the young adult crucial life skills and/or including the young adult in household activities. Needs to be proof/documentation that supportive services are being provided. </a:t>
            </a:r>
            <a:endParaRPr lang="en-US" sz="1600">
              <a:solidFill>
                <a:schemeClr val="tx1"/>
              </a:solidFill>
            </a:endParaRPr>
          </a:p>
          <a:p>
            <a:pPr marL="590550" indent="-285750">
              <a:lnSpc>
                <a:spcPct val="110000"/>
              </a:lnSpc>
              <a:buChar char="•"/>
            </a:pPr>
            <a:r>
              <a:rPr lang="en-US" sz="1600">
                <a:solidFill>
                  <a:schemeClr val="tx1"/>
                </a:solidFill>
                <a:latin typeface="Calibri"/>
                <a:cs typeface="Calibri"/>
              </a:rPr>
              <a:t>Utilizing CIRT/Staffing on Housing Cases – If a CIR is issued for a housing related incident (e.g., property damage), select CIRT recommendation on CIR form. </a:t>
            </a:r>
          </a:p>
          <a:p>
            <a:pPr marL="1218565" lvl="1" indent="-448310">
              <a:lnSpc>
                <a:spcPct val="110000"/>
              </a:lnSpc>
            </a:pPr>
            <a:r>
              <a:rPr lang="en-US" sz="1600">
                <a:solidFill>
                  <a:schemeClr val="tx1"/>
                </a:solidFill>
                <a:latin typeface="Calibri"/>
                <a:cs typeface="Calibri"/>
              </a:rPr>
              <a:t>Also, use CIRT for frequent moves/evictions</a:t>
            </a:r>
          </a:p>
          <a:p>
            <a:pPr marL="770255" lvl="1" indent="0">
              <a:buNone/>
            </a:pPr>
            <a:endParaRPr lang="en-US" sz="1800">
              <a:solidFill>
                <a:schemeClr val="tx1"/>
              </a:solidFill>
              <a:highlight>
                <a:srgbClr val="FFFF00"/>
              </a:highlight>
              <a:latin typeface="Calibri"/>
              <a:cs typeface="Calibri"/>
            </a:endParaRPr>
          </a:p>
          <a:p>
            <a:pPr marL="608965" indent="-304165"/>
            <a:endParaRPr lang="en-US" sz="2250"/>
          </a:p>
          <a:p>
            <a:pPr marL="608965" indent="-304165"/>
            <a:endParaRPr lang="en-US" sz="2250"/>
          </a:p>
        </p:txBody>
      </p:sp>
    </p:spTree>
    <p:extLst>
      <p:ext uri="{BB962C8B-B14F-4D97-AF65-F5344CB8AC3E}">
        <p14:creationId xmlns:p14="http://schemas.microsoft.com/office/powerpoint/2010/main" val="47293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83316-B0F3-0C9B-6F64-46127B54FCEF}"/>
              </a:ext>
            </a:extLst>
          </p:cNvPr>
          <p:cNvSpPr>
            <a:spLocks noGrp="1"/>
          </p:cNvSpPr>
          <p:nvPr>
            <p:ph type="title"/>
          </p:nvPr>
        </p:nvSpPr>
        <p:spPr/>
        <p:txBody>
          <a:bodyPr/>
          <a:lstStyle/>
          <a:p>
            <a:r>
              <a:rPr lang="en-US" sz="2500" b="0">
                <a:solidFill>
                  <a:srgbClr val="0099CC"/>
                </a:solidFill>
                <a:latin typeface="Calibri"/>
              </a:rPr>
              <a:t>Dependent Care Checklist</a:t>
            </a:r>
            <a:endParaRPr lang="en-US" sz="2500" b="0">
              <a:latin typeface="Calibri"/>
            </a:endParaRPr>
          </a:p>
        </p:txBody>
      </p:sp>
      <p:sp>
        <p:nvSpPr>
          <p:cNvPr id="4" name="Text Placeholder 3">
            <a:extLst>
              <a:ext uri="{FF2B5EF4-FFF2-40B4-BE49-F238E27FC236}">
                <a16:creationId xmlns:a16="http://schemas.microsoft.com/office/drawing/2014/main" id="{285856D4-B1D1-9699-0B9A-46714174B984}"/>
              </a:ext>
            </a:extLst>
          </p:cNvPr>
          <p:cNvSpPr>
            <a:spLocks noGrp="1"/>
          </p:cNvSpPr>
          <p:nvPr>
            <p:ph type="body" idx="1"/>
          </p:nvPr>
        </p:nvSpPr>
        <p:spPr/>
        <p:txBody>
          <a:bodyPr>
            <a:normAutofit lnSpcReduction="10000"/>
          </a:bodyPr>
          <a:lstStyle/>
          <a:p>
            <a:pPr marL="647700" indent="-342900">
              <a:buChar char="•"/>
            </a:pPr>
            <a:r>
              <a:rPr lang="en-US" sz="1800">
                <a:solidFill>
                  <a:schemeClr val="tx1"/>
                </a:solidFill>
                <a:latin typeface="Calibri"/>
              </a:rPr>
              <a:t>The Dependent Care Checklist was created to guide conversations between the service teams and their participants who are expecting or have dependents.</a:t>
            </a:r>
          </a:p>
          <a:p>
            <a:pPr marL="647700" indent="-342900">
              <a:buChar char="•"/>
            </a:pPr>
            <a:r>
              <a:rPr lang="en-US" sz="1800">
                <a:solidFill>
                  <a:schemeClr val="tx1"/>
                </a:solidFill>
                <a:latin typeface="Calibri"/>
              </a:rPr>
              <a:t>Reviewing and completing the checklist with the participant during the initial face-to-face visit, 90-day reviews, and prior to termination from program.  </a:t>
            </a:r>
          </a:p>
          <a:p>
            <a:pPr marL="647700" indent="-342900">
              <a:buChar char="•"/>
            </a:pPr>
            <a:r>
              <a:rPr lang="en-US" sz="1800">
                <a:solidFill>
                  <a:schemeClr val="tx1"/>
                </a:solidFill>
                <a:latin typeface="Calibri"/>
              </a:rPr>
              <a:t>The checklist provides a list of various resource information for both the participant and dependent e.g., Help Me Grow, etc.</a:t>
            </a:r>
          </a:p>
          <a:p>
            <a:pPr marL="647700" indent="-342900">
              <a:buChar char="•"/>
            </a:pPr>
            <a:r>
              <a:rPr lang="en-US" sz="1800">
                <a:solidFill>
                  <a:schemeClr val="tx1"/>
                </a:solidFill>
                <a:latin typeface="Calibri"/>
              </a:rPr>
              <a:t>Accompanied with the checklist is a quick list of items for service teams to remember during face-to-face visits with participants and their dependents.</a:t>
            </a:r>
          </a:p>
          <a:p>
            <a:pPr marL="647700" indent="-342900">
              <a:buChar char="•"/>
            </a:pPr>
            <a:r>
              <a:rPr lang="en-US" sz="1800">
                <a:solidFill>
                  <a:schemeClr val="tx1"/>
                </a:solidFill>
                <a:latin typeface="Calibri"/>
              </a:rPr>
              <a:t>Both documents will be available on the Bridges Provider portal.</a:t>
            </a:r>
          </a:p>
          <a:p>
            <a:pPr marL="647700" indent="-342900">
              <a:buChar char="•"/>
            </a:pPr>
            <a:endParaRPr lang="en-US" sz="1800">
              <a:latin typeface="Calibri"/>
            </a:endParaRPr>
          </a:p>
        </p:txBody>
      </p:sp>
    </p:spTree>
    <p:extLst>
      <p:ext uri="{BB962C8B-B14F-4D97-AF65-F5344CB8AC3E}">
        <p14:creationId xmlns:p14="http://schemas.microsoft.com/office/powerpoint/2010/main" val="185277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83316-B0F3-0C9B-6F64-46127B54FCEF}"/>
              </a:ext>
            </a:extLst>
          </p:cNvPr>
          <p:cNvSpPr>
            <a:spLocks noGrp="1"/>
          </p:cNvSpPr>
          <p:nvPr>
            <p:ph type="title"/>
          </p:nvPr>
        </p:nvSpPr>
        <p:spPr/>
        <p:txBody>
          <a:bodyPr/>
          <a:lstStyle/>
          <a:p>
            <a:r>
              <a:rPr lang="en-US" sz="2500" b="0">
                <a:solidFill>
                  <a:srgbClr val="0099CC"/>
                </a:solidFill>
                <a:latin typeface="Calibri"/>
              </a:rPr>
              <a:t>Recording Bridges Ongoing Eligibility </a:t>
            </a:r>
            <a:r>
              <a:rPr lang="en-US" sz="2500" b="0" i="1">
                <a:solidFill>
                  <a:srgbClr val="0099CC"/>
                </a:solidFill>
                <a:latin typeface="Calibri"/>
              </a:rPr>
              <a:t>NEW Functionality</a:t>
            </a:r>
            <a:endParaRPr lang="en-US">
              <a:solidFill>
                <a:srgbClr val="0099CC"/>
              </a:solidFill>
              <a:latin typeface="Calibri"/>
            </a:endParaRPr>
          </a:p>
        </p:txBody>
      </p:sp>
      <p:sp>
        <p:nvSpPr>
          <p:cNvPr id="4" name="Text Placeholder 3">
            <a:extLst>
              <a:ext uri="{FF2B5EF4-FFF2-40B4-BE49-F238E27FC236}">
                <a16:creationId xmlns:a16="http://schemas.microsoft.com/office/drawing/2014/main" id="{285856D4-B1D1-9699-0B9A-46714174B984}"/>
              </a:ext>
            </a:extLst>
          </p:cNvPr>
          <p:cNvSpPr>
            <a:spLocks noGrp="1"/>
          </p:cNvSpPr>
          <p:nvPr>
            <p:ph type="body" idx="1"/>
          </p:nvPr>
        </p:nvSpPr>
        <p:spPr>
          <a:xfrm>
            <a:off x="838200" y="1403587"/>
            <a:ext cx="10619667" cy="3779463"/>
          </a:xfrm>
        </p:spPr>
        <p:txBody>
          <a:bodyPr>
            <a:normAutofit/>
          </a:bodyPr>
          <a:lstStyle/>
          <a:p>
            <a:pPr marL="590550" indent="-285750">
              <a:spcBef>
                <a:spcPts val="1000"/>
              </a:spcBef>
              <a:buFont typeface="Arial"/>
              <a:buChar char="•"/>
            </a:pPr>
            <a:r>
              <a:rPr lang="en-US" sz="1800">
                <a:solidFill>
                  <a:schemeClr val="tx1"/>
                </a:solidFill>
                <a:latin typeface="Calibri"/>
              </a:rPr>
              <a:t>Bridges Ongoing Eligibility section of SACWIS is to provide a central place to document eligibility/ineligibility timeframes and upload all documentation.  </a:t>
            </a:r>
            <a:endParaRPr lang="en-US">
              <a:solidFill>
                <a:schemeClr val="tx1"/>
              </a:solidFill>
            </a:endParaRPr>
          </a:p>
          <a:p>
            <a:pPr marL="590550" indent="-285750">
              <a:buFont typeface="Arial"/>
              <a:buChar char="•"/>
            </a:pPr>
            <a:r>
              <a:rPr lang="en-US" sz="1800">
                <a:solidFill>
                  <a:schemeClr val="tx1"/>
                </a:solidFill>
                <a:latin typeface="Calibri"/>
              </a:rPr>
              <a:t>Piloting began May 18th – Thank you to the participating service teams!</a:t>
            </a:r>
            <a:endParaRPr lang="en-US" sz="2250">
              <a:solidFill>
                <a:schemeClr val="tx1"/>
              </a:solidFill>
              <a:latin typeface="Calibri"/>
            </a:endParaRPr>
          </a:p>
          <a:p>
            <a:pPr marL="590550" indent="-285750">
              <a:buFont typeface="Arial"/>
              <a:buChar char="•"/>
            </a:pPr>
            <a:r>
              <a:rPr lang="en-US" sz="1800">
                <a:solidFill>
                  <a:schemeClr val="tx1"/>
                </a:solidFill>
                <a:latin typeface="Calibri"/>
              </a:rPr>
              <a:t>Statewide training scheduled for 6/29 at 1:00-2:00p  – this training will be recorded and available on the portal to review, but I HIGHLY insist attending so you can ask questions.</a:t>
            </a:r>
            <a:endParaRPr lang="en-US" sz="2250">
              <a:solidFill>
                <a:schemeClr val="tx1"/>
              </a:solidFill>
              <a:latin typeface="Calibri"/>
            </a:endParaRPr>
          </a:p>
          <a:p>
            <a:pPr marL="590550" indent="-285750">
              <a:buFont typeface="Arial"/>
              <a:buChar char="•"/>
            </a:pPr>
            <a:r>
              <a:rPr lang="en-US" sz="1800">
                <a:solidFill>
                  <a:schemeClr val="tx1"/>
                </a:solidFill>
                <a:latin typeface="Calibri"/>
              </a:rPr>
              <a:t>Service teams can then begin using the functionality July 1</a:t>
            </a:r>
            <a:r>
              <a:rPr lang="en-US" sz="1800" baseline="30000">
                <a:solidFill>
                  <a:schemeClr val="tx1"/>
                </a:solidFill>
                <a:latin typeface="Calibri"/>
              </a:rPr>
              <a:t>st</a:t>
            </a:r>
            <a:r>
              <a:rPr lang="en-US" sz="1800">
                <a:solidFill>
                  <a:schemeClr val="tx1"/>
                </a:solidFill>
                <a:latin typeface="Calibri"/>
              </a:rPr>
              <a:t> .</a:t>
            </a:r>
            <a:endParaRPr lang="en-US" sz="2250">
              <a:solidFill>
                <a:schemeClr val="tx1"/>
              </a:solidFill>
              <a:latin typeface="Calibri"/>
            </a:endParaRPr>
          </a:p>
          <a:p>
            <a:pPr marL="590550" indent="-285750">
              <a:buFont typeface="Arial"/>
              <a:buChar char="•"/>
            </a:pPr>
            <a:r>
              <a:rPr lang="en-US" sz="1800">
                <a:solidFill>
                  <a:schemeClr val="tx1"/>
                </a:solidFill>
                <a:latin typeface="Calibri"/>
              </a:rPr>
              <a:t>On the Bridges Portal:</a:t>
            </a:r>
            <a:endParaRPr lang="en-US" sz="2250">
              <a:solidFill>
                <a:schemeClr val="tx1"/>
              </a:solidFill>
              <a:latin typeface="Calibri"/>
            </a:endParaRPr>
          </a:p>
          <a:p>
            <a:pPr marL="1056005" lvl="1" indent="-285750"/>
            <a:r>
              <a:rPr lang="en-US" sz="1800">
                <a:solidFill>
                  <a:schemeClr val="tx1"/>
                </a:solidFill>
                <a:latin typeface="Calibri"/>
              </a:rPr>
              <a:t>Video on creating a record:  </a:t>
            </a:r>
            <a:r>
              <a:rPr lang="en-US" sz="1800">
                <a:solidFill>
                  <a:schemeClr val="tx1"/>
                </a:solidFill>
                <a:latin typeface="Calibri"/>
                <a:hlinkClick r:id="rId2">
                  <a:extLst>
                    <a:ext uri="{A12FA001-AC4F-418D-AE19-62706E023703}">
                      <ahyp:hlinkClr xmlns:ahyp="http://schemas.microsoft.com/office/drawing/2018/hyperlinkcolor" val="tx"/>
                    </a:ext>
                  </a:extLst>
                </a:hlinkClick>
              </a:rPr>
              <a:t>Creating a Bridges Ongoing Eligibility Record – YouTube</a:t>
            </a:r>
            <a:endParaRPr lang="en-US" sz="2250">
              <a:solidFill>
                <a:schemeClr val="tx1"/>
              </a:solidFill>
              <a:latin typeface="Calibri"/>
            </a:endParaRPr>
          </a:p>
          <a:p>
            <a:pPr marL="1056005" lvl="1" indent="-285750"/>
            <a:r>
              <a:rPr lang="en-US" sz="1800">
                <a:solidFill>
                  <a:schemeClr val="tx1"/>
                </a:solidFill>
                <a:latin typeface="Calibri"/>
              </a:rPr>
              <a:t>Knowledge Based article with step- by-step screen shots</a:t>
            </a:r>
            <a:endParaRPr lang="en-US" sz="2250">
              <a:solidFill>
                <a:schemeClr val="tx1"/>
              </a:solidFill>
              <a:latin typeface="Calibri"/>
            </a:endParaRPr>
          </a:p>
          <a:p>
            <a:pPr marL="1056005" lvl="1" indent="-285750"/>
            <a:r>
              <a:rPr lang="en-US" sz="1800">
                <a:solidFill>
                  <a:schemeClr val="tx1"/>
                </a:solidFill>
                <a:latin typeface="Calibri"/>
              </a:rPr>
              <a:t>Recording Bridges Eligibility Guidance Document </a:t>
            </a:r>
            <a:r>
              <a:rPr lang="en-US" sz="1800" i="1">
                <a:solidFill>
                  <a:schemeClr val="tx1"/>
                </a:solidFill>
                <a:latin typeface="Calibri"/>
              </a:rPr>
              <a:t>(pending)</a:t>
            </a:r>
            <a:r>
              <a:rPr lang="en-US" sz="1800">
                <a:solidFill>
                  <a:schemeClr val="tx1"/>
                </a:solidFill>
                <a:latin typeface="Calibri"/>
              </a:rPr>
              <a:t> </a:t>
            </a:r>
            <a:endParaRPr lang="en-US" sz="2250">
              <a:solidFill>
                <a:schemeClr val="tx1"/>
              </a:solidFill>
              <a:latin typeface="Calibri"/>
            </a:endParaRPr>
          </a:p>
          <a:p>
            <a:pPr marL="608965" indent="-304165">
              <a:buFont typeface="Arial"/>
              <a:buChar char="•"/>
            </a:pPr>
            <a:endParaRPr lang="en-US" sz="1800">
              <a:latin typeface="Calibri"/>
            </a:endParaRPr>
          </a:p>
        </p:txBody>
      </p:sp>
    </p:spTree>
    <p:extLst>
      <p:ext uri="{BB962C8B-B14F-4D97-AF65-F5344CB8AC3E}">
        <p14:creationId xmlns:p14="http://schemas.microsoft.com/office/powerpoint/2010/main" val="39417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C9B828-2C7B-99B4-75C9-AAD022A9BEAE}"/>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spcBef>
                <a:spcPct val="0"/>
              </a:spcBef>
            </a:pPr>
            <a:r>
              <a:rPr lang="en-US" sz="5400" b="0" kern="1200" dirty="0">
                <a:solidFill>
                  <a:schemeClr val="tx1"/>
                </a:solidFill>
                <a:latin typeface="+mj-lt"/>
                <a:ea typeface="+mj-ea"/>
                <a:cs typeface="+mj-cs"/>
              </a:rPr>
              <a:t>Bridges Referral Data</a:t>
            </a:r>
          </a:p>
        </p:txBody>
      </p:sp>
      <p:sp>
        <p:nvSpPr>
          <p:cNvPr id="5" name="TextBox 4">
            <a:extLst>
              <a:ext uri="{FF2B5EF4-FFF2-40B4-BE49-F238E27FC236}">
                <a16:creationId xmlns:a16="http://schemas.microsoft.com/office/drawing/2014/main" id="{C31214FB-77D3-4034-1CAA-A0E680144C4A}"/>
              </a:ext>
            </a:extLst>
          </p:cNvPr>
          <p:cNvSpPr txBox="1"/>
          <p:nvPr/>
        </p:nvSpPr>
        <p:spPr>
          <a:xfrm>
            <a:off x="7092327" y="1466974"/>
            <a:ext cx="4321735" cy="3200876"/>
          </a:xfrm>
          <a:prstGeom prst="rect">
            <a:avLst/>
          </a:prstGeom>
          <a:no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Calibri"/>
                <a:cs typeface="Calibri"/>
              </a:rPr>
              <a:t>2022 Highlights</a:t>
            </a:r>
          </a:p>
          <a:p>
            <a:endParaRPr lang="en-US" sz="2000" b="1" dirty="0">
              <a:ea typeface="Calibri"/>
              <a:cs typeface="Calibri"/>
            </a:endParaRPr>
          </a:p>
          <a:p>
            <a:pPr marL="285750" indent="-285750">
              <a:buFont typeface="Arial"/>
              <a:buChar char="•"/>
            </a:pPr>
            <a:r>
              <a:rPr lang="en-US" b="1" dirty="0">
                <a:ea typeface="Calibri"/>
                <a:cs typeface="Calibri"/>
              </a:rPr>
              <a:t>264 Warm Handoffs (33% of all referrals)</a:t>
            </a:r>
          </a:p>
          <a:p>
            <a:pPr marL="285750" indent="-285750">
              <a:buFont typeface="Arial"/>
              <a:buChar char="•"/>
            </a:pPr>
            <a:r>
              <a:rPr lang="en-US" b="1" dirty="0">
                <a:ea typeface="Calibri"/>
                <a:cs typeface="Calibri"/>
              </a:rPr>
              <a:t>382 Re-referrals (48% of all referrals)</a:t>
            </a:r>
          </a:p>
          <a:p>
            <a:pPr marL="285750" indent="-285750">
              <a:buFont typeface="Arial"/>
              <a:buChar char="•"/>
            </a:pPr>
            <a:r>
              <a:rPr lang="en-US" b="1" dirty="0">
                <a:ea typeface="Calibri"/>
                <a:cs typeface="Calibri"/>
              </a:rPr>
              <a:t>Referrals from 82 counties</a:t>
            </a:r>
          </a:p>
          <a:p>
            <a:pPr marL="285750" indent="-285750">
              <a:buFont typeface="Arial"/>
              <a:buChar char="•"/>
            </a:pPr>
            <a:r>
              <a:rPr lang="en-US" b="1" dirty="0">
                <a:ea typeface="Calibri"/>
                <a:cs typeface="Calibri"/>
              </a:rPr>
              <a:t>Young adults living in 83 counties</a:t>
            </a:r>
          </a:p>
          <a:p>
            <a:pPr marL="742950" lvl="1" indent="-285750">
              <a:buFont typeface="Arial"/>
              <a:buChar char="•"/>
            </a:pPr>
            <a:r>
              <a:rPr lang="en-US" b="1" dirty="0">
                <a:ea typeface="Calibri"/>
                <a:cs typeface="Calibri"/>
              </a:rPr>
              <a:t>3 DYS </a:t>
            </a:r>
          </a:p>
          <a:p>
            <a:pPr marL="742950" lvl="1" indent="-285750">
              <a:buFont typeface="Arial"/>
              <a:buChar char="•"/>
            </a:pPr>
            <a:r>
              <a:rPr lang="en-US" b="1" dirty="0">
                <a:ea typeface="Calibri"/>
                <a:cs typeface="Calibri"/>
              </a:rPr>
              <a:t>3 IV-E Juvenile Court</a:t>
            </a:r>
          </a:p>
          <a:p>
            <a:pPr marL="742950" lvl="1" indent="-285750">
              <a:buFont typeface="Arial"/>
              <a:buChar char="•"/>
            </a:pPr>
            <a:r>
              <a:rPr lang="en-US" b="1" dirty="0">
                <a:ea typeface="Calibri"/>
                <a:cs typeface="Calibri"/>
              </a:rPr>
              <a:t>18 YAS Transfers</a:t>
            </a:r>
          </a:p>
          <a:p>
            <a:pPr marL="742950" lvl="1" indent="-285750">
              <a:buFont typeface="Arial"/>
              <a:buChar char="•"/>
            </a:pPr>
            <a:endParaRPr lang="en-US" b="1" dirty="0">
              <a:ea typeface="Calibri"/>
              <a:cs typeface="Calibri"/>
            </a:endParaRPr>
          </a:p>
          <a:p>
            <a:pPr marL="285750" indent="-285750">
              <a:buFont typeface="Arial"/>
              <a:buChar char="•"/>
            </a:pPr>
            <a:endParaRPr lang="en-US" b="1">
              <a:ea typeface="Calibri"/>
              <a:cs typeface="Calibri"/>
            </a:endParaRPr>
          </a:p>
        </p:txBody>
      </p:sp>
      <p:pic>
        <p:nvPicPr>
          <p:cNvPr id="4" name="Picture 5" descr="Chart, bar chart&#10;&#10;Description automatically generated">
            <a:extLst>
              <a:ext uri="{FF2B5EF4-FFF2-40B4-BE49-F238E27FC236}">
                <a16:creationId xmlns:a16="http://schemas.microsoft.com/office/drawing/2014/main" id="{37D45853-99FA-004A-96BD-71678371383E}"/>
              </a:ext>
            </a:extLst>
          </p:cNvPr>
          <p:cNvPicPr>
            <a:picLocks noChangeAspect="1"/>
          </p:cNvPicPr>
          <p:nvPr/>
        </p:nvPicPr>
        <p:blipFill>
          <a:blip r:embed="rId2"/>
          <a:stretch>
            <a:fillRect/>
          </a:stretch>
        </p:blipFill>
        <p:spPr>
          <a:xfrm>
            <a:off x="491067" y="1468650"/>
            <a:ext cx="6429935" cy="3859193"/>
          </a:xfrm>
          <a:prstGeom prst="rect">
            <a:avLst/>
          </a:prstGeom>
        </p:spPr>
      </p:pic>
    </p:spTree>
    <p:extLst>
      <p:ext uri="{BB962C8B-B14F-4D97-AF65-F5344CB8AC3E}">
        <p14:creationId xmlns:p14="http://schemas.microsoft.com/office/powerpoint/2010/main" val="397435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83316-B0F3-0C9B-6F64-46127B54FCEF}"/>
              </a:ext>
            </a:extLst>
          </p:cNvPr>
          <p:cNvSpPr>
            <a:spLocks noGrp="1"/>
          </p:cNvSpPr>
          <p:nvPr>
            <p:ph type="title"/>
          </p:nvPr>
        </p:nvSpPr>
        <p:spPr/>
        <p:txBody>
          <a:bodyPr/>
          <a:lstStyle/>
          <a:p>
            <a:r>
              <a:rPr lang="en-US" sz="2500" b="0">
                <a:solidFill>
                  <a:srgbClr val="0099CC"/>
                </a:solidFill>
                <a:latin typeface="Calibri"/>
              </a:rPr>
              <a:t>Marketing, Awareness, &amp; Representing Bridges</a:t>
            </a:r>
          </a:p>
        </p:txBody>
      </p:sp>
      <p:sp>
        <p:nvSpPr>
          <p:cNvPr id="4" name="Text Placeholder 3">
            <a:extLst>
              <a:ext uri="{FF2B5EF4-FFF2-40B4-BE49-F238E27FC236}">
                <a16:creationId xmlns:a16="http://schemas.microsoft.com/office/drawing/2014/main" id="{285856D4-B1D1-9699-0B9A-46714174B984}"/>
              </a:ext>
            </a:extLst>
          </p:cNvPr>
          <p:cNvSpPr>
            <a:spLocks noGrp="1"/>
          </p:cNvSpPr>
          <p:nvPr>
            <p:ph type="body" idx="1"/>
          </p:nvPr>
        </p:nvSpPr>
        <p:spPr>
          <a:xfrm>
            <a:off x="838200" y="1403587"/>
            <a:ext cx="10619667" cy="3779463"/>
          </a:xfrm>
        </p:spPr>
        <p:txBody>
          <a:bodyPr>
            <a:normAutofit fontScale="70000" lnSpcReduction="20000"/>
          </a:bodyPr>
          <a:lstStyle/>
          <a:p>
            <a:pPr marL="0" indent="0">
              <a:spcBef>
                <a:spcPts val="1000"/>
              </a:spcBef>
            </a:pPr>
            <a:r>
              <a:rPr lang="en-US" sz="1800" b="1">
                <a:solidFill>
                  <a:schemeClr val="tx1"/>
                </a:solidFill>
                <a:latin typeface="Calibri"/>
              </a:rPr>
              <a:t>Representing Bridges</a:t>
            </a:r>
            <a:endParaRPr lang="en-US" b="1">
              <a:solidFill>
                <a:schemeClr val="tx1"/>
              </a:solidFill>
            </a:endParaRPr>
          </a:p>
          <a:p>
            <a:pPr marL="590550" indent="-285750">
              <a:buChar char="•"/>
            </a:pPr>
            <a:r>
              <a:rPr lang="en-US" sz="1800">
                <a:solidFill>
                  <a:schemeClr val="tx1"/>
                </a:solidFill>
                <a:latin typeface="Calibri"/>
              </a:rPr>
              <a:t>We are all responsible for the positive representation of Bridges to all stakeholders (participants, PCSA's, each other, employers, schools, courts, etc.)</a:t>
            </a:r>
            <a:endParaRPr lang="en-US" sz="2250">
              <a:solidFill>
                <a:schemeClr val="tx1"/>
              </a:solidFill>
            </a:endParaRPr>
          </a:p>
          <a:p>
            <a:pPr marL="1218565" lvl="1" indent="-274320">
              <a:spcBef>
                <a:spcPts val="500"/>
              </a:spcBef>
              <a:buFont typeface="Courier New"/>
              <a:buChar char="o"/>
            </a:pPr>
            <a:r>
              <a:rPr lang="en-US" sz="1800">
                <a:solidFill>
                  <a:schemeClr val="tx1"/>
                </a:solidFill>
                <a:latin typeface="Calibri"/>
              </a:rPr>
              <a:t>Use statements such as "Our program rules stipulate a YA must have worked 80 hours per month to be eligible for our program, can you help me with..." </a:t>
            </a:r>
            <a:r>
              <a:rPr lang="en-US" sz="1800" b="1">
                <a:solidFill>
                  <a:schemeClr val="tx1"/>
                </a:solidFill>
                <a:latin typeface="Calibri"/>
              </a:rPr>
              <a:t>vs</a:t>
            </a:r>
            <a:r>
              <a:rPr lang="en-US" sz="1800">
                <a:solidFill>
                  <a:schemeClr val="tx1"/>
                </a:solidFill>
                <a:latin typeface="Calibri"/>
              </a:rPr>
              <a:t>. "He will be kicked out of the program if..." Or "I know it's a real pain, but the State will kick him out if..."</a:t>
            </a:r>
            <a:endParaRPr lang="en-US" sz="2250">
              <a:solidFill>
                <a:schemeClr val="tx1"/>
              </a:solidFill>
            </a:endParaRPr>
          </a:p>
          <a:p>
            <a:pPr marL="1218565" lvl="1" indent="-274320">
              <a:lnSpc>
                <a:spcPct val="110000"/>
              </a:lnSpc>
              <a:spcBef>
                <a:spcPts val="1000"/>
              </a:spcBef>
              <a:buFont typeface="Courier New"/>
              <a:buChar char="o"/>
            </a:pPr>
            <a:r>
              <a:rPr lang="en-US" sz="1800">
                <a:solidFill>
                  <a:schemeClr val="tx1"/>
                </a:solidFill>
                <a:latin typeface="Calibri"/>
              </a:rPr>
              <a:t>"Your Bridges application was denied because your school schedule was not dated, can we..." Vs. "I thought your school schedule was fine, but they won't let you in the program unless..."</a:t>
            </a:r>
            <a:r>
              <a:rPr lang="en-US" sz="1800">
                <a:solidFill>
                  <a:schemeClr val="tx1"/>
                </a:solidFill>
                <a:latin typeface="Calibri"/>
                <a:cs typeface="Calibri"/>
              </a:rPr>
              <a:t>.</a:t>
            </a:r>
            <a:endParaRPr lang="en-US" sz="1800">
              <a:solidFill>
                <a:schemeClr val="tx1"/>
              </a:solidFill>
            </a:endParaRPr>
          </a:p>
          <a:p>
            <a:pPr marL="1218565" lvl="1" indent="-274320">
              <a:lnSpc>
                <a:spcPct val="110000"/>
              </a:lnSpc>
              <a:spcBef>
                <a:spcPts val="1000"/>
              </a:spcBef>
              <a:buFont typeface="Courier New"/>
              <a:buChar char="o"/>
            </a:pPr>
            <a:r>
              <a:rPr lang="en-US" sz="1800">
                <a:solidFill>
                  <a:schemeClr val="tx1"/>
                </a:solidFill>
                <a:latin typeface="Calibri"/>
              </a:rPr>
              <a:t>"This was a bit complicated so I had to elevate the issue for assistance to get the best decision...it may take another day or two; I will follow up" vs. "I don't know what's going on, nobody is telling me anything"</a:t>
            </a:r>
          </a:p>
          <a:p>
            <a:pPr marL="608965" indent="-285750">
              <a:buChar char="•"/>
            </a:pPr>
            <a:r>
              <a:rPr lang="en-US" sz="1800">
                <a:solidFill>
                  <a:schemeClr val="tx1"/>
                </a:solidFill>
                <a:latin typeface="Calibri"/>
              </a:rPr>
              <a:t>Be careful how you communicate and document issues in emails, AL's, texts, etc.</a:t>
            </a:r>
          </a:p>
          <a:p>
            <a:pPr marL="590550" indent="-285750">
              <a:buNone/>
            </a:pPr>
            <a:endParaRPr lang="en-US" sz="1800">
              <a:solidFill>
                <a:schemeClr val="tx1"/>
              </a:solidFill>
              <a:latin typeface="Calibri"/>
            </a:endParaRPr>
          </a:p>
          <a:p>
            <a:pPr marL="0" indent="-285750">
              <a:spcBef>
                <a:spcPts val="1000"/>
              </a:spcBef>
            </a:pPr>
            <a:r>
              <a:rPr lang="en-US" sz="1800" b="1">
                <a:solidFill>
                  <a:schemeClr val="tx1"/>
                </a:solidFill>
                <a:latin typeface="Calibri"/>
              </a:rPr>
              <a:t>Marketing and Awareness</a:t>
            </a:r>
            <a:endParaRPr lang="en-US" b="1">
              <a:solidFill>
                <a:schemeClr val="tx1"/>
              </a:solidFill>
            </a:endParaRPr>
          </a:p>
          <a:p>
            <a:pPr marL="608965" indent="-285750">
              <a:spcBef>
                <a:spcPts val="1000"/>
              </a:spcBef>
              <a:buChar char="•"/>
            </a:pPr>
            <a:r>
              <a:rPr lang="en-US" sz="1800">
                <a:solidFill>
                  <a:schemeClr val="tx1"/>
                </a:solidFill>
                <a:latin typeface="Calibri"/>
              </a:rPr>
              <a:t>Please let your Regional Coordinator know if you need Bridges flyers, posters, information sheets, etc., to hand out to stakeholders</a:t>
            </a:r>
          </a:p>
          <a:p>
            <a:pPr marL="608965" indent="-285750">
              <a:spcBef>
                <a:spcPts val="1000"/>
              </a:spcBef>
              <a:buChar char="•"/>
            </a:pPr>
            <a:r>
              <a:rPr lang="en-US" sz="1800">
                <a:solidFill>
                  <a:schemeClr val="tx1"/>
                </a:solidFill>
                <a:latin typeface="Calibri"/>
              </a:rPr>
              <a:t>The same as above relates to conveying information or working with others about Bridges</a:t>
            </a:r>
          </a:p>
          <a:p>
            <a:pPr marL="590550" indent="-285750"/>
            <a:endParaRPr lang="en-US" sz="1800">
              <a:solidFill>
                <a:schemeClr val="tx1"/>
              </a:solidFill>
              <a:latin typeface="Calibri"/>
            </a:endParaRPr>
          </a:p>
          <a:p>
            <a:pPr marL="1218565" lvl="1" indent="-448310"/>
            <a:endParaRPr lang="en-US" sz="1800">
              <a:solidFill>
                <a:schemeClr val="tx1"/>
              </a:solidFill>
              <a:latin typeface="Calibri"/>
            </a:endParaRPr>
          </a:p>
          <a:p>
            <a:pPr marL="770255" lvl="1" indent="0"/>
            <a:endParaRPr lang="en-US" sz="1800">
              <a:solidFill>
                <a:schemeClr val="tx1"/>
              </a:solidFill>
              <a:latin typeface="Calibri"/>
            </a:endParaRPr>
          </a:p>
          <a:p>
            <a:pPr marL="304800" indent="0"/>
            <a:endParaRPr lang="en-US" sz="1800">
              <a:solidFill>
                <a:schemeClr val="tx1"/>
              </a:solidFill>
              <a:latin typeface="Calibri"/>
            </a:endParaRPr>
          </a:p>
          <a:p>
            <a:pPr marL="304800" indent="0"/>
            <a:endParaRPr lang="en-US" sz="1800">
              <a:solidFill>
                <a:schemeClr val="tx1"/>
              </a:solidFill>
              <a:latin typeface="Calibri"/>
            </a:endParaRPr>
          </a:p>
          <a:p>
            <a:pPr marL="304800" indent="0"/>
            <a:endParaRPr lang="en-US" sz="1800">
              <a:solidFill>
                <a:schemeClr val="tx1"/>
              </a:solidFill>
              <a:latin typeface="Calibri"/>
            </a:endParaRPr>
          </a:p>
          <a:p>
            <a:pPr marL="304800" indent="0"/>
            <a:endParaRPr lang="en-US" sz="1800">
              <a:solidFill>
                <a:schemeClr val="tx1"/>
              </a:solidFill>
              <a:latin typeface="Calibri"/>
            </a:endParaRPr>
          </a:p>
        </p:txBody>
      </p:sp>
    </p:spTree>
    <p:extLst>
      <p:ext uri="{BB962C8B-B14F-4D97-AF65-F5344CB8AC3E}">
        <p14:creationId xmlns:p14="http://schemas.microsoft.com/office/powerpoint/2010/main" val="185554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25C23E0-5BA1-C669-1453-71A9A568A4A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9091" b="3857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AA83316-B0F3-0C9B-6F64-46127B54FCEF}"/>
              </a:ext>
            </a:extLst>
          </p:cNvPr>
          <p:cNvSpPr>
            <a:spLocks noGrp="1"/>
          </p:cNvSpPr>
          <p:nvPr>
            <p:ph type="title"/>
          </p:nvPr>
        </p:nvSpPr>
        <p:spPr>
          <a:xfrm>
            <a:off x="594804" y="640263"/>
            <a:ext cx="6619811" cy="794642"/>
          </a:xfrm>
        </p:spPr>
        <p:txBody>
          <a:bodyPr vert="horz" lIns="91440" tIns="45720" rIns="91440" bIns="45720" rtlCol="0" anchor="ctr">
            <a:normAutofit/>
          </a:bodyPr>
          <a:lstStyle/>
          <a:p>
            <a:pPr>
              <a:spcBef>
                <a:spcPct val="0"/>
              </a:spcBef>
            </a:pPr>
            <a:r>
              <a:rPr lang="en-US" sz="2500" b="0">
                <a:solidFill>
                  <a:srgbClr val="0099CC"/>
                </a:solidFill>
                <a:latin typeface="+mj-lt"/>
                <a:ea typeface="+mj-ea"/>
                <a:cs typeface="+mj-cs"/>
              </a:rPr>
              <a:t>Good News Stories</a:t>
            </a:r>
          </a:p>
        </p:txBody>
      </p:sp>
      <p:sp>
        <p:nvSpPr>
          <p:cNvPr id="4" name="Text Placeholder 3">
            <a:extLst>
              <a:ext uri="{FF2B5EF4-FFF2-40B4-BE49-F238E27FC236}">
                <a16:creationId xmlns:a16="http://schemas.microsoft.com/office/drawing/2014/main" id="{285856D4-B1D1-9699-0B9A-46714174B984}"/>
              </a:ext>
            </a:extLst>
          </p:cNvPr>
          <p:cNvSpPr>
            <a:spLocks noGrp="1"/>
          </p:cNvSpPr>
          <p:nvPr>
            <p:ph type="body" idx="1"/>
          </p:nvPr>
        </p:nvSpPr>
        <p:spPr>
          <a:xfrm>
            <a:off x="523553" y="1275096"/>
            <a:ext cx="6620505" cy="3773010"/>
          </a:xfrm>
        </p:spPr>
        <p:txBody>
          <a:bodyPr spcFirstLastPara="1" vert="horz" wrap="square" lIns="91440" tIns="45720" rIns="91440" bIns="45720" rtlCol="0" anchor="t" anchorCtr="0">
            <a:noAutofit/>
          </a:bodyPr>
          <a:lstStyle/>
          <a:p>
            <a:pPr marL="76200" indent="0"/>
            <a:r>
              <a:rPr lang="en-US" sz="1800">
                <a:solidFill>
                  <a:schemeClr val="tx1"/>
                </a:solidFill>
                <a:latin typeface="+mn-lt"/>
                <a:ea typeface="+mn-ea"/>
                <a:cs typeface="+mn-cs"/>
              </a:rPr>
              <a:t>Look at our Participants' academic achievements:</a:t>
            </a:r>
            <a:endParaRPr lang="en-US" sz="1800">
              <a:solidFill>
                <a:schemeClr val="tx1"/>
              </a:solidFill>
              <a:latin typeface="+mn-lt"/>
              <a:ea typeface="+mn-ea"/>
              <a:cs typeface="Calibri"/>
            </a:endParaRPr>
          </a:p>
          <a:p>
            <a:pPr marL="590550" indent="-228600">
              <a:buFont typeface="Arial" panose="020B0604020202020204" pitchFamily="34" charset="0"/>
              <a:buChar char="•"/>
            </a:pPr>
            <a:r>
              <a:rPr lang="en-US" sz="1800">
                <a:solidFill>
                  <a:schemeClr val="tx1"/>
                </a:solidFill>
                <a:latin typeface="+mn-lt"/>
                <a:ea typeface="+mn-ea"/>
                <a:cs typeface="+mn-cs"/>
              </a:rPr>
              <a:t>Pursuing Nursing school after high school graduation.</a:t>
            </a:r>
            <a:endParaRPr lang="en-US" sz="1800">
              <a:solidFill>
                <a:schemeClr val="tx1"/>
              </a:solidFill>
              <a:latin typeface="+mn-lt"/>
              <a:ea typeface="+mn-ea"/>
              <a:cs typeface="Calibri"/>
            </a:endParaRPr>
          </a:p>
          <a:p>
            <a:pPr marL="590550" indent="-228600">
              <a:buFont typeface="Arial" panose="020B0604020202020204" pitchFamily="34" charset="0"/>
              <a:buChar char="•"/>
            </a:pPr>
            <a:r>
              <a:rPr lang="en-US" sz="1800">
                <a:solidFill>
                  <a:schemeClr val="tx1"/>
                </a:solidFill>
                <a:latin typeface="+mn-lt"/>
                <a:ea typeface="+mn-ea"/>
                <a:cs typeface="+mn-cs"/>
              </a:rPr>
              <a:t>Attending College and studying Criminal Justice</a:t>
            </a:r>
            <a:endParaRPr lang="en-US" sz="1800">
              <a:solidFill>
                <a:schemeClr val="tx1"/>
              </a:solidFill>
              <a:latin typeface="+mn-lt"/>
              <a:ea typeface="+mn-ea"/>
              <a:cs typeface="Calibri"/>
            </a:endParaRPr>
          </a:p>
          <a:p>
            <a:pPr marL="590550" indent="-228600">
              <a:buFont typeface="Arial" panose="020B0604020202020204" pitchFamily="34" charset="0"/>
              <a:buChar char="•"/>
            </a:pPr>
            <a:r>
              <a:rPr lang="en-US" sz="1800">
                <a:solidFill>
                  <a:schemeClr val="tx1"/>
                </a:solidFill>
                <a:latin typeface="+mn-lt"/>
                <a:ea typeface="+mn-ea"/>
                <a:cs typeface="+mn-cs"/>
              </a:rPr>
              <a:t>Earned a full-ride scholarship to Otterbein University</a:t>
            </a:r>
            <a:endParaRPr lang="en-US" sz="1800">
              <a:solidFill>
                <a:schemeClr val="tx1"/>
              </a:solidFill>
              <a:latin typeface="+mn-lt"/>
              <a:ea typeface="+mn-ea"/>
              <a:cs typeface="Calibri"/>
            </a:endParaRPr>
          </a:p>
          <a:p>
            <a:pPr marL="590550" indent="-228600">
              <a:buFont typeface="Arial" panose="020B0604020202020204" pitchFamily="34" charset="0"/>
              <a:buChar char="•"/>
            </a:pPr>
            <a:r>
              <a:rPr lang="en-US" sz="1800">
                <a:solidFill>
                  <a:schemeClr val="tx1"/>
                </a:solidFill>
                <a:latin typeface="+mn-lt"/>
                <a:ea typeface="+mn-ea"/>
                <a:cs typeface="+mn-cs"/>
              </a:rPr>
              <a:t>Graduating from high school and will attend Cuyahoga Community College to study Media Arts and technology</a:t>
            </a:r>
            <a:endParaRPr lang="en-US" sz="1800">
              <a:solidFill>
                <a:schemeClr val="tx1"/>
              </a:solidFill>
              <a:latin typeface="+mn-lt"/>
              <a:ea typeface="+mn-ea"/>
              <a:cs typeface="Calibri"/>
            </a:endParaRPr>
          </a:p>
          <a:p>
            <a:pPr marL="590550" indent="-228600">
              <a:buFont typeface="Arial" panose="020B0604020202020204" pitchFamily="34" charset="0"/>
              <a:buChar char="•"/>
            </a:pPr>
            <a:r>
              <a:rPr lang="en-US" sz="1800">
                <a:solidFill>
                  <a:schemeClr val="tx1"/>
                </a:solidFill>
                <a:latin typeface="+mn-lt"/>
                <a:ea typeface="+mn-ea"/>
                <a:cs typeface="+mn-cs"/>
              </a:rPr>
              <a:t>Attending YSU, majoring in Psychology, and living on campus</a:t>
            </a:r>
            <a:endParaRPr lang="en-US" sz="1800">
              <a:solidFill>
                <a:schemeClr val="tx1"/>
              </a:solidFill>
              <a:latin typeface="+mn-lt"/>
              <a:ea typeface="+mn-ea"/>
              <a:cs typeface="Calibri"/>
            </a:endParaRPr>
          </a:p>
          <a:p>
            <a:pPr marL="590550" indent="-228600">
              <a:buFont typeface="Arial" panose="020B0604020202020204" pitchFamily="34" charset="0"/>
              <a:buChar char="•"/>
            </a:pPr>
            <a:r>
              <a:rPr lang="en-US" sz="1800">
                <a:solidFill>
                  <a:schemeClr val="tx1"/>
                </a:solidFill>
                <a:latin typeface="+mn-lt"/>
                <a:ea typeface="+mn-ea"/>
                <a:cs typeface="+mn-cs"/>
              </a:rPr>
              <a:t>Earned straight A's while in college and inducted into the Phi Theta Kappa Honor Society</a:t>
            </a:r>
            <a:endParaRPr lang="en-US" sz="1800">
              <a:solidFill>
                <a:schemeClr val="tx1"/>
              </a:solidFill>
              <a:latin typeface="+mn-lt"/>
              <a:ea typeface="+mn-ea"/>
              <a:cs typeface="Calibri"/>
            </a:endParaRPr>
          </a:p>
          <a:p>
            <a:pPr marL="590550" indent="-228600">
              <a:buFont typeface="Arial" panose="020B0604020202020204" pitchFamily="34" charset="0"/>
              <a:buChar char="•"/>
            </a:pPr>
            <a:r>
              <a:rPr lang="en-US" sz="1800">
                <a:solidFill>
                  <a:schemeClr val="tx1"/>
                </a:solidFill>
                <a:latin typeface="+mn-lt"/>
                <a:ea typeface="+mn-ea"/>
                <a:cs typeface="+mn-cs"/>
              </a:rPr>
              <a:t>Finishing High school and attending Prom</a:t>
            </a:r>
            <a:endParaRPr lang="en-US" sz="1800">
              <a:solidFill>
                <a:schemeClr val="tx1"/>
              </a:solidFill>
              <a:latin typeface="+mn-lt"/>
              <a:ea typeface="+mn-ea"/>
              <a:cs typeface="Calibri"/>
            </a:endParaRPr>
          </a:p>
          <a:p>
            <a:pPr marL="590550" indent="-228600">
              <a:buFont typeface="Arial" panose="020B0604020202020204" pitchFamily="34" charset="0"/>
              <a:buChar char="•"/>
            </a:pPr>
            <a:r>
              <a:rPr lang="en-US" sz="1800">
                <a:solidFill>
                  <a:schemeClr val="tx1"/>
                </a:solidFill>
                <a:latin typeface="+mn-lt"/>
                <a:ea typeface="+mn-ea"/>
                <a:cs typeface="+mn-cs"/>
              </a:rPr>
              <a:t>Applied and in the process of enrolling in college</a:t>
            </a:r>
            <a:endParaRPr lang="en-US" sz="1800">
              <a:solidFill>
                <a:schemeClr val="tx1"/>
              </a:solidFill>
              <a:latin typeface="+mn-lt"/>
              <a:ea typeface="+mn-ea"/>
              <a:cs typeface="Calibri"/>
            </a:endParaRPr>
          </a:p>
          <a:p>
            <a:pPr marL="590550" indent="-228600">
              <a:buFont typeface="Arial" panose="020B0604020202020204" pitchFamily="34" charset="0"/>
              <a:buChar char="•"/>
            </a:pPr>
            <a:r>
              <a:rPr lang="en-US" sz="1800">
                <a:solidFill>
                  <a:schemeClr val="tx1"/>
                </a:solidFill>
                <a:latin typeface="+mn-lt"/>
                <a:ea typeface="+mn-ea"/>
                <a:cs typeface="+mn-cs"/>
              </a:rPr>
              <a:t>Earned Rise Up credential and points towards graduation AIR test.</a:t>
            </a:r>
            <a:endParaRPr lang="en-US" sz="1800">
              <a:solidFill>
                <a:schemeClr val="tx1"/>
              </a:solidFill>
              <a:latin typeface="+mn-lt"/>
              <a:ea typeface="+mn-ea"/>
              <a:cs typeface="Calibri"/>
            </a:endParaRPr>
          </a:p>
          <a:p>
            <a:pPr marL="590550" indent="-228600">
              <a:buFont typeface="Arial" panose="020B0604020202020204" pitchFamily="34" charset="0"/>
              <a:buChar char="•"/>
            </a:pPr>
            <a:endParaRPr lang="en-US" sz="1300">
              <a:solidFill>
                <a:schemeClr val="tx1"/>
              </a:solidFill>
              <a:latin typeface="+mn-lt"/>
              <a:ea typeface="+mn-ea"/>
              <a:cs typeface="+mn-cs"/>
            </a:endParaRPr>
          </a:p>
          <a:p>
            <a:pPr marL="590550" indent="-228600">
              <a:buFont typeface="Arial" panose="020B0604020202020204" pitchFamily="34" charset="0"/>
              <a:buChar char="•"/>
            </a:pPr>
            <a:endParaRPr lang="en-US" sz="1300">
              <a:solidFill>
                <a:schemeClr val="tx1"/>
              </a:solidFill>
              <a:latin typeface="+mn-lt"/>
              <a:ea typeface="+mn-ea"/>
              <a:cs typeface="+mn-cs"/>
            </a:endParaRPr>
          </a:p>
          <a:p>
            <a:pPr marL="590550" indent="-228600">
              <a:buFont typeface="Arial" panose="020B0604020202020204" pitchFamily="34" charset="0"/>
              <a:buChar char="•"/>
            </a:pPr>
            <a:endParaRPr lang="en-US" sz="1300">
              <a:solidFill>
                <a:schemeClr val="tx1"/>
              </a:solidFill>
              <a:latin typeface="+mn-lt"/>
              <a:ea typeface="+mn-ea"/>
              <a:cs typeface="+mn-cs"/>
            </a:endParaRPr>
          </a:p>
          <a:p>
            <a:pPr marL="590550" indent="-228600">
              <a:buFont typeface="Arial" panose="020B0604020202020204" pitchFamily="34" charset="0"/>
              <a:buChar char="•"/>
            </a:pPr>
            <a:endParaRPr lang="en-US" sz="1300">
              <a:solidFill>
                <a:schemeClr val="tx1"/>
              </a:solidFill>
              <a:latin typeface="+mn-lt"/>
              <a:ea typeface="+mn-ea"/>
              <a:cs typeface="+mn-cs"/>
            </a:endParaRPr>
          </a:p>
          <a:p>
            <a:pPr marL="590550" indent="-228600">
              <a:buFont typeface="Arial" panose="020B0604020202020204" pitchFamily="34" charset="0"/>
              <a:buChar char="•"/>
            </a:pPr>
            <a:endParaRPr lang="en-US" sz="1300">
              <a:solidFill>
                <a:schemeClr val="tx1"/>
              </a:solidFill>
              <a:latin typeface="+mn-lt"/>
              <a:ea typeface="+mn-ea"/>
              <a:cs typeface="+mn-cs"/>
            </a:endParaRPr>
          </a:p>
          <a:p>
            <a:pPr marL="304800" indent="-228600">
              <a:buFont typeface="Arial" panose="020B0604020202020204" pitchFamily="34" charset="0"/>
              <a:buChar char="•"/>
            </a:pPr>
            <a:endParaRPr lang="en-US" sz="1300">
              <a:solidFill>
                <a:schemeClr val="tx1"/>
              </a:solidFill>
              <a:latin typeface="+mn-lt"/>
              <a:ea typeface="+mn-ea"/>
              <a:cs typeface="+mn-cs"/>
            </a:endParaRPr>
          </a:p>
          <a:p>
            <a:pPr marL="590550" indent="-228600">
              <a:buFont typeface="Arial" panose="020B0604020202020204" pitchFamily="34" charset="0"/>
              <a:buChar char="•"/>
            </a:pPr>
            <a:endParaRPr lang="en-US" sz="1300">
              <a:solidFill>
                <a:schemeClr val="tx1"/>
              </a:solidFill>
              <a:latin typeface="+mn-lt"/>
              <a:ea typeface="+mn-ea"/>
              <a:cs typeface="+mn-cs"/>
            </a:endParaRPr>
          </a:p>
          <a:p>
            <a:pPr marL="770255" lvl="1" indent="-228600">
              <a:buFont typeface="Arial" panose="020B0604020202020204" pitchFamily="34" charset="0"/>
              <a:buChar char="•"/>
            </a:pPr>
            <a:endParaRPr lang="en-US" sz="1300">
              <a:solidFill>
                <a:schemeClr val="tx1"/>
              </a:solidFill>
              <a:latin typeface="+mn-lt"/>
              <a:ea typeface="+mn-ea"/>
              <a:cs typeface="+mn-cs"/>
            </a:endParaRPr>
          </a:p>
        </p:txBody>
      </p:sp>
      <p:sp>
        <p:nvSpPr>
          <p:cNvPr id="5" name="TextBox 4">
            <a:extLst>
              <a:ext uri="{FF2B5EF4-FFF2-40B4-BE49-F238E27FC236}">
                <a16:creationId xmlns:a16="http://schemas.microsoft.com/office/drawing/2014/main" id="{9D02D228-49B8-3B48-0F3D-3A3295CA4FAB}"/>
              </a:ext>
            </a:extLst>
          </p:cNvPr>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033173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19d3db6-9e3c-4e9b-ac97-a26bad156d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78E08AA01BF842834959A9AFE77952" ma:contentTypeVersion="15" ma:contentTypeDescription="Create a new document." ma:contentTypeScope="" ma:versionID="e19a8cf22b221ede94fdb3a1497ec345">
  <xsd:schema xmlns:xsd="http://www.w3.org/2001/XMLSchema" xmlns:xs="http://www.w3.org/2001/XMLSchema" xmlns:p="http://schemas.microsoft.com/office/2006/metadata/properties" xmlns:ns3="519d3db6-9e3c-4e9b-ac97-a26bad156d07" xmlns:ns4="67dcd6a5-399a-4c43-8e03-d4e9b0301cd7" targetNamespace="http://schemas.microsoft.com/office/2006/metadata/properties" ma:root="true" ma:fieldsID="da21c9a9e2480b6ebe549b949d5a8637" ns3:_="" ns4:_="">
    <xsd:import namespace="519d3db6-9e3c-4e9b-ac97-a26bad156d07"/>
    <xsd:import namespace="67dcd6a5-399a-4c43-8e03-d4e9b0301cd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d3db6-9e3c-4e9b-ac97-a26bad156d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dcd6a5-399a-4c43-8e03-d4e9b0301c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709C6-9326-4070-9E0F-0F1700004DA1}">
  <ds:schemaRefs>
    <ds:schemaRef ds:uri="http://schemas.microsoft.com/sharepoint/v3/contenttype/forms"/>
  </ds:schemaRefs>
</ds:datastoreItem>
</file>

<file path=customXml/itemProps2.xml><?xml version="1.0" encoding="utf-8"?>
<ds:datastoreItem xmlns:ds="http://schemas.openxmlformats.org/officeDocument/2006/customXml" ds:itemID="{B29775FD-F0BC-481F-846F-DBF1C8CDE3C6}">
  <ds:schemaRefs>
    <ds:schemaRef ds:uri="519d3db6-9e3c-4e9b-ac97-a26bad156d07"/>
    <ds:schemaRef ds:uri="http://schemas.microsoft.com/office/2006/metadata/properties"/>
    <ds:schemaRef ds:uri="http://purl.org/dc/dcmitype/"/>
    <ds:schemaRef ds:uri="http://purl.org/dc/terms/"/>
    <ds:schemaRef ds:uri="67dcd6a5-399a-4c43-8e03-d4e9b0301cd7"/>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6CDBD7B-3FD7-414B-B0E2-D7C7F5E35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d3db6-9e3c-4e9b-ac97-a26bad156d07"/>
    <ds:schemaRef ds:uri="67dcd6a5-399a-4c43-8e03-d4e9b0301c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Widescreen</PresentationFormat>
  <Paragraphs>116</Paragraphs>
  <Slides>13</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Courier New</vt:lpstr>
      <vt:lpstr>Office Theme</vt:lpstr>
      <vt:lpstr>1_Office Theme</vt:lpstr>
      <vt:lpstr> Bridges Regional Meetings June 7thand 14th 2022 10:00am – 1:00pm   </vt:lpstr>
      <vt:lpstr> Meeting Agenda </vt:lpstr>
      <vt:lpstr>Landlord-Tenant Rights and Issues</vt:lpstr>
      <vt:lpstr>Housing --Resource list and Use of CIRT</vt:lpstr>
      <vt:lpstr>Dependent Care Checklist</vt:lpstr>
      <vt:lpstr>Recording Bridges Ongoing Eligibility NEW Functionality</vt:lpstr>
      <vt:lpstr>Bridges Referral Data</vt:lpstr>
      <vt:lpstr>Marketing, Awareness, &amp; Representing Bridges</vt:lpstr>
      <vt:lpstr>Good News Stories</vt:lpstr>
      <vt:lpstr>Extraordinary Bridges Staff-Supporting Team in Agency and Program Goals</vt:lpstr>
      <vt:lpstr>Extraordinary Bridges Staff-Supporting Team in Agency and Program Goals</vt:lpstr>
      <vt:lpstr>Extraordinary Bridges Staff--Supporting Team in Agency and Program Goals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Meeting June 2020</dc:title>
  <dc:creator>Geoff Hollenbach</dc:creator>
  <cp:lastModifiedBy>Kelcee Ancona</cp:lastModifiedBy>
  <cp:revision>37</cp:revision>
  <dcterms:created xsi:type="dcterms:W3CDTF">2020-06-18T12:08:18Z</dcterms:created>
  <dcterms:modified xsi:type="dcterms:W3CDTF">2023-02-07T17:30:23Z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0x010100DD78E08AA01BF842834959A9AFE77952</vt:lpwstr>
  </property>
</Properties>
</file>