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34"/>
  </p:notesMasterIdLst>
  <p:handoutMasterIdLst>
    <p:handoutMasterId r:id="rId35"/>
  </p:handoutMasterIdLst>
  <p:sldIdLst>
    <p:sldId id="257" r:id="rId5"/>
    <p:sldId id="273" r:id="rId6"/>
    <p:sldId id="274" r:id="rId7"/>
    <p:sldId id="275" r:id="rId8"/>
    <p:sldId id="276" r:id="rId9"/>
    <p:sldId id="277" r:id="rId10"/>
    <p:sldId id="401" r:id="rId11"/>
    <p:sldId id="272" r:id="rId12"/>
    <p:sldId id="405" r:id="rId13"/>
    <p:sldId id="259" r:id="rId14"/>
    <p:sldId id="261" r:id="rId15"/>
    <p:sldId id="262" r:id="rId16"/>
    <p:sldId id="263" r:id="rId17"/>
    <p:sldId id="264" r:id="rId18"/>
    <p:sldId id="265" r:id="rId19"/>
    <p:sldId id="640" r:id="rId20"/>
    <p:sldId id="641" r:id="rId21"/>
    <p:sldId id="697" r:id="rId22"/>
    <p:sldId id="655" r:id="rId23"/>
    <p:sldId id="661" r:id="rId24"/>
    <p:sldId id="787" r:id="rId25"/>
    <p:sldId id="796" r:id="rId26"/>
    <p:sldId id="790" r:id="rId27"/>
    <p:sldId id="795" r:id="rId28"/>
    <p:sldId id="799" r:id="rId29"/>
    <p:sldId id="791" r:id="rId30"/>
    <p:sldId id="793" r:id="rId31"/>
    <p:sldId id="794" r:id="rId32"/>
    <p:sldId id="792" r:id="rId3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545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81" autoAdjust="0"/>
    <p:restoredTop sz="94608" autoAdjust="0"/>
  </p:normalViewPr>
  <p:slideViewPr>
    <p:cSldViewPr>
      <p:cViewPr varScale="1">
        <p:scale>
          <a:sx n="108" d="100"/>
          <a:sy n="108" d="100"/>
        </p:scale>
        <p:origin x="142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8" d="100"/>
          <a:sy n="68" d="100"/>
        </p:scale>
        <p:origin x="-2808" y="-114"/>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9" y="1"/>
            <a:ext cx="3037840" cy="464820"/>
          </a:xfrm>
          <a:prstGeom prst="rect">
            <a:avLst/>
          </a:prstGeom>
        </p:spPr>
        <p:txBody>
          <a:bodyPr vert="horz" lIns="93177" tIns="46589" rIns="93177" bIns="46589" rtlCol="0"/>
          <a:lstStyle>
            <a:lvl1pPr algn="r">
              <a:defRPr sz="1200"/>
            </a:lvl1pPr>
          </a:lstStyle>
          <a:p>
            <a:fld id="{14CD856A-F720-48EB-A79F-1927F849B95C}" type="datetimeFigureOut">
              <a:rPr lang="en-US" smtClean="0"/>
              <a:pPr/>
              <a:t>2/7/2023</a:t>
            </a:fld>
            <a:endParaRPr lang="en-US"/>
          </a:p>
        </p:txBody>
      </p:sp>
      <p:sp>
        <p:nvSpPr>
          <p:cNvPr id="4" name="Footer Placeholder 3"/>
          <p:cNvSpPr>
            <a:spLocks noGrp="1"/>
          </p:cNvSpPr>
          <p:nvPr>
            <p:ph type="ftr" sz="quarter" idx="2"/>
          </p:nvPr>
        </p:nvSpPr>
        <p:spPr>
          <a:xfrm>
            <a:off x="1" y="8829968"/>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9" y="8829968"/>
            <a:ext cx="3037840" cy="464820"/>
          </a:xfrm>
          <a:prstGeom prst="rect">
            <a:avLst/>
          </a:prstGeom>
        </p:spPr>
        <p:txBody>
          <a:bodyPr vert="horz" lIns="93177" tIns="46589" rIns="93177" bIns="46589" rtlCol="0" anchor="b"/>
          <a:lstStyle>
            <a:lvl1pPr algn="r">
              <a:defRPr sz="1200"/>
            </a:lvl1pPr>
          </a:lstStyle>
          <a:p>
            <a:fld id="{435B4BBC-32CA-49FC-B736-B3EA3F15B872}" type="slidenum">
              <a:rPr lang="en-US" smtClean="0"/>
              <a:pPr/>
              <a:t>‹#›</a:t>
            </a:fld>
            <a:endParaRPr lang="en-US"/>
          </a:p>
        </p:txBody>
      </p:sp>
    </p:spTree>
    <p:extLst>
      <p:ext uri="{BB962C8B-B14F-4D97-AF65-F5344CB8AC3E}">
        <p14:creationId xmlns:p14="http://schemas.microsoft.com/office/powerpoint/2010/main" val="429147151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38052" cy="46562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760" y="2"/>
            <a:ext cx="3038052" cy="465621"/>
          </a:xfrm>
          <a:prstGeom prst="rect">
            <a:avLst/>
          </a:prstGeom>
        </p:spPr>
        <p:txBody>
          <a:bodyPr vert="horz" lIns="91440" tIns="45720" rIns="91440" bIns="45720" rtlCol="0"/>
          <a:lstStyle>
            <a:lvl1pPr algn="r">
              <a:defRPr sz="1200"/>
            </a:lvl1pPr>
          </a:lstStyle>
          <a:p>
            <a:fld id="{A052157A-C760-4286-9B4E-A020C73F5054}" type="datetimeFigureOut">
              <a:rPr lang="en-US" smtClean="0"/>
              <a:t>2/7/2023</a:t>
            </a:fld>
            <a:endParaRPr lang="en-US"/>
          </a:p>
        </p:txBody>
      </p:sp>
      <p:sp>
        <p:nvSpPr>
          <p:cNvPr id="4" name="Slide Image Placeholder 3"/>
          <p:cNvSpPr>
            <a:spLocks noGrp="1" noRot="1" noChangeAspect="1"/>
          </p:cNvSpPr>
          <p:nvPr>
            <p:ph type="sldImg" idx="2"/>
          </p:nvPr>
        </p:nvSpPr>
        <p:spPr>
          <a:xfrm>
            <a:off x="1179513" y="696913"/>
            <a:ext cx="4651375" cy="348773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0724" y="4416191"/>
            <a:ext cx="5608956" cy="41825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182"/>
            <a:ext cx="3038052" cy="46562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760" y="8829182"/>
            <a:ext cx="3038052" cy="465621"/>
          </a:xfrm>
          <a:prstGeom prst="rect">
            <a:avLst/>
          </a:prstGeom>
        </p:spPr>
        <p:txBody>
          <a:bodyPr vert="horz" lIns="91440" tIns="45720" rIns="91440" bIns="45720" rtlCol="0" anchor="b"/>
          <a:lstStyle>
            <a:lvl1pPr algn="r">
              <a:defRPr sz="1200"/>
            </a:lvl1pPr>
          </a:lstStyle>
          <a:p>
            <a:fld id="{07F0C64C-AB99-40A7-AA90-D3779051D8CD}" type="slidenum">
              <a:rPr lang="en-US" smtClean="0"/>
              <a:t>‹#›</a:t>
            </a:fld>
            <a:endParaRPr lang="en-US"/>
          </a:p>
        </p:txBody>
      </p:sp>
    </p:spTree>
    <p:extLst>
      <p:ext uri="{BB962C8B-B14F-4D97-AF65-F5344CB8AC3E}">
        <p14:creationId xmlns:p14="http://schemas.microsoft.com/office/powerpoint/2010/main" val="106753476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RESPONSIBILITIES ON BOTH SIDES OF THE FENCE. LAW PURPOSEFULLY DID THAT.</a:t>
            </a:r>
          </a:p>
        </p:txBody>
      </p:sp>
      <p:sp>
        <p:nvSpPr>
          <p:cNvPr id="4" name="Slide Number Placeholder 3"/>
          <p:cNvSpPr>
            <a:spLocks noGrp="1"/>
          </p:cNvSpPr>
          <p:nvPr>
            <p:ph type="sldNum" sz="quarter" idx="10"/>
          </p:nvPr>
        </p:nvSpPr>
        <p:spPr/>
        <p:txBody>
          <a:bodyPr/>
          <a:lstStyle/>
          <a:p>
            <a:fld id="{2BA99822-2862-AD40-B318-A7835BDEC171}" type="slidenum">
              <a:rPr lang="en-US" smtClean="0"/>
              <a:t>2</a:t>
            </a:fld>
            <a:endParaRPr lang="en-US"/>
          </a:p>
        </p:txBody>
      </p:sp>
    </p:spTree>
    <p:extLst>
      <p:ext uri="{BB962C8B-B14F-4D97-AF65-F5344CB8AC3E}">
        <p14:creationId xmlns:p14="http://schemas.microsoft.com/office/powerpoint/2010/main" val="20979234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GIVE EXAMPLES OF EMERGENCIES.</a:t>
            </a:r>
          </a:p>
        </p:txBody>
      </p:sp>
      <p:sp>
        <p:nvSpPr>
          <p:cNvPr id="4" name="Slide Number Placeholder 3"/>
          <p:cNvSpPr>
            <a:spLocks noGrp="1"/>
          </p:cNvSpPr>
          <p:nvPr>
            <p:ph type="sldNum" sz="quarter" idx="10"/>
          </p:nvPr>
        </p:nvSpPr>
        <p:spPr/>
        <p:txBody>
          <a:bodyPr/>
          <a:lstStyle/>
          <a:p>
            <a:fld id="{2BA99822-2862-AD40-B318-A7835BDEC171}" type="slidenum">
              <a:rPr lang="en-US" smtClean="0"/>
              <a:t>3</a:t>
            </a:fld>
            <a:endParaRPr lang="en-US"/>
          </a:p>
        </p:txBody>
      </p:sp>
    </p:spTree>
    <p:extLst>
      <p:ext uri="{BB962C8B-B14F-4D97-AF65-F5344CB8AC3E}">
        <p14:creationId xmlns:p14="http://schemas.microsoft.com/office/powerpoint/2010/main" val="1846330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800" dirty="0"/>
              <a:t>Court is more likely to do number 2 rather than number 1</a:t>
            </a:r>
          </a:p>
          <a:p>
            <a:r>
              <a:rPr lang="en-US" sz="2800" dirty="0"/>
              <a:t>UNCONSCIONABLE IS MESSY AND UGLY AND THERE IS NOT MUCH “GUIDANCE;” ASK JOE FOR AN EXAMPLE BESIDES LATE FEES</a:t>
            </a:r>
            <a:r>
              <a:rPr lang="en-US" sz="2800" baseline="0" dirty="0"/>
              <a:t> OR CHECK ISKIN.</a:t>
            </a:r>
            <a:endParaRPr lang="en-US" sz="2800" dirty="0"/>
          </a:p>
          <a:p>
            <a:endParaRPr lang="en-US" sz="2800" dirty="0"/>
          </a:p>
        </p:txBody>
      </p:sp>
      <p:sp>
        <p:nvSpPr>
          <p:cNvPr id="4" name="Slide Number Placeholder 3"/>
          <p:cNvSpPr>
            <a:spLocks noGrp="1"/>
          </p:cNvSpPr>
          <p:nvPr>
            <p:ph type="sldNum" sz="quarter" idx="10"/>
          </p:nvPr>
        </p:nvSpPr>
        <p:spPr/>
        <p:txBody>
          <a:bodyPr/>
          <a:lstStyle/>
          <a:p>
            <a:fld id="{2BA99822-2862-AD40-B318-A7835BDEC171}" type="slidenum">
              <a:rPr lang="en-US" smtClean="0"/>
              <a:t>8</a:t>
            </a:fld>
            <a:endParaRPr lang="en-US"/>
          </a:p>
        </p:txBody>
      </p:sp>
    </p:spTree>
    <p:extLst>
      <p:ext uri="{BB962C8B-B14F-4D97-AF65-F5344CB8AC3E}">
        <p14:creationId xmlns:p14="http://schemas.microsoft.com/office/powerpoint/2010/main" val="14159496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F0C64C-AB99-40A7-AA90-D3779051D8C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541776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LASC Title Slide">
    <p:spTree>
      <p:nvGrpSpPr>
        <p:cNvPr id="1" name=""/>
        <p:cNvGrpSpPr/>
        <p:nvPr/>
      </p:nvGrpSpPr>
      <p:grpSpPr>
        <a:xfrm>
          <a:off x="0" y="0"/>
          <a:ext cx="0" cy="0"/>
          <a:chOff x="0" y="0"/>
          <a:chExt cx="0" cy="0"/>
        </a:xfrm>
      </p:grpSpPr>
      <p:pic>
        <p:nvPicPr>
          <p:cNvPr id="4" name="Picture 3" descr="LASC Logo (2Color).png"/>
          <p:cNvPicPr>
            <a:picLocks noChangeAspect="1"/>
          </p:cNvPicPr>
          <p:nvPr userDrawn="1"/>
        </p:nvPicPr>
        <p:blipFill>
          <a:blip r:embed="rId2" cstate="print"/>
          <a:stretch>
            <a:fillRect/>
          </a:stretch>
        </p:blipFill>
        <p:spPr>
          <a:xfrm>
            <a:off x="2083303" y="2330194"/>
            <a:ext cx="4977394" cy="2197612"/>
          </a:xfrm>
          <a:prstGeom prst="rect">
            <a:avLst/>
          </a:prstGeom>
        </p:spPr>
      </p:pic>
      <p:sp>
        <p:nvSpPr>
          <p:cNvPr id="5" name="Rectangle 4"/>
          <p:cNvSpPr/>
          <p:nvPr userDrawn="1"/>
        </p:nvSpPr>
        <p:spPr>
          <a:xfrm>
            <a:off x="0" y="4754880"/>
            <a:ext cx="9144000" cy="91440"/>
          </a:xfrm>
          <a:prstGeom prst="rect">
            <a:avLst/>
          </a:prstGeom>
          <a:solidFill>
            <a:srgbClr val="397E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4" name="Picture 3" descr="LASC Logo (2Color).png"/>
          <p:cNvPicPr>
            <a:picLocks noChangeAspect="1"/>
          </p:cNvPicPr>
          <p:nvPr userDrawn="1"/>
        </p:nvPicPr>
        <p:blipFill>
          <a:blip r:embed="rId2" cstate="print"/>
          <a:stretch>
            <a:fillRect/>
          </a:stretch>
        </p:blipFill>
        <p:spPr>
          <a:xfrm>
            <a:off x="2083303" y="1066800"/>
            <a:ext cx="4977394" cy="2197612"/>
          </a:xfrm>
          <a:prstGeom prst="rect">
            <a:avLst/>
          </a:prstGeom>
        </p:spPr>
      </p:pic>
      <p:sp>
        <p:nvSpPr>
          <p:cNvPr id="5" name="Rectangle 4"/>
          <p:cNvSpPr/>
          <p:nvPr userDrawn="1"/>
        </p:nvSpPr>
        <p:spPr>
          <a:xfrm>
            <a:off x="0" y="3383280"/>
            <a:ext cx="9144000" cy="91440"/>
          </a:xfrm>
          <a:prstGeom prst="rect">
            <a:avLst/>
          </a:prstGeom>
          <a:solidFill>
            <a:srgbClr val="397E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 Placeholder 6"/>
          <p:cNvSpPr>
            <a:spLocks noGrp="1"/>
          </p:cNvSpPr>
          <p:nvPr>
            <p:ph type="body" sz="quarter" idx="10"/>
          </p:nvPr>
        </p:nvSpPr>
        <p:spPr>
          <a:xfrm>
            <a:off x="457200" y="3657600"/>
            <a:ext cx="8229600" cy="1463040"/>
          </a:xfrm>
        </p:spPr>
        <p:txBody>
          <a:bodyPr>
            <a:noAutofit/>
          </a:bodyPr>
          <a:lstStyle>
            <a:lvl1pPr marL="0" indent="0">
              <a:buNone/>
              <a:defRPr sz="4400" b="1">
                <a:latin typeface="+mj-lt"/>
              </a:defRPr>
            </a:lvl1pPr>
          </a:lstStyle>
          <a:p>
            <a:pPr lvl="0"/>
            <a:r>
              <a:rPr lang="en-US" dirty="0"/>
              <a:t>Click to edit Master text styles</a:t>
            </a:r>
          </a:p>
        </p:txBody>
      </p:sp>
      <p:sp>
        <p:nvSpPr>
          <p:cNvPr id="9" name="Text Placeholder 8"/>
          <p:cNvSpPr>
            <a:spLocks noGrp="1"/>
          </p:cNvSpPr>
          <p:nvPr>
            <p:ph type="body" sz="quarter" idx="11"/>
          </p:nvPr>
        </p:nvSpPr>
        <p:spPr>
          <a:xfrm>
            <a:off x="457200" y="5120640"/>
            <a:ext cx="8229600" cy="914400"/>
          </a:xfrm>
        </p:spPr>
        <p:txBody>
          <a:bodyPr/>
          <a:lstStyle>
            <a:lvl1pPr marL="0" indent="0">
              <a:buNone/>
              <a:defRPr/>
            </a:lvl1pPr>
          </a:lstStyle>
          <a:p>
            <a:pPr lvl="0"/>
            <a:r>
              <a:rPr lang="en-US" dirty="0"/>
              <a:t>Click to 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3657599"/>
            <a:ext cx="8229600" cy="1463040"/>
          </a:xfrm>
        </p:spPr>
        <p:txBody>
          <a:bodyPr anchor="t">
            <a:noAutofit/>
          </a:bodyPr>
          <a:lstStyle>
            <a:lvl1pPr algn="l">
              <a:defRPr sz="4400" b="1" cap="none" baseline="0"/>
            </a:lvl1pPr>
          </a:lstStyle>
          <a:p>
            <a:r>
              <a:rPr lang="en-US" dirty="0"/>
              <a:t>Click to edit Master title style</a:t>
            </a:r>
          </a:p>
        </p:txBody>
      </p:sp>
      <p:sp>
        <p:nvSpPr>
          <p:cNvPr id="3" name="Text Placeholder 2"/>
          <p:cNvSpPr>
            <a:spLocks noGrp="1"/>
          </p:cNvSpPr>
          <p:nvPr>
            <p:ph type="body" idx="1"/>
          </p:nvPr>
        </p:nvSpPr>
        <p:spPr>
          <a:xfrm>
            <a:off x="457200" y="5120640"/>
            <a:ext cx="8229600" cy="914400"/>
          </a:xfrm>
        </p:spPr>
        <p:txBody>
          <a:bodyPr anchor="t">
            <a:normAutofit/>
          </a:bodyPr>
          <a:lstStyle>
            <a:lvl1pPr marL="0" indent="0">
              <a:buNone/>
              <a:defRPr sz="3200">
                <a:solidFill>
                  <a:srgbClr val="454545"/>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pic>
        <p:nvPicPr>
          <p:cNvPr id="7" name="Picture 6" descr="LASC Logo (2Color).png"/>
          <p:cNvPicPr>
            <a:picLocks noChangeAspect="1"/>
          </p:cNvPicPr>
          <p:nvPr/>
        </p:nvPicPr>
        <p:blipFill>
          <a:blip r:embed="rId2" cstate="print"/>
          <a:stretch>
            <a:fillRect/>
          </a:stretch>
        </p:blipFill>
        <p:spPr>
          <a:xfrm>
            <a:off x="457207" y="6035040"/>
            <a:ext cx="1035518" cy="457200"/>
          </a:xfrm>
          <a:prstGeom prst="rect">
            <a:avLst/>
          </a:prstGeom>
        </p:spPr>
      </p:pic>
      <p:sp>
        <p:nvSpPr>
          <p:cNvPr id="6" name="Rectangle 5"/>
          <p:cNvSpPr/>
          <p:nvPr userDrawn="1"/>
        </p:nvSpPr>
        <p:spPr>
          <a:xfrm>
            <a:off x="0" y="3383280"/>
            <a:ext cx="9144000" cy="91440"/>
          </a:xfrm>
          <a:prstGeom prst="rect">
            <a:avLst/>
          </a:prstGeom>
          <a:solidFill>
            <a:srgbClr val="397E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44196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p:nvSpPr>
        <p:spPr>
          <a:xfrm>
            <a:off x="0" y="1463040"/>
            <a:ext cx="9144000" cy="91440"/>
          </a:xfrm>
          <a:prstGeom prst="rect">
            <a:avLst/>
          </a:prstGeom>
          <a:solidFill>
            <a:srgbClr val="397E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LASC Logo (2Color).png"/>
          <p:cNvPicPr>
            <a:picLocks noChangeAspect="1"/>
          </p:cNvPicPr>
          <p:nvPr/>
        </p:nvPicPr>
        <p:blipFill>
          <a:blip r:embed="rId2" cstate="print"/>
          <a:stretch>
            <a:fillRect/>
          </a:stretch>
        </p:blipFill>
        <p:spPr>
          <a:xfrm>
            <a:off x="457207" y="6035040"/>
            <a:ext cx="1035518" cy="457200"/>
          </a:xfrm>
          <a:prstGeom prst="rect">
            <a:avLst/>
          </a:prstGeom>
        </p:spPr>
      </p:pic>
      <p:sp>
        <p:nvSpPr>
          <p:cNvPr id="4" name="TextBox 3"/>
          <p:cNvSpPr txBox="1"/>
          <p:nvPr userDrawn="1"/>
        </p:nvSpPr>
        <p:spPr>
          <a:xfrm>
            <a:off x="0" y="6172200"/>
            <a:ext cx="9144000" cy="246221"/>
          </a:xfrm>
          <a:prstGeom prst="rect">
            <a:avLst/>
          </a:prstGeom>
          <a:noFill/>
        </p:spPr>
        <p:txBody>
          <a:bodyPr wrap="square" rtlCol="0">
            <a:spAutoFit/>
          </a:bodyPr>
          <a:lstStyle/>
          <a:p>
            <a:pPr algn="ctr"/>
            <a:fld id="{536D6124-087E-42D6-BC8E-2060ABCC6585}" type="slidenum">
              <a:rPr lang="en-US" sz="1000" smtClean="0"/>
              <a:pPr algn="ctr"/>
              <a:t>‹#›</a:t>
            </a:fld>
            <a:endParaRPr lang="en-US" sz="100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1"/>
            <a:ext cx="40386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00201"/>
            <a:ext cx="40386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8"/>
          <p:cNvSpPr/>
          <p:nvPr/>
        </p:nvSpPr>
        <p:spPr>
          <a:xfrm>
            <a:off x="0" y="1463040"/>
            <a:ext cx="9144000" cy="91440"/>
          </a:xfrm>
          <a:prstGeom prst="rect">
            <a:avLst/>
          </a:prstGeom>
          <a:solidFill>
            <a:srgbClr val="397E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LASC Logo (2Color).png"/>
          <p:cNvPicPr>
            <a:picLocks noChangeAspect="1"/>
          </p:cNvPicPr>
          <p:nvPr/>
        </p:nvPicPr>
        <p:blipFill>
          <a:blip r:embed="rId2" cstate="print"/>
          <a:stretch>
            <a:fillRect/>
          </a:stretch>
        </p:blipFill>
        <p:spPr>
          <a:xfrm>
            <a:off x="457207" y="6035040"/>
            <a:ext cx="1035518" cy="457200"/>
          </a:xfrm>
          <a:prstGeom prst="rect">
            <a:avLst/>
          </a:prstGeom>
        </p:spPr>
      </p:pic>
      <p:sp>
        <p:nvSpPr>
          <p:cNvPr id="7" name="TextBox 6"/>
          <p:cNvSpPr txBox="1"/>
          <p:nvPr userDrawn="1"/>
        </p:nvSpPr>
        <p:spPr>
          <a:xfrm>
            <a:off x="0" y="6172200"/>
            <a:ext cx="9144000" cy="246221"/>
          </a:xfrm>
          <a:prstGeom prst="rect">
            <a:avLst/>
          </a:prstGeom>
          <a:noFill/>
        </p:spPr>
        <p:txBody>
          <a:bodyPr wrap="square" rtlCol="0">
            <a:spAutoFit/>
          </a:bodyPr>
          <a:lstStyle/>
          <a:p>
            <a:pPr algn="ctr"/>
            <a:fld id="{536D6124-087E-42D6-BC8E-2060ABCC6585}" type="slidenum">
              <a:rPr lang="en-US" sz="1000" smtClean="0"/>
              <a:pPr algn="ctr"/>
              <a:t>‹#›</a:t>
            </a:fld>
            <a:endParaRPr lang="en-US" sz="1000"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39762"/>
          </a:xfrm>
        </p:spPr>
        <p:txBody>
          <a:bodyPr anchor="ct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a:t>
            </a:r>
          </a:p>
        </p:txBody>
      </p:sp>
      <p:sp>
        <p:nvSpPr>
          <p:cNvPr id="4" name="Content Placeholder 3"/>
          <p:cNvSpPr>
            <a:spLocks noGrp="1"/>
          </p:cNvSpPr>
          <p:nvPr>
            <p:ph sz="half" idx="2"/>
          </p:nvPr>
        </p:nvSpPr>
        <p:spPr>
          <a:xfrm>
            <a:off x="457200" y="2297112"/>
            <a:ext cx="4040188" cy="37226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600200"/>
            <a:ext cx="4041775" cy="639762"/>
          </a:xfrm>
        </p:spPr>
        <p:txBody>
          <a:bodyPr anchor="ct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a:t>
            </a:r>
          </a:p>
        </p:txBody>
      </p:sp>
      <p:sp>
        <p:nvSpPr>
          <p:cNvPr id="6" name="Content Placeholder 5"/>
          <p:cNvSpPr>
            <a:spLocks noGrp="1"/>
          </p:cNvSpPr>
          <p:nvPr>
            <p:ph sz="quarter" idx="4"/>
          </p:nvPr>
        </p:nvSpPr>
        <p:spPr>
          <a:xfrm>
            <a:off x="4645025" y="2297112"/>
            <a:ext cx="4041775" cy="37226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Rectangle 9"/>
          <p:cNvSpPr/>
          <p:nvPr/>
        </p:nvSpPr>
        <p:spPr>
          <a:xfrm>
            <a:off x="0" y="1463040"/>
            <a:ext cx="9144000" cy="91440"/>
          </a:xfrm>
          <a:prstGeom prst="rect">
            <a:avLst/>
          </a:prstGeom>
          <a:solidFill>
            <a:srgbClr val="397E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LASC Logo (2Color).png"/>
          <p:cNvPicPr>
            <a:picLocks noChangeAspect="1"/>
          </p:cNvPicPr>
          <p:nvPr/>
        </p:nvPicPr>
        <p:blipFill>
          <a:blip r:embed="rId2" cstate="print"/>
          <a:stretch>
            <a:fillRect/>
          </a:stretch>
        </p:blipFill>
        <p:spPr>
          <a:xfrm>
            <a:off x="457207" y="6035040"/>
            <a:ext cx="1035518" cy="457200"/>
          </a:xfrm>
          <a:prstGeom prst="rect">
            <a:avLst/>
          </a:prstGeom>
        </p:spPr>
      </p:pic>
      <p:sp>
        <p:nvSpPr>
          <p:cNvPr id="9" name="TextBox 8"/>
          <p:cNvSpPr txBox="1"/>
          <p:nvPr userDrawn="1"/>
        </p:nvSpPr>
        <p:spPr>
          <a:xfrm>
            <a:off x="0" y="6172200"/>
            <a:ext cx="9144000" cy="246221"/>
          </a:xfrm>
          <a:prstGeom prst="rect">
            <a:avLst/>
          </a:prstGeom>
          <a:noFill/>
        </p:spPr>
        <p:txBody>
          <a:bodyPr wrap="square" rtlCol="0">
            <a:spAutoFit/>
          </a:bodyPr>
          <a:lstStyle/>
          <a:p>
            <a:pPr algn="ctr"/>
            <a:fld id="{536D6124-087E-42D6-BC8E-2060ABCC6585}" type="slidenum">
              <a:rPr lang="en-US" sz="1000" smtClean="0"/>
              <a:pPr algn="ctr"/>
              <a:t>‹#›</a:t>
            </a:fld>
            <a:endParaRPr lang="en-US" sz="1000"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5" r:id="rId3"/>
    <p:sldLayoutId id="2147483664" r:id="rId4"/>
    <p:sldLayoutId id="2147483666" r:id="rId5"/>
    <p:sldLayoutId id="2147483667" r:id="rId6"/>
  </p:sldLayoutIdLst>
  <p:hf hdr="0" dt="0"/>
  <p:txStyles>
    <p:titleStyle>
      <a:lvl1pPr algn="l" defTabSz="9144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2"/>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2"/>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hyperlink" Target="https://www.columbuslegalaid.org/wp-content/uploads/2016/10/Rent-Escrow-Guide-6-2016-pdf.pdf" TargetMode="Externa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hyperlink" Target="https://onlineintake.oslsa.org/?blsid=112"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10.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gn="ctr"/>
            <a:r>
              <a:rPr lang="en-US" sz="4000" dirty="0"/>
              <a:t>Ohio Landlord Tenant Overview</a:t>
            </a:r>
          </a:p>
        </p:txBody>
      </p:sp>
      <p:sp>
        <p:nvSpPr>
          <p:cNvPr id="3" name="Text Placeholder 2"/>
          <p:cNvSpPr>
            <a:spLocks noGrp="1"/>
          </p:cNvSpPr>
          <p:nvPr>
            <p:ph type="body" sz="quarter" idx="11"/>
          </p:nvPr>
        </p:nvSpPr>
        <p:spPr>
          <a:xfrm>
            <a:off x="443883" y="5562600"/>
            <a:ext cx="8229600" cy="822960"/>
          </a:xfrm>
        </p:spPr>
        <p:txBody>
          <a:bodyPr vert="horz" lIns="91440" tIns="45720" rIns="91440" bIns="45720" rtlCol="0" anchor="t">
            <a:normAutofit fontScale="25000" lnSpcReduction="20000"/>
          </a:bodyPr>
          <a:lstStyle/>
          <a:p>
            <a:r>
              <a:rPr lang="en-US" sz="7200" b="1" dirty="0">
                <a:solidFill>
                  <a:schemeClr val="tx1"/>
                </a:solidFill>
              </a:rPr>
              <a:t>Graham Bowman</a:t>
            </a:r>
          </a:p>
          <a:p>
            <a:r>
              <a:rPr lang="en-US" sz="7200" b="1" dirty="0">
                <a:solidFill>
                  <a:schemeClr val="tx1"/>
                </a:solidFill>
              </a:rPr>
              <a:t>The Legal Aid Society of Columbus</a:t>
            </a:r>
          </a:p>
          <a:p>
            <a:r>
              <a:rPr lang="en-US" sz="7200" b="1" dirty="0">
                <a:solidFill>
                  <a:schemeClr val="tx1"/>
                </a:solidFill>
              </a:rPr>
              <a:t>gbowman@columbuslegalaid.org</a:t>
            </a:r>
          </a:p>
          <a:p>
            <a:r>
              <a:rPr lang="en-US" sz="7200" b="1" dirty="0">
                <a:solidFill>
                  <a:schemeClr val="tx1"/>
                </a:solidFill>
              </a:rPr>
              <a:t>(614) 634-2356</a:t>
            </a:r>
          </a:p>
          <a:p>
            <a:endParaRPr lang="en-US" sz="7200" b="1" dirty="0">
              <a:solidFill>
                <a:schemeClr val="tx1"/>
              </a:solidFill>
            </a:endParaRPr>
          </a:p>
          <a:p>
            <a:endParaRPr lang="en-US" sz="7200" b="1" dirty="0">
              <a:latin typeface="+mj-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11735-A5C9-4040-BFB1-0CEFEC841878}"/>
              </a:ext>
            </a:extLst>
          </p:cNvPr>
          <p:cNvSpPr>
            <a:spLocks noGrp="1"/>
          </p:cNvSpPr>
          <p:nvPr>
            <p:ph type="title"/>
          </p:nvPr>
        </p:nvSpPr>
        <p:spPr>
          <a:xfrm>
            <a:off x="304800" y="457200"/>
            <a:ext cx="8229600" cy="857250"/>
          </a:xfrm>
        </p:spPr>
        <p:txBody>
          <a:bodyPr anchor="ctr">
            <a:normAutofit/>
          </a:bodyPr>
          <a:lstStyle/>
          <a:p>
            <a:r>
              <a:rPr lang="en-US" dirty="0"/>
              <a:t>Repairs and Remedy</a:t>
            </a:r>
          </a:p>
        </p:txBody>
      </p:sp>
      <p:sp>
        <p:nvSpPr>
          <p:cNvPr id="3" name="Content Placeholder 2">
            <a:extLst>
              <a:ext uri="{FF2B5EF4-FFF2-40B4-BE49-F238E27FC236}">
                <a16:creationId xmlns:a16="http://schemas.microsoft.com/office/drawing/2014/main" id="{120D286F-8DB4-4C1F-A7F3-418B7DA9013E}"/>
              </a:ext>
            </a:extLst>
          </p:cNvPr>
          <p:cNvSpPr>
            <a:spLocks noGrp="1"/>
          </p:cNvSpPr>
          <p:nvPr>
            <p:ph sz="half" idx="2"/>
          </p:nvPr>
        </p:nvSpPr>
        <p:spPr>
          <a:xfrm>
            <a:off x="4648200" y="2057401"/>
            <a:ext cx="4038600" cy="3314700"/>
          </a:xfrm>
        </p:spPr>
        <p:txBody>
          <a:bodyPr>
            <a:normAutofit/>
          </a:bodyPr>
          <a:lstStyle/>
          <a:p>
            <a:pPr marL="0" indent="0">
              <a:buNone/>
            </a:pPr>
            <a:r>
              <a:rPr lang="en-US" dirty="0"/>
              <a:t>How do you get your Landlord to make repairs? </a:t>
            </a:r>
          </a:p>
          <a:p>
            <a:pPr marL="0" indent="0">
              <a:buNone/>
            </a:pPr>
            <a:endParaRPr lang="en-US" dirty="0"/>
          </a:p>
          <a:p>
            <a:pPr marL="0" indent="0">
              <a:buNone/>
            </a:pPr>
            <a:r>
              <a:rPr lang="en-US" dirty="0"/>
              <a:t>The process, called rent escrow, is laid out in ORC 5321.07-10.</a:t>
            </a:r>
          </a:p>
          <a:p>
            <a:pPr marL="0" indent="0">
              <a:buNone/>
            </a:pPr>
            <a:endParaRPr lang="en-US" dirty="0"/>
          </a:p>
          <a:p>
            <a:pPr marL="0" indent="0">
              <a:buNone/>
            </a:pPr>
            <a:endParaRPr lang="en-US" dirty="0"/>
          </a:p>
        </p:txBody>
      </p:sp>
      <p:pic>
        <p:nvPicPr>
          <p:cNvPr id="1026" name="Picture 2" descr="Image result for for rent signs">
            <a:extLst>
              <a:ext uri="{FF2B5EF4-FFF2-40B4-BE49-F238E27FC236}">
                <a16:creationId xmlns:a16="http://schemas.microsoft.com/office/drawing/2014/main" id="{FA7FDD6C-90CD-4CD6-80FA-65F1CCE075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7232" y="2057401"/>
            <a:ext cx="3193256" cy="31932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7895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0F86F-CA22-49E5-80FC-05E2A861536B}"/>
              </a:ext>
            </a:extLst>
          </p:cNvPr>
          <p:cNvSpPr>
            <a:spLocks noGrp="1"/>
          </p:cNvSpPr>
          <p:nvPr>
            <p:ph type="title"/>
          </p:nvPr>
        </p:nvSpPr>
        <p:spPr/>
        <p:txBody>
          <a:bodyPr/>
          <a:lstStyle/>
          <a:p>
            <a:r>
              <a:rPr lang="en-US" dirty="0"/>
              <a:t>Repairs and Remedy </a:t>
            </a:r>
          </a:p>
        </p:txBody>
      </p:sp>
      <p:sp>
        <p:nvSpPr>
          <p:cNvPr id="3" name="Content Placeholder 2">
            <a:extLst>
              <a:ext uri="{FF2B5EF4-FFF2-40B4-BE49-F238E27FC236}">
                <a16:creationId xmlns:a16="http://schemas.microsoft.com/office/drawing/2014/main" id="{A525EE7B-EF3B-472D-A24E-FDDDDFEF9A50}"/>
              </a:ext>
            </a:extLst>
          </p:cNvPr>
          <p:cNvSpPr>
            <a:spLocks noGrp="1"/>
          </p:cNvSpPr>
          <p:nvPr>
            <p:ph idx="1"/>
          </p:nvPr>
        </p:nvSpPr>
        <p:spPr/>
        <p:txBody>
          <a:bodyPr/>
          <a:lstStyle/>
          <a:p>
            <a:pPr marL="0" indent="0">
              <a:buNone/>
            </a:pPr>
            <a:r>
              <a:rPr lang="en-US" dirty="0"/>
              <a:t>If you reasonably believe the landlord has failed to fulfill an obligation under the law or lease, such as making a repair in the apartment: </a:t>
            </a:r>
          </a:p>
          <a:p>
            <a:pPr marL="0" indent="0">
              <a:buNone/>
            </a:pPr>
            <a:endParaRPr lang="en-US" dirty="0"/>
          </a:p>
          <a:p>
            <a:pPr marL="0" indent="0">
              <a:buNone/>
            </a:pPr>
            <a:r>
              <a:rPr lang="en-US" dirty="0"/>
              <a:t>1. Give a </a:t>
            </a:r>
            <a:r>
              <a:rPr lang="en-US" b="1" dirty="0"/>
              <a:t>written</a:t>
            </a:r>
            <a:r>
              <a:rPr lang="en-US" dirty="0"/>
              <a:t> notice (text or email counts) to the landlord about the issue you need fixed.</a:t>
            </a:r>
          </a:p>
        </p:txBody>
      </p:sp>
      <p:pic>
        <p:nvPicPr>
          <p:cNvPr id="4" name="Picture 3" descr="letter.png">
            <a:extLst>
              <a:ext uri="{FF2B5EF4-FFF2-40B4-BE49-F238E27FC236}">
                <a16:creationId xmlns:a16="http://schemas.microsoft.com/office/drawing/2014/main" id="{F15EE85A-6EA8-48A5-97E8-C18420A009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45768" y="4237694"/>
            <a:ext cx="1065009" cy="1371603"/>
          </a:xfrm>
          <a:prstGeom prst="rect">
            <a:avLst/>
          </a:prstGeom>
        </p:spPr>
      </p:pic>
      <p:pic>
        <p:nvPicPr>
          <p:cNvPr id="5" name="Picture 4" descr="envelope.png">
            <a:extLst>
              <a:ext uri="{FF2B5EF4-FFF2-40B4-BE49-F238E27FC236}">
                <a16:creationId xmlns:a16="http://schemas.microsoft.com/office/drawing/2014/main" id="{DD05BAB6-0161-4CE3-B98A-461AB1B310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26292" y="4337970"/>
            <a:ext cx="1463817" cy="1171054"/>
          </a:xfrm>
          <a:prstGeom prst="rect">
            <a:avLst/>
          </a:prstGeom>
        </p:spPr>
      </p:pic>
    </p:spTree>
    <p:extLst>
      <p:ext uri="{BB962C8B-B14F-4D97-AF65-F5344CB8AC3E}">
        <p14:creationId xmlns:p14="http://schemas.microsoft.com/office/powerpoint/2010/main" val="30687152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4E029-DEBC-485B-A1DC-436E2D9ABB97}"/>
              </a:ext>
            </a:extLst>
          </p:cNvPr>
          <p:cNvSpPr>
            <a:spLocks noGrp="1"/>
          </p:cNvSpPr>
          <p:nvPr>
            <p:ph type="title"/>
          </p:nvPr>
        </p:nvSpPr>
        <p:spPr/>
        <p:txBody>
          <a:bodyPr/>
          <a:lstStyle/>
          <a:p>
            <a:r>
              <a:rPr lang="en-US" dirty="0"/>
              <a:t>Repairs and Remedy </a:t>
            </a:r>
          </a:p>
        </p:txBody>
      </p:sp>
      <p:sp>
        <p:nvSpPr>
          <p:cNvPr id="3" name="Content Placeholder 2">
            <a:extLst>
              <a:ext uri="{FF2B5EF4-FFF2-40B4-BE49-F238E27FC236}">
                <a16:creationId xmlns:a16="http://schemas.microsoft.com/office/drawing/2014/main" id="{913823B3-A9FB-45B3-85C3-DEB804C700B4}"/>
              </a:ext>
            </a:extLst>
          </p:cNvPr>
          <p:cNvSpPr>
            <a:spLocks noGrp="1"/>
          </p:cNvSpPr>
          <p:nvPr>
            <p:ph idx="1"/>
          </p:nvPr>
        </p:nvSpPr>
        <p:spPr/>
        <p:txBody>
          <a:bodyPr/>
          <a:lstStyle/>
          <a:p>
            <a:pPr marL="0" indent="0">
              <a:buNone/>
            </a:pPr>
            <a:r>
              <a:rPr lang="en-US" dirty="0"/>
              <a:t>2. After the landlord receives the written notice, you must wait a reasonable period of time, no more than 30 days, for the landlord to make repairs.</a:t>
            </a:r>
          </a:p>
          <a:p>
            <a:pPr marL="0" indent="0">
              <a:buNone/>
            </a:pPr>
            <a:endParaRPr lang="en-US" dirty="0"/>
          </a:p>
          <a:p>
            <a:pPr marL="0" indent="0">
              <a:buNone/>
            </a:pPr>
            <a:r>
              <a:rPr lang="en-US" dirty="0"/>
              <a:t>3. Stay current in rent. You cannot be behind in rent if you want to use the escrow process. </a:t>
            </a:r>
          </a:p>
        </p:txBody>
      </p:sp>
    </p:spTree>
    <p:extLst>
      <p:ext uri="{BB962C8B-B14F-4D97-AF65-F5344CB8AC3E}">
        <p14:creationId xmlns:p14="http://schemas.microsoft.com/office/powerpoint/2010/main" val="1336481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C01AE-0F21-485F-8526-9AA4F471B3A8}"/>
              </a:ext>
            </a:extLst>
          </p:cNvPr>
          <p:cNvSpPr>
            <a:spLocks noGrp="1"/>
          </p:cNvSpPr>
          <p:nvPr>
            <p:ph type="title"/>
          </p:nvPr>
        </p:nvSpPr>
        <p:spPr>
          <a:xfrm>
            <a:off x="152400" y="457200"/>
            <a:ext cx="8229600" cy="857250"/>
          </a:xfrm>
        </p:spPr>
        <p:txBody>
          <a:bodyPr anchor="ctr">
            <a:normAutofit/>
          </a:bodyPr>
          <a:lstStyle/>
          <a:p>
            <a:r>
              <a:rPr lang="en-US" dirty="0"/>
              <a:t>Repairs and Remedy </a:t>
            </a:r>
          </a:p>
        </p:txBody>
      </p:sp>
      <p:pic>
        <p:nvPicPr>
          <p:cNvPr id="4" name="Picture 3" descr="FCMC.jpeg">
            <a:extLst>
              <a:ext uri="{FF2B5EF4-FFF2-40B4-BE49-F238E27FC236}">
                <a16:creationId xmlns:a16="http://schemas.microsoft.com/office/drawing/2014/main" id="{CF81833C-62D6-4F05-A821-D925707BD20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998" r="18415" b="-1"/>
          <a:stretch/>
        </p:blipFill>
        <p:spPr>
          <a:xfrm>
            <a:off x="457200" y="2057401"/>
            <a:ext cx="4038600" cy="3314700"/>
          </a:xfrm>
          <a:prstGeom prst="rect">
            <a:avLst/>
          </a:prstGeom>
          <a:noFill/>
        </p:spPr>
      </p:pic>
      <p:sp>
        <p:nvSpPr>
          <p:cNvPr id="3" name="Content Placeholder 2">
            <a:extLst>
              <a:ext uri="{FF2B5EF4-FFF2-40B4-BE49-F238E27FC236}">
                <a16:creationId xmlns:a16="http://schemas.microsoft.com/office/drawing/2014/main" id="{5F268BB0-7DA7-4F8E-AEFB-1CEE9A865572}"/>
              </a:ext>
            </a:extLst>
          </p:cNvPr>
          <p:cNvSpPr>
            <a:spLocks noGrp="1"/>
          </p:cNvSpPr>
          <p:nvPr>
            <p:ph sz="half" idx="2"/>
          </p:nvPr>
        </p:nvSpPr>
        <p:spPr>
          <a:xfrm>
            <a:off x="4648200" y="2057401"/>
            <a:ext cx="4038600" cy="3314700"/>
          </a:xfrm>
        </p:spPr>
        <p:txBody>
          <a:bodyPr>
            <a:normAutofit/>
          </a:bodyPr>
          <a:lstStyle/>
          <a:p>
            <a:pPr marL="0" indent="0">
              <a:lnSpc>
                <a:spcPct val="90000"/>
              </a:lnSpc>
              <a:buNone/>
            </a:pPr>
            <a:r>
              <a:rPr lang="en-US" sz="1950" dirty="0"/>
              <a:t>4. If the landlord makes the repairs, the process ends. </a:t>
            </a:r>
          </a:p>
          <a:p>
            <a:pPr marL="0" indent="0">
              <a:lnSpc>
                <a:spcPct val="90000"/>
              </a:lnSpc>
              <a:buNone/>
            </a:pPr>
            <a:endParaRPr lang="en-US" sz="1950" dirty="0"/>
          </a:p>
          <a:p>
            <a:pPr marL="0" indent="0">
              <a:lnSpc>
                <a:spcPct val="90000"/>
              </a:lnSpc>
              <a:buNone/>
            </a:pPr>
            <a:r>
              <a:rPr lang="en-US" sz="1950" dirty="0"/>
              <a:t>5. If the landlord does not make the repairs within 30 days, you can either start a rent escrow account with the municipal court or terminate the lease. If you choose escrow, you pay rent to the court each month instead of your landlord. </a:t>
            </a:r>
          </a:p>
        </p:txBody>
      </p:sp>
    </p:spTree>
    <p:extLst>
      <p:ext uri="{BB962C8B-B14F-4D97-AF65-F5344CB8AC3E}">
        <p14:creationId xmlns:p14="http://schemas.microsoft.com/office/powerpoint/2010/main" val="10501631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70D5B-F77C-4556-8AD9-E1E0FAAE0323}"/>
              </a:ext>
            </a:extLst>
          </p:cNvPr>
          <p:cNvSpPr>
            <a:spLocks noGrp="1"/>
          </p:cNvSpPr>
          <p:nvPr>
            <p:ph type="title"/>
          </p:nvPr>
        </p:nvSpPr>
        <p:spPr/>
        <p:txBody>
          <a:bodyPr/>
          <a:lstStyle/>
          <a:p>
            <a:r>
              <a:rPr lang="en-US" dirty="0"/>
              <a:t>Repairs and Remedy </a:t>
            </a:r>
          </a:p>
        </p:txBody>
      </p:sp>
      <p:sp>
        <p:nvSpPr>
          <p:cNvPr id="3" name="Content Placeholder 2">
            <a:extLst>
              <a:ext uri="{FF2B5EF4-FFF2-40B4-BE49-F238E27FC236}">
                <a16:creationId xmlns:a16="http://schemas.microsoft.com/office/drawing/2014/main" id="{8E5032D1-6968-4866-924A-0F6A9A9FA3FD}"/>
              </a:ext>
            </a:extLst>
          </p:cNvPr>
          <p:cNvSpPr>
            <a:spLocks noGrp="1"/>
          </p:cNvSpPr>
          <p:nvPr>
            <p:ph idx="1"/>
          </p:nvPr>
        </p:nvSpPr>
        <p:spPr>
          <a:xfrm>
            <a:off x="217967" y="2214001"/>
            <a:ext cx="8817049" cy="1330628"/>
          </a:xfrm>
        </p:spPr>
        <p:txBody>
          <a:bodyPr>
            <a:normAutofit fontScale="77500" lnSpcReduction="20000"/>
          </a:bodyPr>
          <a:lstStyle/>
          <a:p>
            <a:pPr marL="0" indent="0">
              <a:buNone/>
            </a:pPr>
            <a:r>
              <a:rPr lang="en-US" dirty="0"/>
              <a:t>Calling Columbus Code Enforcement (dial 3-1-1) and asking for an inspection can help support the existence of problems and add another layer of pressure on the landlord to make repairs. </a:t>
            </a:r>
          </a:p>
        </p:txBody>
      </p:sp>
      <p:pic>
        <p:nvPicPr>
          <p:cNvPr id="1026" name="Picture 2" descr="Image result for phone cartoon images">
            <a:extLst>
              <a:ext uri="{FF2B5EF4-FFF2-40B4-BE49-F238E27FC236}">
                <a16:creationId xmlns:a16="http://schemas.microsoft.com/office/drawing/2014/main" id="{6520874E-555E-47FB-84C6-6A4D5396D7B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25338" y="3429000"/>
            <a:ext cx="2844874" cy="22264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2465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3F47A-5CB4-491E-8EE0-D1BF1FE5E385}"/>
              </a:ext>
            </a:extLst>
          </p:cNvPr>
          <p:cNvSpPr>
            <a:spLocks noGrp="1"/>
          </p:cNvSpPr>
          <p:nvPr>
            <p:ph type="title"/>
          </p:nvPr>
        </p:nvSpPr>
        <p:spPr/>
        <p:txBody>
          <a:bodyPr/>
          <a:lstStyle/>
          <a:p>
            <a:r>
              <a:rPr lang="en-US" dirty="0"/>
              <a:t>Repairs and Remedy </a:t>
            </a:r>
          </a:p>
        </p:txBody>
      </p:sp>
      <p:sp>
        <p:nvSpPr>
          <p:cNvPr id="3" name="Content Placeholder 2">
            <a:extLst>
              <a:ext uri="{FF2B5EF4-FFF2-40B4-BE49-F238E27FC236}">
                <a16:creationId xmlns:a16="http://schemas.microsoft.com/office/drawing/2014/main" id="{29F111A7-D0CC-408E-949C-EEA00750A8A5}"/>
              </a:ext>
            </a:extLst>
          </p:cNvPr>
          <p:cNvSpPr>
            <a:spLocks noGrp="1"/>
          </p:cNvSpPr>
          <p:nvPr>
            <p:ph idx="1"/>
          </p:nvPr>
        </p:nvSpPr>
        <p:spPr/>
        <p:txBody>
          <a:bodyPr/>
          <a:lstStyle/>
          <a:p>
            <a:pPr marL="0" indent="0">
              <a:buNone/>
            </a:pPr>
            <a:r>
              <a:rPr lang="en-US" dirty="0"/>
              <a:t>If you would like more information about the rent escrow process, please visit our website! We have a packet that goes over the escrow process in more detail here: </a:t>
            </a:r>
          </a:p>
          <a:p>
            <a:pPr marL="0" indent="0">
              <a:buNone/>
            </a:pPr>
            <a:endParaRPr lang="en-US" dirty="0"/>
          </a:p>
          <a:p>
            <a:pPr marL="0" indent="0">
              <a:buNone/>
            </a:pPr>
            <a:r>
              <a:rPr lang="en-US" dirty="0">
                <a:hlinkClick r:id="rId2"/>
              </a:rPr>
              <a:t>https://www.columbuslegalaid.org/wp-content/uploads/2016/10/Rent-Escrow-Guide-6-2016-pdf.pdf</a:t>
            </a:r>
            <a:endParaRPr lang="en-US" dirty="0"/>
          </a:p>
          <a:p>
            <a:pPr marL="0" indent="0">
              <a:buNone/>
            </a:pPr>
            <a:endParaRPr lang="en-US" dirty="0"/>
          </a:p>
        </p:txBody>
      </p:sp>
    </p:spTree>
    <p:extLst>
      <p:ext uri="{BB962C8B-B14F-4D97-AF65-F5344CB8AC3E}">
        <p14:creationId xmlns:p14="http://schemas.microsoft.com/office/powerpoint/2010/main" val="16166858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6600"/>
                </a:solidFill>
              </a:rPr>
              <a:t>Retaliation</a:t>
            </a:r>
          </a:p>
        </p:txBody>
      </p:sp>
      <p:pic>
        <p:nvPicPr>
          <p:cNvPr id="5" name="Content Placeholder 4">
            <a:extLst>
              <a:ext uri="{FF2B5EF4-FFF2-40B4-BE49-F238E27FC236}">
                <a16:creationId xmlns:a16="http://schemas.microsoft.com/office/drawing/2014/main" id="{592426C6-48C0-4A91-B536-BE360DE1763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30972" y="2228850"/>
            <a:ext cx="4641329" cy="3077403"/>
          </a:xfrm>
        </p:spPr>
      </p:pic>
      <p:sp>
        <p:nvSpPr>
          <p:cNvPr id="6" name="TextBox 5">
            <a:extLst>
              <a:ext uri="{FF2B5EF4-FFF2-40B4-BE49-F238E27FC236}">
                <a16:creationId xmlns:a16="http://schemas.microsoft.com/office/drawing/2014/main" id="{F3018E8C-85EA-4D15-9587-2C29C60AC00A}"/>
              </a:ext>
            </a:extLst>
          </p:cNvPr>
          <p:cNvSpPr txBox="1"/>
          <p:nvPr/>
        </p:nvSpPr>
        <p:spPr>
          <a:xfrm>
            <a:off x="2514600" y="2571750"/>
            <a:ext cx="1600200" cy="553998"/>
          </a:xfrm>
          <a:prstGeom prst="rect">
            <a:avLst/>
          </a:prstGeom>
          <a:noFill/>
        </p:spPr>
        <p:txBody>
          <a:bodyPr wrap="square" rtlCol="0">
            <a:spAutoFit/>
          </a:bodyPr>
          <a:lstStyle/>
          <a:p>
            <a:r>
              <a:rPr lang="en-US" sz="3000">
                <a:solidFill>
                  <a:srgbClr val="397E58"/>
                </a:solidFill>
                <a:latin typeface="Arial"/>
              </a:rPr>
              <a:t>Get out.</a:t>
            </a:r>
            <a:endParaRPr lang="en-US" sz="3000" dirty="0">
              <a:solidFill>
                <a:srgbClr val="397E58"/>
              </a:solidFill>
              <a:latin typeface="Arial"/>
            </a:endParaRPr>
          </a:p>
        </p:txBody>
      </p:sp>
    </p:spTree>
    <p:extLst>
      <p:ext uri="{BB962C8B-B14F-4D97-AF65-F5344CB8AC3E}">
        <p14:creationId xmlns:p14="http://schemas.microsoft.com/office/powerpoint/2010/main" val="37921982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Typical Retaliation in Columbus</a:t>
            </a:r>
          </a:p>
        </p:txBody>
      </p:sp>
      <p:sp>
        <p:nvSpPr>
          <p:cNvPr id="3" name="Content Placeholder 2"/>
          <p:cNvSpPr>
            <a:spLocks noGrp="1"/>
          </p:cNvSpPr>
          <p:nvPr>
            <p:ph idx="1"/>
          </p:nvPr>
        </p:nvSpPr>
        <p:spPr>
          <a:xfrm>
            <a:off x="1485900" y="2057401"/>
            <a:ext cx="6115050" cy="3314700"/>
          </a:xfrm>
        </p:spPr>
        <p:txBody>
          <a:bodyPr>
            <a:normAutofit fontScale="62500" lnSpcReduction="20000"/>
          </a:bodyPr>
          <a:lstStyle/>
          <a:p>
            <a:r>
              <a:rPr lang="en-US" dirty="0"/>
              <a:t>Tenant, frustrated by lack of response to requests for repairs or extermination, calls Code Enforcement and requests an inspection.</a:t>
            </a:r>
          </a:p>
          <a:p>
            <a:r>
              <a:rPr lang="en-US" dirty="0"/>
              <a:t>Code inspects, issues violation notice to landlord.</a:t>
            </a:r>
          </a:p>
          <a:p>
            <a:r>
              <a:rPr lang="en-US" dirty="0"/>
              <a:t>Soon thereafter: Retaliation by Landlord.  Goal is to get tenant out of the building prior to re-inspection.</a:t>
            </a:r>
          </a:p>
          <a:p>
            <a:r>
              <a:rPr lang="en-US" dirty="0"/>
              <a:t>In January 2019, City Council passed an ordinance strengthening protections against tenants whose landlords file retaliatory evictions</a:t>
            </a:r>
          </a:p>
        </p:txBody>
      </p:sp>
    </p:spTree>
    <p:extLst>
      <p:ext uri="{BB962C8B-B14F-4D97-AF65-F5344CB8AC3E}">
        <p14:creationId xmlns:p14="http://schemas.microsoft.com/office/powerpoint/2010/main" val="33122513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Ohio Revised Code</a:t>
            </a:r>
          </a:p>
        </p:txBody>
      </p:sp>
      <p:sp>
        <p:nvSpPr>
          <p:cNvPr id="3" name="Content Placeholder 2"/>
          <p:cNvSpPr>
            <a:spLocks noGrp="1"/>
          </p:cNvSpPr>
          <p:nvPr>
            <p:ph idx="1"/>
          </p:nvPr>
        </p:nvSpPr>
        <p:spPr>
          <a:xfrm>
            <a:off x="1485900" y="2057400"/>
            <a:ext cx="6172200" cy="3314700"/>
          </a:xfrm>
        </p:spPr>
        <p:txBody>
          <a:bodyPr>
            <a:normAutofit lnSpcReduction="10000"/>
          </a:bodyPr>
          <a:lstStyle/>
          <a:p>
            <a:pPr marL="0" indent="0">
              <a:buNone/>
            </a:pPr>
            <a:r>
              <a:rPr lang="en-US" sz="3000" dirty="0"/>
              <a:t>R.C. 5321.02 </a:t>
            </a:r>
          </a:p>
          <a:p>
            <a:r>
              <a:rPr lang="en-US" sz="3000" dirty="0"/>
              <a:t>protects a tenant’s right to complain to Code, escrow or ask for repairs</a:t>
            </a:r>
          </a:p>
          <a:p>
            <a:r>
              <a:rPr lang="en-US" sz="3000" dirty="0"/>
              <a:t>Prohibits landlord retaliation</a:t>
            </a:r>
            <a:r>
              <a:rPr lang="en-US" sz="2700" dirty="0"/>
              <a:t>, e.g. raising or refusing rent, evicting because tenant enforced rights, etc.</a:t>
            </a:r>
            <a:endParaRPr lang="en-US" sz="3000" dirty="0"/>
          </a:p>
        </p:txBody>
      </p:sp>
    </p:spTree>
    <p:extLst>
      <p:ext uri="{BB962C8B-B14F-4D97-AF65-F5344CB8AC3E}">
        <p14:creationId xmlns:p14="http://schemas.microsoft.com/office/powerpoint/2010/main" val="26148102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Ohio Revised Code</a:t>
            </a:r>
          </a:p>
        </p:txBody>
      </p:sp>
      <p:sp>
        <p:nvSpPr>
          <p:cNvPr id="3" name="Content Placeholder 2"/>
          <p:cNvSpPr>
            <a:spLocks noGrp="1"/>
          </p:cNvSpPr>
          <p:nvPr>
            <p:ph idx="1"/>
          </p:nvPr>
        </p:nvSpPr>
        <p:spPr>
          <a:xfrm>
            <a:off x="1485900" y="2057400"/>
            <a:ext cx="6172200" cy="3314700"/>
          </a:xfrm>
        </p:spPr>
        <p:txBody>
          <a:bodyPr>
            <a:normAutofit fontScale="77500" lnSpcReduction="20000"/>
          </a:bodyPr>
          <a:lstStyle/>
          <a:p>
            <a:pPr marL="0" indent="0">
              <a:buNone/>
            </a:pPr>
            <a:r>
              <a:rPr lang="en-US" sz="3000" dirty="0"/>
              <a:t>5321.02:  If Landlord retaliates: </a:t>
            </a:r>
          </a:p>
          <a:p>
            <a:r>
              <a:rPr lang="en-US" sz="3000" dirty="0"/>
              <a:t>Tenant may use the retaliatory action as a defense to an eviction action.</a:t>
            </a:r>
          </a:p>
          <a:p>
            <a:r>
              <a:rPr lang="en-US" sz="3000" dirty="0"/>
              <a:t>Tenant may recover possession of the premises. </a:t>
            </a:r>
          </a:p>
          <a:p>
            <a:r>
              <a:rPr lang="en-US" sz="3000" dirty="0"/>
              <a:t>Tenant may terminate the rental agreement.</a:t>
            </a:r>
          </a:p>
          <a:p>
            <a:r>
              <a:rPr lang="en-US" sz="3000" dirty="0"/>
              <a:t>Tenant may sue landlord for actual damages with reasonable attorney fees.</a:t>
            </a:r>
          </a:p>
        </p:txBody>
      </p:sp>
    </p:spTree>
    <p:extLst>
      <p:ext uri="{BB962C8B-B14F-4D97-AF65-F5344CB8AC3E}">
        <p14:creationId xmlns:p14="http://schemas.microsoft.com/office/powerpoint/2010/main" val="462794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itle 1"/>
          <p:cNvSpPr>
            <a:spLocks noGrp="1"/>
          </p:cNvSpPr>
          <p:nvPr>
            <p:ph type="title"/>
          </p:nvPr>
        </p:nvSpPr>
        <p:spPr>
          <a:xfrm>
            <a:off x="457200" y="434292"/>
            <a:ext cx="7293769" cy="664510"/>
          </a:xfrm>
        </p:spPr>
        <p:txBody>
          <a:bodyPr>
            <a:normAutofit fontScale="90000"/>
          </a:bodyPr>
          <a:lstStyle/>
          <a:p>
            <a:pPr>
              <a:defRPr/>
            </a:pPr>
            <a:r>
              <a:rPr lang="en-US" b="1" dirty="0">
                <a:ea typeface="+mj-ea"/>
                <a:cs typeface="+mj-cs"/>
              </a:rPr>
              <a:t>Duties of Landlords and Tenants</a:t>
            </a:r>
          </a:p>
        </p:txBody>
      </p:sp>
      <p:sp>
        <p:nvSpPr>
          <p:cNvPr id="31746" name="Text Placeholder 5"/>
          <p:cNvSpPr>
            <a:spLocks noGrp="1"/>
          </p:cNvSpPr>
          <p:nvPr>
            <p:ph type="body" idx="1"/>
          </p:nvPr>
        </p:nvSpPr>
        <p:spPr>
          <a:xfrm>
            <a:off x="1430980" y="2064544"/>
            <a:ext cx="2798120" cy="423863"/>
          </a:xfrm>
        </p:spPr>
        <p:txBody>
          <a:bodyPr>
            <a:noAutofit/>
          </a:bodyPr>
          <a:lstStyle/>
          <a:p>
            <a:r>
              <a:rPr lang="en-US" sz="1500" dirty="0"/>
              <a:t>Landlord Duties</a:t>
            </a:r>
          </a:p>
          <a:p>
            <a:r>
              <a:rPr lang="en-US" sz="1500" dirty="0"/>
              <a:t>5321.04</a:t>
            </a:r>
          </a:p>
        </p:txBody>
      </p:sp>
      <p:sp>
        <p:nvSpPr>
          <p:cNvPr id="4" name="Content Placeholder 3"/>
          <p:cNvSpPr>
            <a:spLocks noGrp="1"/>
          </p:cNvSpPr>
          <p:nvPr>
            <p:ph sz="half" idx="2"/>
          </p:nvPr>
        </p:nvSpPr>
        <p:spPr>
          <a:xfrm>
            <a:off x="364331" y="2519363"/>
            <a:ext cx="3392810" cy="2963466"/>
          </a:xfrm>
        </p:spPr>
        <p:txBody>
          <a:bodyPr rtlCol="0">
            <a:normAutofit fontScale="62500" lnSpcReduction="20000"/>
          </a:bodyPr>
          <a:lstStyle/>
          <a:p>
            <a:pPr>
              <a:buFont typeface="Arial"/>
              <a:buChar char="•"/>
              <a:defRPr/>
            </a:pPr>
            <a:r>
              <a:rPr lang="en-US" dirty="0">
                <a:cs typeface="Calibri"/>
              </a:rPr>
              <a:t>Put and keep </a:t>
            </a:r>
            <a:r>
              <a:rPr lang="en-US" dirty="0">
                <a:solidFill>
                  <a:srgbClr val="000000"/>
                </a:solidFill>
                <a:cs typeface="Calibri"/>
              </a:rPr>
              <a:t>home</a:t>
            </a:r>
            <a:r>
              <a:rPr lang="en-US" dirty="0">
                <a:solidFill>
                  <a:srgbClr val="FF0000"/>
                </a:solidFill>
                <a:cs typeface="Calibri"/>
              </a:rPr>
              <a:t> </a:t>
            </a:r>
            <a:r>
              <a:rPr lang="en-US" dirty="0">
                <a:cs typeface="Calibri"/>
              </a:rPr>
              <a:t>in a fit and</a:t>
            </a:r>
            <a:r>
              <a:rPr lang="en-US" dirty="0">
                <a:solidFill>
                  <a:srgbClr val="000000"/>
                </a:solidFill>
                <a:cs typeface="Calibri"/>
              </a:rPr>
              <a:t> livable </a:t>
            </a:r>
            <a:r>
              <a:rPr lang="en-US" dirty="0">
                <a:cs typeface="Calibri"/>
              </a:rPr>
              <a:t>condition</a:t>
            </a:r>
          </a:p>
          <a:p>
            <a:pPr marL="0" indent="0">
              <a:buNone/>
              <a:defRPr/>
            </a:pPr>
            <a:endParaRPr lang="en-US" dirty="0">
              <a:cs typeface="Calibri"/>
            </a:endParaRPr>
          </a:p>
          <a:p>
            <a:pPr>
              <a:buFont typeface="Arial"/>
              <a:buChar char="•"/>
              <a:defRPr/>
            </a:pPr>
            <a:r>
              <a:rPr lang="en-US" dirty="0">
                <a:cs typeface="Calibri"/>
              </a:rPr>
              <a:t>Keep all electrical, plumbing, heating, and ventilation systems in good working order</a:t>
            </a:r>
          </a:p>
          <a:p>
            <a:pPr>
              <a:buFont typeface="Arial"/>
              <a:buChar char="•"/>
              <a:defRPr/>
            </a:pPr>
            <a:endParaRPr lang="en-US" dirty="0">
              <a:cs typeface="Calibri"/>
            </a:endParaRPr>
          </a:p>
          <a:p>
            <a:pPr marL="0" indent="0">
              <a:buNone/>
              <a:defRPr/>
            </a:pPr>
            <a:endParaRPr lang="en-US" dirty="0">
              <a:cs typeface="Calibri"/>
            </a:endParaRPr>
          </a:p>
          <a:p>
            <a:pPr>
              <a:buFont typeface="Arial"/>
              <a:buChar char="•"/>
              <a:defRPr/>
            </a:pPr>
            <a:r>
              <a:rPr lang="en-US" dirty="0">
                <a:cs typeface="Calibri"/>
              </a:rPr>
              <a:t>Maintain all appliances and equipment </a:t>
            </a:r>
            <a:r>
              <a:rPr lang="en-US" dirty="0">
                <a:solidFill>
                  <a:srgbClr val="000000"/>
                </a:solidFill>
                <a:cs typeface="Calibri"/>
              </a:rPr>
              <a:t>provided</a:t>
            </a:r>
            <a:r>
              <a:rPr lang="en-US" dirty="0">
                <a:cs typeface="Calibri"/>
              </a:rPr>
              <a:t> or required to be supplied by landlord </a:t>
            </a:r>
            <a:r>
              <a:rPr lang="en-US" b="1" dirty="0">
                <a:cs typeface="Calibri"/>
              </a:rPr>
              <a:t>(no duty to </a:t>
            </a:r>
            <a:r>
              <a:rPr lang="en-US" b="1" dirty="0">
                <a:solidFill>
                  <a:srgbClr val="000000"/>
                </a:solidFill>
                <a:cs typeface="Calibri"/>
              </a:rPr>
              <a:t>provide</a:t>
            </a:r>
            <a:r>
              <a:rPr lang="en-US" b="1" dirty="0">
                <a:solidFill>
                  <a:srgbClr val="FF0000"/>
                </a:solidFill>
                <a:cs typeface="Calibri"/>
              </a:rPr>
              <a:t> </a:t>
            </a:r>
            <a:r>
              <a:rPr lang="en-US" b="1" dirty="0">
                <a:cs typeface="Calibri"/>
              </a:rPr>
              <a:t>appliances)</a:t>
            </a:r>
          </a:p>
        </p:txBody>
      </p:sp>
      <p:sp>
        <p:nvSpPr>
          <p:cNvPr id="31748" name="Text Placeholder 6"/>
          <p:cNvSpPr>
            <a:spLocks noGrp="1"/>
          </p:cNvSpPr>
          <p:nvPr>
            <p:ph type="body" sz="quarter" idx="3"/>
          </p:nvPr>
        </p:nvSpPr>
        <p:spPr>
          <a:xfrm>
            <a:off x="5093504" y="2008585"/>
            <a:ext cx="2425294" cy="479822"/>
          </a:xfrm>
        </p:spPr>
        <p:txBody>
          <a:bodyPr>
            <a:noAutofit/>
          </a:bodyPr>
          <a:lstStyle/>
          <a:p>
            <a:pPr eaLnBrk="1" hangingPunct="1"/>
            <a:r>
              <a:rPr lang="en-US" sz="1500" dirty="0"/>
              <a:t>Tenant Duties</a:t>
            </a:r>
          </a:p>
          <a:p>
            <a:pPr eaLnBrk="1" hangingPunct="1"/>
            <a:r>
              <a:rPr lang="en-US" sz="1500" dirty="0"/>
              <a:t>5321.05</a:t>
            </a:r>
          </a:p>
        </p:txBody>
      </p:sp>
      <p:sp>
        <p:nvSpPr>
          <p:cNvPr id="5" name="Content Placeholder 4"/>
          <p:cNvSpPr>
            <a:spLocks noGrp="1"/>
          </p:cNvSpPr>
          <p:nvPr>
            <p:ph sz="quarter" idx="4"/>
          </p:nvPr>
        </p:nvSpPr>
        <p:spPr>
          <a:xfrm>
            <a:off x="4960937" y="2488406"/>
            <a:ext cx="3392810" cy="2963466"/>
          </a:xfrm>
        </p:spPr>
        <p:txBody>
          <a:bodyPr rtlCol="0">
            <a:normAutofit fontScale="62500" lnSpcReduction="20000"/>
          </a:bodyPr>
          <a:lstStyle/>
          <a:p>
            <a:pPr>
              <a:buFont typeface="Arial"/>
              <a:buChar char="•"/>
              <a:defRPr/>
            </a:pPr>
            <a:r>
              <a:rPr lang="en-US" dirty="0">
                <a:ea typeface="+mn-ea"/>
                <a:cs typeface="Calibri"/>
              </a:rPr>
              <a:t>Keep the </a:t>
            </a:r>
            <a:r>
              <a:rPr lang="en-US" dirty="0">
                <a:solidFill>
                  <a:srgbClr val="000000"/>
                </a:solidFill>
                <a:ea typeface="+mn-ea"/>
                <a:cs typeface="Calibri"/>
              </a:rPr>
              <a:t>home</a:t>
            </a:r>
            <a:r>
              <a:rPr lang="en-US" dirty="0">
                <a:solidFill>
                  <a:srgbClr val="FF0000"/>
                </a:solidFill>
                <a:ea typeface="+mn-ea"/>
                <a:cs typeface="Calibri"/>
              </a:rPr>
              <a:t> </a:t>
            </a:r>
            <a:r>
              <a:rPr lang="en-US" dirty="0">
                <a:ea typeface="+mn-ea"/>
                <a:cs typeface="Calibri"/>
              </a:rPr>
              <a:t>safe &amp; sanitary</a:t>
            </a:r>
          </a:p>
          <a:p>
            <a:pPr marL="0" indent="0">
              <a:buNone/>
              <a:defRPr/>
            </a:pPr>
            <a:endParaRPr lang="en-US" dirty="0">
              <a:ea typeface="+mn-ea"/>
              <a:cs typeface="Calibri"/>
            </a:endParaRPr>
          </a:p>
          <a:p>
            <a:pPr>
              <a:buFont typeface="Arial"/>
              <a:buChar char="•"/>
              <a:defRPr/>
            </a:pPr>
            <a:r>
              <a:rPr lang="en-US" dirty="0">
                <a:ea typeface="+mn-ea"/>
                <a:cs typeface="Calibri"/>
              </a:rPr>
              <a:t>Use electrical and plumbing fixtures correctly</a:t>
            </a:r>
            <a:endParaRPr lang="en-US" strike="sngStrike" dirty="0">
              <a:ea typeface="+mn-ea"/>
              <a:cs typeface="Calibri"/>
            </a:endParaRPr>
          </a:p>
          <a:p>
            <a:pPr marL="85725" indent="0">
              <a:buNone/>
              <a:defRPr/>
            </a:pPr>
            <a:endParaRPr lang="en-US" dirty="0">
              <a:ea typeface="+mn-ea"/>
              <a:cs typeface="Calibri"/>
            </a:endParaRPr>
          </a:p>
          <a:p>
            <a:pPr>
              <a:buFont typeface="Arial"/>
              <a:buChar char="•"/>
              <a:defRPr/>
            </a:pPr>
            <a:r>
              <a:rPr lang="en-US" dirty="0">
                <a:ea typeface="+mn-ea"/>
                <a:cs typeface="Calibri"/>
              </a:rPr>
              <a:t>Keep the plumbing fixtures as clean as their condition </a:t>
            </a:r>
            <a:r>
              <a:rPr lang="en-US" dirty="0">
                <a:solidFill>
                  <a:srgbClr val="000000"/>
                </a:solidFill>
                <a:ea typeface="+mn-ea"/>
                <a:cs typeface="Calibri"/>
              </a:rPr>
              <a:t>allows</a:t>
            </a:r>
            <a:endParaRPr lang="en-US" strike="sngStrike" dirty="0">
              <a:solidFill>
                <a:srgbClr val="000000"/>
              </a:solidFill>
              <a:ea typeface="+mn-ea"/>
              <a:cs typeface="Calibri"/>
            </a:endParaRPr>
          </a:p>
          <a:p>
            <a:pPr marL="0" indent="0">
              <a:buNone/>
              <a:defRPr/>
            </a:pPr>
            <a:endParaRPr lang="en-US" dirty="0">
              <a:ea typeface="+mn-ea"/>
              <a:cs typeface="Calibri"/>
            </a:endParaRPr>
          </a:p>
          <a:p>
            <a:pPr>
              <a:defRPr/>
            </a:pPr>
            <a:r>
              <a:rPr lang="en-US" dirty="0">
                <a:ea typeface="+mn-ea"/>
                <a:cs typeface="Calibri"/>
              </a:rPr>
              <a:t>Maintain the appliances </a:t>
            </a:r>
            <a:r>
              <a:rPr lang="en-US" dirty="0">
                <a:solidFill>
                  <a:srgbClr val="000000"/>
                </a:solidFill>
                <a:ea typeface="+mn-ea"/>
                <a:cs typeface="Calibri"/>
              </a:rPr>
              <a:t>provided</a:t>
            </a:r>
            <a:r>
              <a:rPr lang="en-US" dirty="0">
                <a:solidFill>
                  <a:srgbClr val="FF0000"/>
                </a:solidFill>
                <a:ea typeface="+mn-ea"/>
                <a:cs typeface="Calibri"/>
              </a:rPr>
              <a:t> </a:t>
            </a:r>
            <a:r>
              <a:rPr lang="en-US" dirty="0">
                <a:ea typeface="+mn-ea"/>
                <a:cs typeface="Calibri"/>
              </a:rPr>
              <a:t>by the landlord in good working order</a:t>
            </a:r>
          </a:p>
        </p:txBody>
      </p:sp>
      <p:pic>
        <p:nvPicPr>
          <p:cNvPr id="31750" name="Picture 1" descr="pp-leaky-toilet-2.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67311" y="2609040"/>
            <a:ext cx="912515" cy="1140373"/>
          </a:xfrm>
          <a:prstGeom prst="rect">
            <a:avLst/>
          </a:prstGeom>
          <a:noFill/>
          <a:ln w="38100" cmpd="sng">
            <a:solidFill>
              <a:srgbClr val="000000"/>
            </a:solidFill>
            <a:miter lim="800000"/>
            <a:headEnd/>
            <a:tailEnd/>
          </a:ln>
          <a:extLst>
            <a:ext uri="{909E8E84-426E-40dd-AFC4-6F175D3DCCD1}">
              <a14:hiddenFill xmlns="" xmlns:a14="http://schemas.microsoft.com/office/drawing/2010/main">
                <a:solidFill>
                  <a:srgbClr val="FFFFFF"/>
                </a:solidFill>
              </a14:hiddenFill>
            </a:ext>
          </a:extLst>
        </p:spPr>
      </p:pic>
      <p:pic>
        <p:nvPicPr>
          <p:cNvPr id="31751" name="Picture 2" descr="zanussi-zrt318w-fridge-freezer-lr.jp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57141" y="4118659"/>
            <a:ext cx="1163241" cy="1562100"/>
          </a:xfrm>
          <a:prstGeom prst="rect">
            <a:avLst/>
          </a:prstGeom>
          <a:noFill/>
          <a:ln w="38100" cmpd="sng">
            <a:solidFill>
              <a:srgbClr val="000000"/>
            </a:solidFill>
            <a:miter lim="800000"/>
            <a:headEnd/>
            <a:tailEnd/>
          </a:ln>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1599844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6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746">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1746">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1748">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1748">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175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175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Ohio Revised Code</a:t>
            </a:r>
          </a:p>
        </p:txBody>
      </p:sp>
      <p:sp>
        <p:nvSpPr>
          <p:cNvPr id="3" name="Content Placeholder 2"/>
          <p:cNvSpPr>
            <a:spLocks noGrp="1"/>
          </p:cNvSpPr>
          <p:nvPr>
            <p:ph idx="1"/>
          </p:nvPr>
        </p:nvSpPr>
        <p:spPr>
          <a:xfrm>
            <a:off x="1485900" y="2057400"/>
            <a:ext cx="6172200" cy="3314700"/>
          </a:xfrm>
        </p:spPr>
        <p:txBody>
          <a:bodyPr>
            <a:normAutofit fontScale="77500" lnSpcReduction="20000"/>
          </a:bodyPr>
          <a:lstStyle/>
          <a:p>
            <a:pPr marL="0" indent="0">
              <a:buNone/>
            </a:pPr>
            <a:r>
              <a:rPr lang="en-US" sz="3000" dirty="0"/>
              <a:t>5321.03: Exceptions:  </a:t>
            </a:r>
          </a:p>
          <a:p>
            <a:pPr marL="0" indent="0">
              <a:buNone/>
            </a:pPr>
            <a:r>
              <a:rPr lang="en-US" sz="3000" dirty="0"/>
              <a:t>Landlord may not be retaliating if:</a:t>
            </a:r>
          </a:p>
          <a:p>
            <a:r>
              <a:rPr lang="en-US" sz="3000" dirty="0"/>
              <a:t>Tenant is behind in rent.*</a:t>
            </a:r>
          </a:p>
          <a:p>
            <a:r>
              <a:rPr lang="en-US" sz="3000" dirty="0"/>
              <a:t>Tenant’s lease has expired and tenant has become a holdover tenant.*</a:t>
            </a:r>
          </a:p>
          <a:p>
            <a:r>
              <a:rPr lang="en-US" sz="3000" dirty="0"/>
              <a:t>Tenant caused the condition problems</a:t>
            </a:r>
          </a:p>
          <a:p>
            <a:r>
              <a:rPr lang="en-US" sz="3000" dirty="0"/>
              <a:t>Compliance with Code would require “alteration, remodeling, or demolition of the premises which would effectively deprive the tenant of the use of the dwelling unit”</a:t>
            </a:r>
          </a:p>
        </p:txBody>
      </p:sp>
    </p:spTree>
    <p:extLst>
      <p:ext uri="{BB962C8B-B14F-4D97-AF65-F5344CB8AC3E}">
        <p14:creationId xmlns:p14="http://schemas.microsoft.com/office/powerpoint/2010/main" val="31795198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3F0F9-4801-40C8-B799-377D7B6F7B4F}"/>
              </a:ext>
            </a:extLst>
          </p:cNvPr>
          <p:cNvSpPr>
            <a:spLocks noGrp="1"/>
          </p:cNvSpPr>
          <p:nvPr>
            <p:ph type="title"/>
          </p:nvPr>
        </p:nvSpPr>
        <p:spPr/>
        <p:txBody>
          <a:bodyPr/>
          <a:lstStyle/>
          <a:p>
            <a:pPr algn="ctr"/>
            <a:r>
              <a:rPr lang="en-US" dirty="0"/>
              <a:t>Eviction</a:t>
            </a:r>
          </a:p>
        </p:txBody>
      </p:sp>
      <p:sp>
        <p:nvSpPr>
          <p:cNvPr id="3" name="Content Placeholder 2">
            <a:extLst>
              <a:ext uri="{FF2B5EF4-FFF2-40B4-BE49-F238E27FC236}">
                <a16:creationId xmlns:a16="http://schemas.microsoft.com/office/drawing/2014/main" id="{127092F3-B4C1-4E80-B0D8-3B8EBFC5D6F8}"/>
              </a:ext>
            </a:extLst>
          </p:cNvPr>
          <p:cNvSpPr>
            <a:spLocks noGrp="1"/>
          </p:cNvSpPr>
          <p:nvPr>
            <p:ph idx="1"/>
          </p:nvPr>
        </p:nvSpPr>
        <p:spPr/>
        <p:txBody>
          <a:bodyPr/>
          <a:lstStyle/>
          <a:p>
            <a:pPr marL="0" indent="0">
              <a:buFont typeface="Arial" panose="020B0604020202020204" pitchFamily="34" charset="0"/>
              <a:buNone/>
              <a:defRPr/>
            </a:pPr>
            <a:r>
              <a:rPr lang="en-US" dirty="0"/>
              <a:t>Ohio Revised Code 1923 - Forcible Entry and Detainer (FED). </a:t>
            </a:r>
          </a:p>
          <a:p>
            <a:pPr>
              <a:defRPr/>
            </a:pPr>
            <a:r>
              <a:rPr lang="en-US" dirty="0"/>
              <a:t>Who is Subject to Eviction?</a:t>
            </a:r>
          </a:p>
          <a:p>
            <a:pPr lvl="1">
              <a:defRPr/>
            </a:pPr>
            <a:r>
              <a:rPr lang="en-US" dirty="0"/>
              <a:t>Hold Over Tenants (lease is up)</a:t>
            </a:r>
          </a:p>
          <a:p>
            <a:pPr lvl="1">
              <a:defRPr/>
            </a:pPr>
            <a:r>
              <a:rPr lang="en-US" dirty="0"/>
              <a:t>Nonpayment of Rent </a:t>
            </a:r>
          </a:p>
          <a:p>
            <a:pPr lvl="1">
              <a:defRPr/>
            </a:pPr>
            <a:r>
              <a:rPr lang="en-US" dirty="0"/>
              <a:t>Breach of Tenant Obligations that Materially Affect Health and Safety</a:t>
            </a:r>
          </a:p>
          <a:p>
            <a:pPr lvl="1">
              <a:defRPr/>
            </a:pPr>
            <a:r>
              <a:rPr lang="en-US" dirty="0"/>
              <a:t>Breach of Written Rental Agreement</a:t>
            </a:r>
          </a:p>
          <a:p>
            <a:endParaRPr lang="en-US" dirty="0"/>
          </a:p>
        </p:txBody>
      </p:sp>
    </p:spTree>
    <p:extLst>
      <p:ext uri="{BB962C8B-B14F-4D97-AF65-F5344CB8AC3E}">
        <p14:creationId xmlns:p14="http://schemas.microsoft.com/office/powerpoint/2010/main" val="25096772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595E3-82F4-473B-86D4-9D184C6112AC}"/>
              </a:ext>
            </a:extLst>
          </p:cNvPr>
          <p:cNvSpPr>
            <a:spLocks noGrp="1"/>
          </p:cNvSpPr>
          <p:nvPr>
            <p:ph type="title"/>
          </p:nvPr>
        </p:nvSpPr>
        <p:spPr/>
        <p:txBody>
          <a:bodyPr/>
          <a:lstStyle/>
          <a:p>
            <a:r>
              <a:rPr lang="en-US" dirty="0"/>
              <a:t>Non-Payment of Rent</a:t>
            </a:r>
          </a:p>
        </p:txBody>
      </p:sp>
      <p:sp>
        <p:nvSpPr>
          <p:cNvPr id="3" name="Content Placeholder 2">
            <a:extLst>
              <a:ext uri="{FF2B5EF4-FFF2-40B4-BE49-F238E27FC236}">
                <a16:creationId xmlns:a16="http://schemas.microsoft.com/office/drawing/2014/main" id="{FAC045C9-027F-40A9-AEDD-9AA9890E3ED7}"/>
              </a:ext>
            </a:extLst>
          </p:cNvPr>
          <p:cNvSpPr>
            <a:spLocks noGrp="1"/>
          </p:cNvSpPr>
          <p:nvPr>
            <p:ph idx="1"/>
          </p:nvPr>
        </p:nvSpPr>
        <p:spPr/>
        <p:txBody>
          <a:bodyPr/>
          <a:lstStyle/>
          <a:p>
            <a:r>
              <a:rPr lang="en-US" dirty="0"/>
              <a:t>Under Ohio law, a landlord is not required to accept late rent.</a:t>
            </a:r>
          </a:p>
          <a:p>
            <a:r>
              <a:rPr lang="en-US" dirty="0"/>
              <a:t>If a tenant thinks they will not be able to pay next month’s rent, they should apply for the new 2021 rental assistance funds as soon as possible. </a:t>
            </a:r>
          </a:p>
          <a:p>
            <a:r>
              <a:rPr lang="en-US" dirty="0"/>
              <a:t>https://www.rentful614.com/</a:t>
            </a:r>
          </a:p>
        </p:txBody>
      </p:sp>
    </p:spTree>
    <p:extLst>
      <p:ext uri="{BB962C8B-B14F-4D97-AF65-F5344CB8AC3E}">
        <p14:creationId xmlns:p14="http://schemas.microsoft.com/office/powerpoint/2010/main" val="34623616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05BBB-10ED-4F18-B61D-CC9F88D81B7B}"/>
              </a:ext>
            </a:extLst>
          </p:cNvPr>
          <p:cNvSpPr>
            <a:spLocks noGrp="1"/>
          </p:cNvSpPr>
          <p:nvPr>
            <p:ph type="title"/>
          </p:nvPr>
        </p:nvSpPr>
        <p:spPr/>
        <p:txBody>
          <a:bodyPr/>
          <a:lstStyle/>
          <a:p>
            <a:pPr algn="ctr"/>
            <a:r>
              <a:rPr lang="en-US" altLang="en-US" dirty="0">
                <a:latin typeface="Arial" panose="020B0604020202020204" pitchFamily="34" charset="0"/>
                <a:cs typeface="Arial" panose="020B0604020202020204" pitchFamily="34" charset="0"/>
              </a:rPr>
              <a:t>Eviction</a:t>
            </a:r>
            <a:endParaRPr lang="en-US" dirty="0"/>
          </a:p>
        </p:txBody>
      </p:sp>
      <p:sp>
        <p:nvSpPr>
          <p:cNvPr id="3" name="Content Placeholder 2">
            <a:extLst>
              <a:ext uri="{FF2B5EF4-FFF2-40B4-BE49-F238E27FC236}">
                <a16:creationId xmlns:a16="http://schemas.microsoft.com/office/drawing/2014/main" id="{1D2E1F49-CF0B-4275-A04B-4307EC115A07}"/>
              </a:ext>
            </a:extLst>
          </p:cNvPr>
          <p:cNvSpPr>
            <a:spLocks noGrp="1"/>
          </p:cNvSpPr>
          <p:nvPr>
            <p:ph idx="1"/>
          </p:nvPr>
        </p:nvSpPr>
        <p:spPr/>
        <p:txBody>
          <a:bodyPr>
            <a:normAutofit fontScale="85000" lnSpcReduction="20000"/>
          </a:bodyPr>
          <a:lstStyle/>
          <a:p>
            <a:pPr marL="0" indent="0" eaLnBrk="1" fontAlgn="auto" hangingPunct="1">
              <a:lnSpc>
                <a:spcPct val="90000"/>
              </a:lnSpc>
              <a:spcAft>
                <a:spcPts val="0"/>
              </a:spcAft>
              <a:buFont typeface="Arial" panose="020B0604020202020204" pitchFamily="34" charset="0"/>
              <a:buNone/>
              <a:defRPr/>
            </a:pPr>
            <a:r>
              <a:rPr lang="en-US" sz="3200" dirty="0"/>
              <a:t>Before filing an eviction, a landlord must first give tenant a Three-Day Notice To Leave the Premises (O.R.C. 1923.04)</a:t>
            </a:r>
          </a:p>
          <a:p>
            <a:pPr eaLnBrk="1" fontAlgn="auto" hangingPunct="1">
              <a:lnSpc>
                <a:spcPct val="90000"/>
              </a:lnSpc>
              <a:spcAft>
                <a:spcPts val="0"/>
              </a:spcAft>
              <a:defRPr/>
            </a:pPr>
            <a:r>
              <a:rPr lang="en-US" sz="3200" dirty="0"/>
              <a:t>Can be hand-delivered, sent by certified mail, or left at the premises.</a:t>
            </a:r>
          </a:p>
          <a:p>
            <a:pPr eaLnBrk="1" fontAlgn="auto" hangingPunct="1">
              <a:lnSpc>
                <a:spcPct val="90000"/>
              </a:lnSpc>
              <a:spcAft>
                <a:spcPts val="0"/>
              </a:spcAft>
              <a:defRPr/>
            </a:pPr>
            <a:r>
              <a:rPr lang="en-US" sz="3200" dirty="0"/>
              <a:t>If tenant vacates within the three-day period then no eviction can be filed. </a:t>
            </a:r>
          </a:p>
          <a:p>
            <a:pPr eaLnBrk="1" fontAlgn="auto" hangingPunct="1">
              <a:lnSpc>
                <a:spcPct val="90000"/>
              </a:lnSpc>
              <a:spcAft>
                <a:spcPts val="0"/>
              </a:spcAft>
              <a:defRPr/>
            </a:pPr>
            <a:r>
              <a:rPr lang="en-US" sz="3200" dirty="0"/>
              <a:t>Notice must contain the following language printed or written in a conspicuous manner: </a:t>
            </a:r>
            <a:r>
              <a:rPr lang="en-US" sz="3200" dirty="0">
                <a:solidFill>
                  <a:schemeClr val="accent6">
                    <a:lumMod val="50000"/>
                  </a:schemeClr>
                </a:solidFill>
              </a:rPr>
              <a:t> </a:t>
            </a:r>
            <a:r>
              <a:rPr lang="en-US" sz="3200" i="1" dirty="0">
                <a:solidFill>
                  <a:schemeClr val="accent6">
                    <a:lumMod val="50000"/>
                  </a:schemeClr>
                </a:solidFill>
              </a:rPr>
              <a:t>“You are being asked to leave the premises.  If you do not leave, an eviction action may be initiated against you.  If you are in doubt regarding your legal rights and obligations as a tenant, it is recommended that you seek legal assistance.”</a:t>
            </a:r>
            <a:endParaRPr lang="en-US" sz="3200" dirty="0">
              <a:solidFill>
                <a:schemeClr val="accent6">
                  <a:lumMod val="50000"/>
                </a:schemeClr>
              </a:solidFill>
            </a:endParaRPr>
          </a:p>
          <a:p>
            <a:endParaRPr lang="en-US" dirty="0"/>
          </a:p>
        </p:txBody>
      </p:sp>
    </p:spTree>
    <p:extLst>
      <p:ext uri="{BB962C8B-B14F-4D97-AF65-F5344CB8AC3E}">
        <p14:creationId xmlns:p14="http://schemas.microsoft.com/office/powerpoint/2010/main" val="2383666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ACE6C-81D3-4C26-8A40-8E9D37D3342D}"/>
              </a:ext>
            </a:extLst>
          </p:cNvPr>
          <p:cNvSpPr>
            <a:spLocks noGrp="1"/>
          </p:cNvSpPr>
          <p:nvPr>
            <p:ph type="title"/>
          </p:nvPr>
        </p:nvSpPr>
        <p:spPr/>
        <p:txBody>
          <a:bodyPr/>
          <a:lstStyle/>
          <a:p>
            <a:pPr algn="ctr"/>
            <a:r>
              <a:rPr lang="en-US" dirty="0"/>
              <a:t>Eviction Timeframe</a:t>
            </a:r>
          </a:p>
        </p:txBody>
      </p:sp>
      <p:sp>
        <p:nvSpPr>
          <p:cNvPr id="3" name="Content Placeholder 2">
            <a:extLst>
              <a:ext uri="{FF2B5EF4-FFF2-40B4-BE49-F238E27FC236}">
                <a16:creationId xmlns:a16="http://schemas.microsoft.com/office/drawing/2014/main" id="{214C62B0-7628-4E31-9A63-BDBFD3C44497}"/>
              </a:ext>
            </a:extLst>
          </p:cNvPr>
          <p:cNvSpPr>
            <a:spLocks noGrp="1"/>
          </p:cNvSpPr>
          <p:nvPr>
            <p:ph idx="1"/>
          </p:nvPr>
        </p:nvSpPr>
        <p:spPr/>
        <p:txBody>
          <a:bodyPr>
            <a:normAutofit fontScale="77500" lnSpcReduction="20000"/>
          </a:bodyPr>
          <a:lstStyle/>
          <a:p>
            <a:r>
              <a:rPr lang="en-US" dirty="0"/>
              <a:t>November 1, 2021 – Rent due, with grace period until the 5th.</a:t>
            </a:r>
          </a:p>
          <a:p>
            <a:r>
              <a:rPr lang="en-US" dirty="0"/>
              <a:t>November 6, 2021 (Saturday) - Landlord tapes a Three-Day Notice to Leave the Premises on tenant’s door with grounds “non-payment of rent”.  </a:t>
            </a:r>
          </a:p>
          <a:p>
            <a:r>
              <a:rPr lang="en-US" dirty="0"/>
              <a:t>The landlord has to wait 3 full days (Sunday, Monday, Tuesday) before filing an eviction complaint at Franklin Municipal Court .  In this case, Wednesday, November 10th is the earliest day the landlord can file.   </a:t>
            </a:r>
          </a:p>
          <a:p>
            <a:r>
              <a:rPr lang="en-US" dirty="0"/>
              <a:t>November 10, 2021 - Landlord files eviction complaint.  Hearing is set for two weeks out, Wednesday, November 24th.</a:t>
            </a:r>
          </a:p>
        </p:txBody>
      </p:sp>
    </p:spTree>
    <p:extLst>
      <p:ext uri="{BB962C8B-B14F-4D97-AF65-F5344CB8AC3E}">
        <p14:creationId xmlns:p14="http://schemas.microsoft.com/office/powerpoint/2010/main" val="3389845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43FC1-578F-4DE1-BD0C-45D795F25F5B}"/>
              </a:ext>
            </a:extLst>
          </p:cNvPr>
          <p:cNvSpPr>
            <a:spLocks noGrp="1"/>
          </p:cNvSpPr>
          <p:nvPr>
            <p:ph type="title"/>
          </p:nvPr>
        </p:nvSpPr>
        <p:spPr/>
        <p:txBody>
          <a:bodyPr/>
          <a:lstStyle/>
          <a:p>
            <a:pPr algn="ctr"/>
            <a:r>
              <a:rPr lang="en-US" dirty="0"/>
              <a:t>Eviction Timeframe</a:t>
            </a:r>
          </a:p>
        </p:txBody>
      </p:sp>
      <p:sp>
        <p:nvSpPr>
          <p:cNvPr id="3" name="Content Placeholder 2">
            <a:extLst>
              <a:ext uri="{FF2B5EF4-FFF2-40B4-BE49-F238E27FC236}">
                <a16:creationId xmlns:a16="http://schemas.microsoft.com/office/drawing/2014/main" id="{3F534214-A0B1-46F7-B0AE-5539022351D0}"/>
              </a:ext>
            </a:extLst>
          </p:cNvPr>
          <p:cNvSpPr>
            <a:spLocks noGrp="1"/>
          </p:cNvSpPr>
          <p:nvPr>
            <p:ph idx="1"/>
          </p:nvPr>
        </p:nvSpPr>
        <p:spPr/>
        <p:txBody>
          <a:bodyPr>
            <a:noAutofit/>
          </a:bodyPr>
          <a:lstStyle/>
          <a:p>
            <a:r>
              <a:rPr lang="en-US" sz="2400" dirty="0"/>
              <a:t>November 24, 2021 - The tenant shows up for the hearing and tells the magistrate that they are trying to find an attorney. The Magistrate continues the hearing for one week. </a:t>
            </a:r>
          </a:p>
          <a:p>
            <a:r>
              <a:rPr lang="en-US" sz="2400" dirty="0"/>
              <a:t>December 1, 2021 - The tenant is evicted for nonpayment of rent.  The Landlord purchases a red tag and posts it on the tenant’s door.  </a:t>
            </a:r>
          </a:p>
          <a:p>
            <a:r>
              <a:rPr lang="en-US" sz="2400" dirty="0"/>
              <a:t>December 6, 2021 - Five days later, the bailiff supervises as the tenant’s belongings are set outside the apartment.   </a:t>
            </a:r>
          </a:p>
          <a:p>
            <a:r>
              <a:rPr lang="en-US" sz="2400" dirty="0"/>
              <a:t>If tenants can vacate before the hearing, the eviction can be dismissed as moot, which may look better to future landlords.</a:t>
            </a:r>
          </a:p>
        </p:txBody>
      </p:sp>
    </p:spTree>
    <p:extLst>
      <p:ext uri="{BB962C8B-B14F-4D97-AF65-F5344CB8AC3E}">
        <p14:creationId xmlns:p14="http://schemas.microsoft.com/office/powerpoint/2010/main" val="2415687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1C44D-A926-420A-8C09-3A142D206BF6}"/>
              </a:ext>
            </a:extLst>
          </p:cNvPr>
          <p:cNvSpPr>
            <a:spLocks noGrp="1"/>
          </p:cNvSpPr>
          <p:nvPr>
            <p:ph type="title"/>
          </p:nvPr>
        </p:nvSpPr>
        <p:spPr/>
        <p:txBody>
          <a:bodyPr/>
          <a:lstStyle/>
          <a:p>
            <a:pPr algn="ctr"/>
            <a:r>
              <a:rPr lang="en-US" altLang="en-US" dirty="0">
                <a:latin typeface="Arial" panose="020B0604020202020204" pitchFamily="34" charset="0"/>
                <a:cs typeface="Arial" panose="020B0604020202020204" pitchFamily="34" charset="0"/>
              </a:rPr>
              <a:t>Eviction – Common Defenses</a:t>
            </a:r>
            <a:endParaRPr lang="en-US" dirty="0"/>
          </a:p>
        </p:txBody>
      </p:sp>
      <p:sp>
        <p:nvSpPr>
          <p:cNvPr id="3" name="Content Placeholder 2">
            <a:extLst>
              <a:ext uri="{FF2B5EF4-FFF2-40B4-BE49-F238E27FC236}">
                <a16:creationId xmlns:a16="http://schemas.microsoft.com/office/drawing/2014/main" id="{35F78D95-5D3E-491D-AF6E-DE7D410781F4}"/>
              </a:ext>
            </a:extLst>
          </p:cNvPr>
          <p:cNvSpPr>
            <a:spLocks noGrp="1"/>
          </p:cNvSpPr>
          <p:nvPr>
            <p:ph idx="1"/>
          </p:nvPr>
        </p:nvSpPr>
        <p:spPr/>
        <p:txBody>
          <a:bodyPr>
            <a:normAutofit/>
          </a:bodyPr>
          <a:lstStyle/>
          <a:p>
            <a:pPr eaLnBrk="1" hangingPunct="1">
              <a:defRPr/>
            </a:pPr>
            <a:r>
              <a:rPr lang="en-US" altLang="en-US" sz="3200" dirty="0"/>
              <a:t>If reason for eviction is violation of tenant duty under </a:t>
            </a:r>
            <a:r>
              <a:rPr lang="en-US" altLang="en-US" sz="3200" dirty="0">
                <a:solidFill>
                  <a:schemeClr val="accent6">
                    <a:lumMod val="50000"/>
                  </a:schemeClr>
                </a:solidFill>
              </a:rPr>
              <a:t>ORC 5321.05 that affects health and safety</a:t>
            </a:r>
            <a:r>
              <a:rPr lang="en-US" altLang="en-US" sz="3200" dirty="0"/>
              <a:t>, Landlord may have to give the tenant a 30 day notice to cure the violation, before filing the eviction.  See R.C. 5321.11</a:t>
            </a:r>
          </a:p>
          <a:p>
            <a:endParaRPr lang="en-US" dirty="0"/>
          </a:p>
        </p:txBody>
      </p:sp>
    </p:spTree>
    <p:extLst>
      <p:ext uri="{BB962C8B-B14F-4D97-AF65-F5344CB8AC3E}">
        <p14:creationId xmlns:p14="http://schemas.microsoft.com/office/powerpoint/2010/main" val="1651666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81486-C2E5-401C-A6F8-B0B452A09C20}"/>
              </a:ext>
            </a:extLst>
          </p:cNvPr>
          <p:cNvSpPr>
            <a:spLocks noGrp="1"/>
          </p:cNvSpPr>
          <p:nvPr>
            <p:ph type="title"/>
          </p:nvPr>
        </p:nvSpPr>
        <p:spPr/>
        <p:txBody>
          <a:bodyPr>
            <a:normAutofit fontScale="90000"/>
          </a:bodyPr>
          <a:lstStyle/>
          <a:p>
            <a:r>
              <a:rPr lang="en-US" dirty="0"/>
              <a:t>Eviction – Common Defenses</a:t>
            </a:r>
          </a:p>
        </p:txBody>
      </p:sp>
      <p:sp>
        <p:nvSpPr>
          <p:cNvPr id="3" name="Content Placeholder 2">
            <a:extLst>
              <a:ext uri="{FF2B5EF4-FFF2-40B4-BE49-F238E27FC236}">
                <a16:creationId xmlns:a16="http://schemas.microsoft.com/office/drawing/2014/main" id="{EFB7DBE6-2846-40EF-8D15-D84A94D2A279}"/>
              </a:ext>
            </a:extLst>
          </p:cNvPr>
          <p:cNvSpPr>
            <a:spLocks noGrp="1"/>
          </p:cNvSpPr>
          <p:nvPr>
            <p:ph idx="1"/>
          </p:nvPr>
        </p:nvSpPr>
        <p:spPr/>
        <p:txBody>
          <a:bodyPr>
            <a:normAutofit fontScale="92500"/>
          </a:bodyPr>
          <a:lstStyle/>
          <a:p>
            <a:r>
              <a:rPr lang="en-US" b="1" dirty="0"/>
              <a:t>Notice Problems:  </a:t>
            </a:r>
            <a:r>
              <a:rPr lang="en-US" dirty="0"/>
              <a:t>Landlord  did not give a 3 day Notice to Leave Premises (NTLP).  Notice did not have required language. Landlord did not wait 3 full days after serving the NTLP before filing the eviction action. </a:t>
            </a:r>
          </a:p>
          <a:p>
            <a:r>
              <a:rPr lang="en-US" b="1" dirty="0"/>
              <a:t>Acceptance of Rent:  </a:t>
            </a:r>
            <a:r>
              <a:rPr lang="en-US" dirty="0"/>
              <a:t>If landlord serves 3 day NTLP and then accepts rent that could only be applied to future rent, the NTLP is waived and the case should be dismissed.</a:t>
            </a:r>
          </a:p>
          <a:p>
            <a:endParaRPr lang="en-US" dirty="0"/>
          </a:p>
        </p:txBody>
      </p:sp>
    </p:spTree>
    <p:extLst>
      <p:ext uri="{BB962C8B-B14F-4D97-AF65-F5344CB8AC3E}">
        <p14:creationId xmlns:p14="http://schemas.microsoft.com/office/powerpoint/2010/main" val="18597751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81486-C2E5-401C-A6F8-B0B452A09C20}"/>
              </a:ext>
            </a:extLst>
          </p:cNvPr>
          <p:cNvSpPr>
            <a:spLocks noGrp="1"/>
          </p:cNvSpPr>
          <p:nvPr>
            <p:ph type="title"/>
          </p:nvPr>
        </p:nvSpPr>
        <p:spPr/>
        <p:txBody>
          <a:bodyPr>
            <a:normAutofit fontScale="90000"/>
          </a:bodyPr>
          <a:lstStyle/>
          <a:p>
            <a:r>
              <a:rPr lang="en-US" dirty="0"/>
              <a:t>Eviction – Common Defenses</a:t>
            </a:r>
          </a:p>
        </p:txBody>
      </p:sp>
      <p:sp>
        <p:nvSpPr>
          <p:cNvPr id="3" name="Content Placeholder 2">
            <a:extLst>
              <a:ext uri="{FF2B5EF4-FFF2-40B4-BE49-F238E27FC236}">
                <a16:creationId xmlns:a16="http://schemas.microsoft.com/office/drawing/2014/main" id="{EFB7DBE6-2846-40EF-8D15-D84A94D2A279}"/>
              </a:ext>
            </a:extLst>
          </p:cNvPr>
          <p:cNvSpPr>
            <a:spLocks noGrp="1"/>
          </p:cNvSpPr>
          <p:nvPr>
            <p:ph idx="1"/>
          </p:nvPr>
        </p:nvSpPr>
        <p:spPr/>
        <p:txBody>
          <a:bodyPr/>
          <a:lstStyle/>
          <a:p>
            <a:r>
              <a:rPr lang="en-US" b="1" dirty="0"/>
              <a:t>Unauthorized Practice of Law:  </a:t>
            </a:r>
            <a:r>
              <a:rPr lang="en-US" dirty="0"/>
              <a:t>If Plaintiff is a corporation, LLC, or partnership, a Complaint signed by non-attorney should be dismissed.  </a:t>
            </a:r>
          </a:p>
          <a:p>
            <a:r>
              <a:rPr lang="en-US" b="1" dirty="0"/>
              <a:t>Pattern &amp; Practice of Accepting Late Rent:  </a:t>
            </a:r>
            <a:r>
              <a:rPr lang="en-US" dirty="0"/>
              <a:t>Landlord who has previously accepted late payments cannot suddenly evict for late payment.</a:t>
            </a:r>
          </a:p>
          <a:p>
            <a:endParaRPr lang="en-US" dirty="0"/>
          </a:p>
        </p:txBody>
      </p:sp>
    </p:spTree>
    <p:extLst>
      <p:ext uri="{BB962C8B-B14F-4D97-AF65-F5344CB8AC3E}">
        <p14:creationId xmlns:p14="http://schemas.microsoft.com/office/powerpoint/2010/main" val="9423240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149FB-9351-45B1-B4EE-6F2B38051F58}"/>
              </a:ext>
            </a:extLst>
          </p:cNvPr>
          <p:cNvSpPr>
            <a:spLocks noGrp="1"/>
          </p:cNvSpPr>
          <p:nvPr>
            <p:ph type="title"/>
          </p:nvPr>
        </p:nvSpPr>
        <p:spPr/>
        <p:txBody>
          <a:bodyPr/>
          <a:lstStyle/>
          <a:p>
            <a:pPr algn="ctr"/>
            <a:r>
              <a:rPr lang="en-US" dirty="0"/>
              <a:t>Contact Information</a:t>
            </a:r>
          </a:p>
        </p:txBody>
      </p:sp>
      <p:sp>
        <p:nvSpPr>
          <p:cNvPr id="3" name="Content Placeholder 2">
            <a:extLst>
              <a:ext uri="{FF2B5EF4-FFF2-40B4-BE49-F238E27FC236}">
                <a16:creationId xmlns:a16="http://schemas.microsoft.com/office/drawing/2014/main" id="{04AE2ABA-EA85-410D-BEF7-CE601FF85700}"/>
              </a:ext>
            </a:extLst>
          </p:cNvPr>
          <p:cNvSpPr>
            <a:spLocks noGrp="1"/>
          </p:cNvSpPr>
          <p:nvPr>
            <p:ph idx="1"/>
          </p:nvPr>
        </p:nvSpPr>
        <p:spPr/>
        <p:txBody>
          <a:bodyPr/>
          <a:lstStyle/>
          <a:p>
            <a:r>
              <a:rPr lang="en-US" dirty="0"/>
              <a:t>If you need more detailed advice about your situation or you think you might need representation, please contact us at the Legal Aid Society of Columbus. To apply for services call: 614-241-2001 or go to </a:t>
            </a:r>
            <a:r>
              <a:rPr lang="en-US" dirty="0">
                <a:hlinkClick r:id="rId2"/>
              </a:rPr>
              <a:t>https://onlineintake.oslsa.org/?blsid=112</a:t>
            </a:r>
            <a:endParaRPr lang="en-US" dirty="0"/>
          </a:p>
          <a:p>
            <a:endParaRPr lang="en-US" dirty="0"/>
          </a:p>
          <a:p>
            <a:endParaRPr lang="en-US" dirty="0"/>
          </a:p>
        </p:txBody>
      </p:sp>
    </p:spTree>
    <p:extLst>
      <p:ext uri="{BB962C8B-B14F-4D97-AF65-F5344CB8AC3E}">
        <p14:creationId xmlns:p14="http://schemas.microsoft.com/office/powerpoint/2010/main" val="679433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p:nvPr>
        </p:nvSpPr>
        <p:spPr>
          <a:xfrm>
            <a:off x="496437" y="297384"/>
            <a:ext cx="7058131" cy="1029891"/>
          </a:xfrm>
        </p:spPr>
        <p:txBody>
          <a:bodyPr>
            <a:noAutofit/>
          </a:bodyPr>
          <a:lstStyle/>
          <a:p>
            <a:pPr>
              <a:defRPr/>
            </a:pPr>
            <a:r>
              <a:rPr lang="en-US" b="1" dirty="0">
                <a:ea typeface="+mj-ea"/>
                <a:cs typeface="+mj-cs"/>
              </a:rPr>
              <a:t>Duties of Landlords and Tenants</a:t>
            </a:r>
          </a:p>
        </p:txBody>
      </p:sp>
      <p:sp>
        <p:nvSpPr>
          <p:cNvPr id="32770" name="Text Placeholder 5"/>
          <p:cNvSpPr>
            <a:spLocks noGrp="1"/>
          </p:cNvSpPr>
          <p:nvPr>
            <p:ph type="body" idx="1"/>
          </p:nvPr>
        </p:nvSpPr>
        <p:spPr>
          <a:xfrm>
            <a:off x="1578663" y="2065711"/>
            <a:ext cx="2823431" cy="481013"/>
          </a:xfrm>
        </p:spPr>
        <p:txBody>
          <a:bodyPr>
            <a:noAutofit/>
          </a:bodyPr>
          <a:lstStyle/>
          <a:p>
            <a:pPr eaLnBrk="1" hangingPunct="1"/>
            <a:r>
              <a:rPr lang="en-US" sz="1500" dirty="0"/>
              <a:t>Landlord Duties</a:t>
            </a:r>
          </a:p>
          <a:p>
            <a:pPr eaLnBrk="1" hangingPunct="1"/>
            <a:r>
              <a:rPr lang="en-US" sz="1500" dirty="0"/>
              <a:t>ORC 5321.04</a:t>
            </a:r>
          </a:p>
        </p:txBody>
      </p:sp>
      <p:sp>
        <p:nvSpPr>
          <p:cNvPr id="4" name="Content Placeholder 3"/>
          <p:cNvSpPr>
            <a:spLocks noGrp="1"/>
          </p:cNvSpPr>
          <p:nvPr>
            <p:ph sz="half" idx="2"/>
          </p:nvPr>
        </p:nvSpPr>
        <p:spPr>
          <a:xfrm>
            <a:off x="342900" y="2546724"/>
            <a:ext cx="3598664" cy="2889671"/>
          </a:xfrm>
        </p:spPr>
        <p:txBody>
          <a:bodyPr rtlCol="0">
            <a:normAutofit fontScale="85000" lnSpcReduction="10000"/>
          </a:bodyPr>
          <a:lstStyle/>
          <a:p>
            <a:pPr>
              <a:buFont typeface="Arial"/>
              <a:buChar char="•"/>
              <a:defRPr/>
            </a:pPr>
            <a:r>
              <a:rPr lang="en-US" dirty="0">
                <a:ea typeface="+mn-ea"/>
                <a:cs typeface="+mn-cs"/>
              </a:rPr>
              <a:t>Provide garbage cans and arrange for trash removal, if the landlord owns four or more residential units in the same building</a:t>
            </a:r>
          </a:p>
          <a:p>
            <a:pPr marL="85725" indent="0">
              <a:buNone/>
              <a:defRPr/>
            </a:pPr>
            <a:endParaRPr lang="en-US" dirty="0">
              <a:ea typeface="+mn-ea"/>
              <a:cs typeface="+mn-cs"/>
            </a:endParaRPr>
          </a:p>
          <a:p>
            <a:pPr>
              <a:buFont typeface="Arial"/>
              <a:buChar char="•"/>
              <a:defRPr/>
            </a:pPr>
            <a:r>
              <a:rPr lang="en-US" dirty="0">
                <a:ea typeface="+mn-ea"/>
                <a:cs typeface="+mn-cs"/>
              </a:rPr>
              <a:t>Comply with building, housing, health and safety codes</a:t>
            </a:r>
          </a:p>
          <a:p>
            <a:pPr marL="0" indent="0">
              <a:buNone/>
              <a:defRPr/>
            </a:pPr>
            <a:endParaRPr lang="en-US" dirty="0">
              <a:ea typeface="+mn-ea"/>
              <a:cs typeface="+mn-cs"/>
            </a:endParaRPr>
          </a:p>
        </p:txBody>
      </p:sp>
      <p:sp>
        <p:nvSpPr>
          <p:cNvPr id="32772" name="Text Placeholder 6"/>
          <p:cNvSpPr>
            <a:spLocks noGrp="1"/>
          </p:cNvSpPr>
          <p:nvPr>
            <p:ph type="body" sz="quarter" idx="3"/>
          </p:nvPr>
        </p:nvSpPr>
        <p:spPr>
          <a:xfrm>
            <a:off x="5315392" y="2066902"/>
            <a:ext cx="1801724" cy="479822"/>
          </a:xfrm>
        </p:spPr>
        <p:txBody>
          <a:bodyPr>
            <a:noAutofit/>
          </a:bodyPr>
          <a:lstStyle/>
          <a:p>
            <a:pPr eaLnBrk="1" hangingPunct="1"/>
            <a:r>
              <a:rPr lang="en-US" sz="1500" dirty="0"/>
              <a:t>Tenant Duties</a:t>
            </a:r>
          </a:p>
          <a:p>
            <a:pPr eaLnBrk="1" hangingPunct="1"/>
            <a:r>
              <a:rPr lang="en-US" sz="1500" dirty="0"/>
              <a:t>ORC 5321.05</a:t>
            </a:r>
          </a:p>
        </p:txBody>
      </p:sp>
      <p:sp>
        <p:nvSpPr>
          <p:cNvPr id="5" name="Content Placeholder 4"/>
          <p:cNvSpPr>
            <a:spLocks noGrp="1"/>
          </p:cNvSpPr>
          <p:nvPr>
            <p:ph sz="quarter" idx="4"/>
          </p:nvPr>
        </p:nvSpPr>
        <p:spPr>
          <a:xfrm>
            <a:off x="5017295" y="2643188"/>
            <a:ext cx="3033712" cy="2963466"/>
          </a:xfrm>
        </p:spPr>
        <p:txBody>
          <a:bodyPr rtlCol="0">
            <a:normAutofit fontScale="85000" lnSpcReduction="10000"/>
          </a:bodyPr>
          <a:lstStyle/>
          <a:p>
            <a:pPr>
              <a:buFont typeface="Arial"/>
              <a:buChar char="•"/>
              <a:defRPr/>
            </a:pPr>
            <a:r>
              <a:rPr lang="en-US" dirty="0"/>
              <a:t>Dispose of </a:t>
            </a:r>
            <a:r>
              <a:rPr lang="en-US" dirty="0">
                <a:solidFill>
                  <a:srgbClr val="000000"/>
                </a:solidFill>
              </a:rPr>
              <a:t>trash </a:t>
            </a:r>
            <a:r>
              <a:rPr lang="en-US" dirty="0"/>
              <a:t>properly</a:t>
            </a:r>
          </a:p>
          <a:p>
            <a:pPr marL="0" indent="0">
              <a:buNone/>
              <a:defRPr/>
            </a:pPr>
            <a:endParaRPr lang="en-US" dirty="0"/>
          </a:p>
          <a:p>
            <a:pPr>
              <a:buFont typeface="Arial"/>
              <a:buChar char="•"/>
              <a:defRPr/>
            </a:pPr>
            <a:r>
              <a:rPr lang="en-US" dirty="0"/>
              <a:t>Comply with housing, health, and safety codes that apply to tenants</a:t>
            </a:r>
          </a:p>
          <a:p>
            <a:pPr marL="0" indent="0">
              <a:buNone/>
              <a:defRPr/>
            </a:pPr>
            <a:endParaRPr lang="en-US" dirty="0"/>
          </a:p>
          <a:p>
            <a:pPr>
              <a:buFont typeface="Arial"/>
              <a:buChar char="•"/>
              <a:defRPr/>
            </a:pPr>
            <a:endParaRPr lang="en-US" dirty="0">
              <a:ea typeface="+mn-ea"/>
              <a:cs typeface="+mn-cs"/>
            </a:endParaRPr>
          </a:p>
        </p:txBody>
      </p:sp>
      <p:pic>
        <p:nvPicPr>
          <p:cNvPr id="32774"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25503" y="2627711"/>
            <a:ext cx="823913" cy="1098947"/>
          </a:xfrm>
          <a:prstGeom prst="rect">
            <a:avLst/>
          </a:prstGeom>
          <a:noFill/>
          <a:ln w="38100" cmpd="sng">
            <a:solidFill>
              <a:srgbClr val="000000"/>
            </a:solidFill>
            <a:miter lim="800000"/>
            <a:headEnd/>
            <a:tailEnd/>
          </a:ln>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265239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193"/>
                                        </p:tgtEl>
                                        <p:attrNameLst>
                                          <p:attrName>style.visibility</p:attrName>
                                        </p:attrNameLst>
                                      </p:cBhvr>
                                      <p:to>
                                        <p:strVal val="visible"/>
                                      </p:to>
                                    </p:set>
                                    <p:animEffect transition="in" filter="blinds(horizontal)">
                                      <p:cBhvr>
                                        <p:cTn id="7" dur="500"/>
                                        <p:tgtEl>
                                          <p:spTgt spid="819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2770">
                                            <p:txEl>
                                              <p:pRg st="0" end="0"/>
                                            </p:txEl>
                                          </p:spTgt>
                                        </p:tgtEl>
                                        <p:attrNameLst>
                                          <p:attrName>style.visibility</p:attrName>
                                        </p:attrNameLst>
                                      </p:cBhvr>
                                      <p:to>
                                        <p:strVal val="visible"/>
                                      </p:to>
                                    </p:set>
                                    <p:animEffect transition="in" filter="blinds(horizontal)">
                                      <p:cBhvr>
                                        <p:cTn id="12" dur="500"/>
                                        <p:tgtEl>
                                          <p:spTgt spid="32770">
                                            <p:txEl>
                                              <p:pRg st="0" end="0"/>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2770">
                                            <p:txEl>
                                              <p:pRg st="1" end="1"/>
                                            </p:txEl>
                                          </p:spTgt>
                                        </p:tgtEl>
                                        <p:attrNameLst>
                                          <p:attrName>style.visibility</p:attrName>
                                        </p:attrNameLst>
                                      </p:cBhvr>
                                      <p:to>
                                        <p:strVal val="visible"/>
                                      </p:to>
                                    </p:set>
                                    <p:animEffect transition="in" filter="blinds(horizontal)">
                                      <p:cBhvr>
                                        <p:cTn id="15" dur="500"/>
                                        <p:tgtEl>
                                          <p:spTgt spid="32770">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32772">
                                            <p:txEl>
                                              <p:pRg st="0" end="0"/>
                                            </p:txEl>
                                          </p:spTgt>
                                        </p:tgtEl>
                                        <p:attrNameLst>
                                          <p:attrName>style.visibility</p:attrName>
                                        </p:attrNameLst>
                                      </p:cBhvr>
                                      <p:to>
                                        <p:strVal val="visible"/>
                                      </p:to>
                                    </p:set>
                                    <p:animEffect transition="in" filter="blinds(horizontal)">
                                      <p:cBhvr>
                                        <p:cTn id="20" dur="500"/>
                                        <p:tgtEl>
                                          <p:spTgt spid="32772">
                                            <p:txEl>
                                              <p:pRg st="0" end="0"/>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32772">
                                            <p:txEl>
                                              <p:pRg st="1" end="1"/>
                                            </p:txEl>
                                          </p:spTgt>
                                        </p:tgtEl>
                                        <p:attrNameLst>
                                          <p:attrName>style.visibility</p:attrName>
                                        </p:attrNameLst>
                                      </p:cBhvr>
                                      <p:to>
                                        <p:strVal val="visible"/>
                                      </p:to>
                                    </p:set>
                                    <p:animEffect transition="in" filter="blinds(horizontal)">
                                      <p:cBhvr>
                                        <p:cTn id="23" dur="500"/>
                                        <p:tgtEl>
                                          <p:spTgt spid="32772">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32774"/>
                                        </p:tgtEl>
                                        <p:attrNameLst>
                                          <p:attrName>style.visibility</p:attrName>
                                        </p:attrNameLst>
                                      </p:cBhvr>
                                      <p:to>
                                        <p:strVal val="visible"/>
                                      </p:to>
                                    </p:set>
                                    <p:animEffect transition="in" filter="blinds(horizontal)">
                                      <p:cBhvr>
                                        <p:cTn id="28" dur="500"/>
                                        <p:tgtEl>
                                          <p:spTgt spid="32774"/>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4">
                                            <p:txEl>
                                              <p:pRg st="0" end="0"/>
                                            </p:txEl>
                                          </p:spTgt>
                                        </p:tgtEl>
                                        <p:attrNameLst>
                                          <p:attrName>style.visibility</p:attrName>
                                        </p:attrNameLst>
                                      </p:cBhvr>
                                      <p:to>
                                        <p:strVal val="visible"/>
                                      </p:to>
                                    </p:set>
                                    <p:animEffect transition="in" filter="blinds(horizontal)">
                                      <p:cBhvr>
                                        <p:cTn id="33" dur="500"/>
                                        <p:tgtEl>
                                          <p:spTgt spid="4">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nodeType="clickEffect">
                                  <p:stCondLst>
                                    <p:cond delay="0"/>
                                  </p:stCondLst>
                                  <p:childTnLst>
                                    <p:set>
                                      <p:cBhvr>
                                        <p:cTn id="37" dur="1" fill="hold">
                                          <p:stCondLst>
                                            <p:cond delay="0"/>
                                          </p:stCondLst>
                                        </p:cTn>
                                        <p:tgtEl>
                                          <p:spTgt spid="5">
                                            <p:txEl>
                                              <p:pRg st="0" end="0"/>
                                            </p:txEl>
                                          </p:spTgt>
                                        </p:tgtEl>
                                        <p:attrNameLst>
                                          <p:attrName>style.visibility</p:attrName>
                                        </p:attrNameLst>
                                      </p:cBhvr>
                                      <p:to>
                                        <p:strVal val="visible"/>
                                      </p:to>
                                    </p:set>
                                    <p:animEffect transition="in" filter="blinds(horizontal)">
                                      <p:cBhvr>
                                        <p:cTn id="38" dur="500"/>
                                        <p:tgtEl>
                                          <p:spTgt spid="5">
                                            <p:txEl>
                                              <p:pRg st="0" end="0"/>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nodeType="clickEffect">
                                  <p:stCondLst>
                                    <p:cond delay="0"/>
                                  </p:stCondLst>
                                  <p:childTnLst>
                                    <p:set>
                                      <p:cBhvr>
                                        <p:cTn id="42" dur="1" fill="hold">
                                          <p:stCondLst>
                                            <p:cond delay="0"/>
                                          </p:stCondLst>
                                        </p:cTn>
                                        <p:tgtEl>
                                          <p:spTgt spid="4">
                                            <p:txEl>
                                              <p:pRg st="2" end="2"/>
                                            </p:txEl>
                                          </p:spTgt>
                                        </p:tgtEl>
                                        <p:attrNameLst>
                                          <p:attrName>style.visibility</p:attrName>
                                        </p:attrNameLst>
                                      </p:cBhvr>
                                      <p:to>
                                        <p:strVal val="visible"/>
                                      </p:to>
                                    </p:set>
                                    <p:animEffect transition="in" filter="blinds(horizontal)">
                                      <p:cBhvr>
                                        <p:cTn id="43" dur="500"/>
                                        <p:tgtEl>
                                          <p:spTgt spid="4">
                                            <p:txEl>
                                              <p:pRg st="2" end="2"/>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nodeType="clickEffect">
                                  <p:stCondLst>
                                    <p:cond delay="0"/>
                                  </p:stCondLst>
                                  <p:childTnLst>
                                    <p:set>
                                      <p:cBhvr>
                                        <p:cTn id="47" dur="1" fill="hold">
                                          <p:stCondLst>
                                            <p:cond delay="0"/>
                                          </p:stCondLst>
                                        </p:cTn>
                                        <p:tgtEl>
                                          <p:spTgt spid="5">
                                            <p:txEl>
                                              <p:pRg st="2" end="2"/>
                                            </p:txEl>
                                          </p:spTgt>
                                        </p:tgtEl>
                                        <p:attrNameLst>
                                          <p:attrName>style.visibility</p:attrName>
                                        </p:attrNameLst>
                                      </p:cBhvr>
                                      <p:to>
                                        <p:strVal val="visible"/>
                                      </p:to>
                                    </p:set>
                                    <p:animEffect transition="in" filter="blinds(horizontal)">
                                      <p:cBhvr>
                                        <p:cTn id="48"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1"/>
          <p:cNvSpPr>
            <a:spLocks noGrp="1"/>
          </p:cNvSpPr>
          <p:nvPr>
            <p:ph type="title"/>
          </p:nvPr>
        </p:nvSpPr>
        <p:spPr>
          <a:xfrm>
            <a:off x="609600" y="457200"/>
            <a:ext cx="7200900" cy="857250"/>
          </a:xfrm>
        </p:spPr>
        <p:txBody>
          <a:bodyPr>
            <a:normAutofit fontScale="90000"/>
          </a:bodyPr>
          <a:lstStyle/>
          <a:p>
            <a:pPr>
              <a:defRPr/>
            </a:pPr>
            <a:r>
              <a:rPr lang="en-US" b="1" dirty="0">
                <a:ea typeface="+mj-ea"/>
                <a:cs typeface="+mj-cs"/>
              </a:rPr>
              <a:t>Duties of Landlords and Tenants</a:t>
            </a:r>
          </a:p>
        </p:txBody>
      </p:sp>
      <p:sp>
        <p:nvSpPr>
          <p:cNvPr id="33794" name="Text Placeholder 5"/>
          <p:cNvSpPr>
            <a:spLocks noGrp="1"/>
          </p:cNvSpPr>
          <p:nvPr>
            <p:ph type="body" idx="1"/>
          </p:nvPr>
        </p:nvSpPr>
        <p:spPr/>
        <p:txBody>
          <a:bodyPr/>
          <a:lstStyle/>
          <a:p>
            <a:pPr eaLnBrk="1" hangingPunct="1"/>
            <a:r>
              <a:rPr lang="en-US" sz="2100" dirty="0"/>
              <a:t>Landlord Duties</a:t>
            </a:r>
          </a:p>
        </p:txBody>
      </p:sp>
      <p:sp>
        <p:nvSpPr>
          <p:cNvPr id="33795" name="Content Placeholder 3"/>
          <p:cNvSpPr>
            <a:spLocks noGrp="1"/>
          </p:cNvSpPr>
          <p:nvPr>
            <p:ph sz="half" idx="2"/>
          </p:nvPr>
        </p:nvSpPr>
        <p:spPr/>
        <p:txBody>
          <a:bodyPr>
            <a:normAutofit/>
          </a:bodyPr>
          <a:lstStyle/>
          <a:p>
            <a:pPr eaLnBrk="1" hangingPunct="1"/>
            <a:r>
              <a:rPr lang="en-US" dirty="0"/>
              <a:t>Evict the tenant when the landlord has “actual knowledge” of drug activity by the tenant, a member of the tenant’s household or a guest of the tenant occurring in or otherwise connected with the tenant’s premises</a:t>
            </a:r>
          </a:p>
        </p:txBody>
      </p:sp>
      <p:sp>
        <p:nvSpPr>
          <p:cNvPr id="33796" name="Text Placeholder 6"/>
          <p:cNvSpPr>
            <a:spLocks noGrp="1"/>
          </p:cNvSpPr>
          <p:nvPr>
            <p:ph type="body" sz="quarter" idx="3"/>
          </p:nvPr>
        </p:nvSpPr>
        <p:spPr>
          <a:xfrm>
            <a:off x="4615600" y="2057400"/>
            <a:ext cx="3031331" cy="479822"/>
          </a:xfrm>
        </p:spPr>
        <p:txBody>
          <a:bodyPr/>
          <a:lstStyle/>
          <a:p>
            <a:pPr eaLnBrk="1" hangingPunct="1"/>
            <a:r>
              <a:rPr lang="en-US" sz="2100" dirty="0"/>
              <a:t>Tenant Duties</a:t>
            </a:r>
          </a:p>
        </p:txBody>
      </p:sp>
      <p:sp>
        <p:nvSpPr>
          <p:cNvPr id="33797" name="Content Placeholder 4"/>
          <p:cNvSpPr>
            <a:spLocks noGrp="1"/>
          </p:cNvSpPr>
          <p:nvPr>
            <p:ph sz="quarter" idx="4"/>
          </p:nvPr>
        </p:nvSpPr>
        <p:spPr/>
        <p:txBody>
          <a:bodyPr/>
          <a:lstStyle/>
          <a:p>
            <a:pPr eaLnBrk="1" hangingPunct="1"/>
            <a:r>
              <a:rPr lang="en-US" dirty="0">
                <a:solidFill>
                  <a:srgbClr val="000000"/>
                </a:solidFill>
              </a:rPr>
              <a:t>Do not do illegal drugs</a:t>
            </a:r>
            <a:endParaRPr lang="en-US" strike="sngStrike" dirty="0">
              <a:solidFill>
                <a:srgbClr val="000000"/>
              </a:solidFill>
            </a:endParaRPr>
          </a:p>
          <a:p>
            <a:pPr eaLnBrk="1" hangingPunct="1"/>
            <a:endParaRPr lang="en-US" dirty="0">
              <a:latin typeface="Calibri" charset="0"/>
            </a:endParaRPr>
          </a:p>
        </p:txBody>
      </p:sp>
    </p:spTree>
    <p:extLst>
      <p:ext uri="{BB962C8B-B14F-4D97-AF65-F5344CB8AC3E}">
        <p14:creationId xmlns:p14="http://schemas.microsoft.com/office/powerpoint/2010/main" val="141963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217"/>
                                        </p:tgtEl>
                                        <p:attrNameLst>
                                          <p:attrName>style.visibility</p:attrName>
                                        </p:attrNameLst>
                                      </p:cBhvr>
                                      <p:to>
                                        <p:strVal val="visible"/>
                                      </p:to>
                                    </p:set>
                                    <p:animEffect transition="in" filter="checkerboard(across)">
                                      <p:cBhvr>
                                        <p:cTn id="7" dur="500"/>
                                        <p:tgtEl>
                                          <p:spTgt spid="921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3794">
                                            <p:txEl>
                                              <p:pRg st="0" end="0"/>
                                            </p:txEl>
                                          </p:spTgt>
                                        </p:tgtEl>
                                        <p:attrNameLst>
                                          <p:attrName>style.visibility</p:attrName>
                                        </p:attrNameLst>
                                      </p:cBhvr>
                                      <p:to>
                                        <p:strVal val="visible"/>
                                      </p:to>
                                    </p:set>
                                    <p:animEffect transition="in" filter="checkerboard(across)">
                                      <p:cBhvr>
                                        <p:cTn id="12" dur="500"/>
                                        <p:tgtEl>
                                          <p:spTgt spid="3379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3796">
                                            <p:txEl>
                                              <p:pRg st="0" end="0"/>
                                            </p:txEl>
                                          </p:spTgt>
                                        </p:tgtEl>
                                        <p:attrNameLst>
                                          <p:attrName>style.visibility</p:attrName>
                                        </p:attrNameLst>
                                      </p:cBhvr>
                                      <p:to>
                                        <p:strVal val="visible"/>
                                      </p:to>
                                    </p:set>
                                    <p:animEffect transition="in" filter="checkerboard(across)">
                                      <p:cBhvr>
                                        <p:cTn id="17" dur="500"/>
                                        <p:tgtEl>
                                          <p:spTgt spid="3379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3795">
                                            <p:txEl>
                                              <p:pRg st="0" end="0"/>
                                            </p:txEl>
                                          </p:spTgt>
                                        </p:tgtEl>
                                        <p:attrNameLst>
                                          <p:attrName>style.visibility</p:attrName>
                                        </p:attrNameLst>
                                      </p:cBhvr>
                                      <p:to>
                                        <p:strVal val="visible"/>
                                      </p:to>
                                    </p:set>
                                    <p:animEffect transition="in" filter="checkerboard(across)">
                                      <p:cBhvr>
                                        <p:cTn id="22" dur="500"/>
                                        <p:tgtEl>
                                          <p:spTgt spid="3379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3797">
                                            <p:txEl>
                                              <p:pRg st="0" end="0"/>
                                            </p:txEl>
                                          </p:spTgt>
                                        </p:tgtEl>
                                        <p:attrNameLst>
                                          <p:attrName>style.visibility</p:attrName>
                                        </p:attrNameLst>
                                      </p:cBhvr>
                                      <p:to>
                                        <p:strVal val="visible"/>
                                      </p:to>
                                    </p:set>
                                    <p:animEffect transition="in" filter="checkerboard(across)">
                                      <p:cBhvr>
                                        <p:cTn id="27" dur="500"/>
                                        <p:tgtEl>
                                          <p:spTgt spid="3379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p:cNvSpPr>
            <a:spLocks noGrp="1"/>
          </p:cNvSpPr>
          <p:nvPr>
            <p:ph type="title"/>
          </p:nvPr>
        </p:nvSpPr>
        <p:spPr>
          <a:xfrm>
            <a:off x="487787" y="637769"/>
            <a:ext cx="6172200" cy="857250"/>
          </a:xfrm>
        </p:spPr>
        <p:txBody>
          <a:bodyPr/>
          <a:lstStyle/>
          <a:p>
            <a:pPr>
              <a:defRPr/>
            </a:pPr>
            <a:r>
              <a:rPr lang="en-US" b="1" dirty="0">
                <a:ea typeface="+mj-ea"/>
                <a:cs typeface="+mj-cs"/>
              </a:rPr>
              <a:t>Duties of Landlord</a:t>
            </a:r>
          </a:p>
        </p:txBody>
      </p:sp>
      <p:sp>
        <p:nvSpPr>
          <p:cNvPr id="34818" name="Content Placeholder 3"/>
          <p:cNvSpPr>
            <a:spLocks noGrp="1"/>
          </p:cNvSpPr>
          <p:nvPr>
            <p:ph idx="1"/>
          </p:nvPr>
        </p:nvSpPr>
        <p:spPr>
          <a:xfrm>
            <a:off x="450057" y="2148592"/>
            <a:ext cx="7208044" cy="3394472"/>
          </a:xfrm>
        </p:spPr>
        <p:txBody>
          <a:bodyPr>
            <a:normAutofit lnSpcReduction="10000"/>
          </a:bodyPr>
          <a:lstStyle/>
          <a:p>
            <a:pPr eaLnBrk="1" hangingPunct="1"/>
            <a:r>
              <a:rPr lang="en-US" dirty="0"/>
              <a:t>Supply running water, reasonable amounts of hot water and heat, unless the hot water and heat are supplied by an installation that is under the exclusive control of the tenant and supplied by a direct public utility hook-up</a:t>
            </a:r>
          </a:p>
        </p:txBody>
      </p:sp>
      <p:pic>
        <p:nvPicPr>
          <p:cNvPr id="3" name="Picture 2" descr="faucet.jpe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57800" y="5029200"/>
            <a:ext cx="2910801" cy="1639888"/>
          </a:xfrm>
          <a:prstGeom prst="rect">
            <a:avLst/>
          </a:prstGeom>
        </p:spPr>
      </p:pic>
    </p:spTree>
    <p:extLst>
      <p:ext uri="{BB962C8B-B14F-4D97-AF65-F5344CB8AC3E}">
        <p14:creationId xmlns:p14="http://schemas.microsoft.com/office/powerpoint/2010/main" val="134532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1"/>
                                        </p:tgtEl>
                                        <p:attrNameLst>
                                          <p:attrName>style.visibility</p:attrName>
                                        </p:attrNameLst>
                                      </p:cBhvr>
                                      <p:to>
                                        <p:strVal val="visible"/>
                                      </p:to>
                                    </p:set>
                                    <p:anim calcmode="lin" valueType="num">
                                      <p:cBhvr additive="base">
                                        <p:cTn id="7" dur="500" fill="hold"/>
                                        <p:tgtEl>
                                          <p:spTgt spid="10241"/>
                                        </p:tgtEl>
                                        <p:attrNameLst>
                                          <p:attrName>ppt_x</p:attrName>
                                        </p:attrNameLst>
                                      </p:cBhvr>
                                      <p:tavLst>
                                        <p:tav tm="0">
                                          <p:val>
                                            <p:strVal val="#ppt_x"/>
                                          </p:val>
                                        </p:tav>
                                        <p:tav tm="100000">
                                          <p:val>
                                            <p:strVal val="#ppt_x"/>
                                          </p:val>
                                        </p:tav>
                                      </p:tavLst>
                                    </p:anim>
                                    <p:anim calcmode="lin" valueType="num">
                                      <p:cBhvr additive="base">
                                        <p:cTn id="8" dur="500" fill="hold"/>
                                        <p:tgtEl>
                                          <p:spTgt spid="1024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4818">
                                            <p:txEl>
                                              <p:pRg st="0" end="0"/>
                                            </p:txEl>
                                          </p:spTgt>
                                        </p:tgtEl>
                                        <p:attrNameLst>
                                          <p:attrName>style.visibility</p:attrName>
                                        </p:attrNameLst>
                                      </p:cBhvr>
                                      <p:to>
                                        <p:strVal val="visible"/>
                                      </p:to>
                                    </p:set>
                                    <p:anim calcmode="lin" valueType="num">
                                      <p:cBhvr additive="base">
                                        <p:cTn id="13" dur="500" fill="hold"/>
                                        <p:tgtEl>
                                          <p:spTgt spid="34818">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48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p:cNvSpPr>
            <a:spLocks noGrp="1"/>
          </p:cNvSpPr>
          <p:nvPr>
            <p:ph type="title"/>
          </p:nvPr>
        </p:nvSpPr>
        <p:spPr>
          <a:xfrm>
            <a:off x="409406" y="609600"/>
            <a:ext cx="7388403" cy="857250"/>
          </a:xfrm>
        </p:spPr>
        <p:txBody>
          <a:bodyPr/>
          <a:lstStyle/>
          <a:p>
            <a:pPr>
              <a:defRPr/>
            </a:pPr>
            <a:r>
              <a:rPr lang="en-US" b="1" dirty="0">
                <a:ea typeface="+mj-ea"/>
                <a:cs typeface="+mj-cs"/>
              </a:rPr>
              <a:t>Duties of Tenant</a:t>
            </a:r>
          </a:p>
        </p:txBody>
      </p:sp>
      <p:pic>
        <p:nvPicPr>
          <p:cNvPr id="35842" name="Picture 1" descr="DSCN8578.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32004" y="3993674"/>
            <a:ext cx="2082404" cy="1562100"/>
          </a:xfrm>
          <a:prstGeom prst="rect">
            <a:avLst/>
          </a:prstGeom>
          <a:noFill/>
          <a:ln w="38100" cmpd="sng">
            <a:solidFill>
              <a:schemeClr val="tx1"/>
            </a:solidFill>
            <a:miter lim="800000"/>
            <a:headEnd/>
            <a:tailEnd/>
          </a:ln>
          <a:extLst>
            <a:ext uri="{909E8E84-426E-40dd-AFC4-6F175D3DCCD1}">
              <a14:hiddenFill xmlns="" xmlns:a14="http://schemas.microsoft.com/office/drawing/2010/main">
                <a:solidFill>
                  <a:srgbClr val="FFFFFF"/>
                </a:solidFill>
              </a14:hiddenFill>
            </a:ext>
          </a:extLst>
        </p:spPr>
      </p:pic>
      <p:sp>
        <p:nvSpPr>
          <p:cNvPr id="35844" name="Content Placeholder 2"/>
          <p:cNvSpPr txBox="1">
            <a:spLocks/>
          </p:cNvSpPr>
          <p:nvPr/>
        </p:nvSpPr>
        <p:spPr bwMode="auto">
          <a:xfrm>
            <a:off x="409406" y="2133600"/>
            <a:ext cx="5282804" cy="2590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228600"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spcBef>
                <a:spcPct val="20000"/>
              </a:spcBef>
              <a:buClr>
                <a:schemeClr val="accent1"/>
              </a:buClr>
              <a:buFont typeface="Arial" charset="0"/>
              <a:buChar char="•"/>
            </a:pPr>
            <a:r>
              <a:rPr lang="en-US" sz="2100" dirty="0">
                <a:solidFill>
                  <a:srgbClr val="000000"/>
                </a:solidFill>
                <a:latin typeface="+mn-lt"/>
              </a:rPr>
              <a:t>Do not damage the house </a:t>
            </a:r>
            <a:r>
              <a:rPr lang="en-US" sz="2100" dirty="0">
                <a:latin typeface="+mn-lt"/>
              </a:rPr>
              <a:t>and keep guests </a:t>
            </a:r>
            <a:r>
              <a:rPr lang="en-US" sz="2100" dirty="0">
                <a:solidFill>
                  <a:srgbClr val="000000"/>
                </a:solidFill>
                <a:latin typeface="+mn-lt"/>
              </a:rPr>
              <a:t>from damaging </a:t>
            </a:r>
          </a:p>
          <a:p>
            <a:pPr eaLnBrk="1" hangingPunct="1">
              <a:spcBef>
                <a:spcPct val="20000"/>
              </a:spcBef>
              <a:buClr>
                <a:schemeClr val="accent1"/>
              </a:buClr>
              <a:buFont typeface="Arial" charset="0"/>
              <a:buChar char="•"/>
            </a:pPr>
            <a:r>
              <a:rPr lang="en-US" sz="2100" dirty="0">
                <a:solidFill>
                  <a:srgbClr val="000000"/>
                </a:solidFill>
                <a:latin typeface="+mn-lt"/>
              </a:rPr>
              <a:t>Do not disturb </a:t>
            </a:r>
            <a:r>
              <a:rPr lang="en-US" sz="2100" dirty="0">
                <a:latin typeface="+mn-lt"/>
              </a:rPr>
              <a:t>any neighbors and require guests to do the same </a:t>
            </a:r>
          </a:p>
        </p:txBody>
      </p:sp>
      <p:pic>
        <p:nvPicPr>
          <p:cNvPr id="2" name="Picture 1" descr="loudneigbors.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5594" y="3703560"/>
            <a:ext cx="1852216" cy="1852216"/>
          </a:xfrm>
          <a:prstGeom prst="rect">
            <a:avLst/>
          </a:prstGeom>
          <a:ln w="38100" cmpd="sng">
            <a:solidFill>
              <a:schemeClr val="tx1"/>
            </a:solidFill>
          </a:ln>
        </p:spPr>
      </p:pic>
    </p:spTree>
    <p:extLst>
      <p:ext uri="{BB962C8B-B14F-4D97-AF65-F5344CB8AC3E}">
        <p14:creationId xmlns:p14="http://schemas.microsoft.com/office/powerpoint/2010/main" val="1929014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1265"/>
                                        </p:tgtEl>
                                        <p:attrNameLst>
                                          <p:attrName>style.visibility</p:attrName>
                                        </p:attrNameLst>
                                      </p:cBhvr>
                                      <p:to>
                                        <p:strVal val="visible"/>
                                      </p:to>
                                    </p:set>
                                    <p:animEffect transition="in" filter="randombar(horizontal)">
                                      <p:cBhvr>
                                        <p:cTn id="7" dur="500"/>
                                        <p:tgtEl>
                                          <p:spTgt spid="1126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5844">
                                            <p:txEl>
                                              <p:pRg st="0" end="0"/>
                                            </p:txEl>
                                          </p:spTgt>
                                        </p:tgtEl>
                                        <p:attrNameLst>
                                          <p:attrName>style.visibility</p:attrName>
                                        </p:attrNameLst>
                                      </p:cBhvr>
                                      <p:to>
                                        <p:strVal val="visible"/>
                                      </p:to>
                                    </p:set>
                                    <p:animEffect transition="in" filter="randombar(horizontal)">
                                      <p:cBhvr>
                                        <p:cTn id="12" dur="500"/>
                                        <p:tgtEl>
                                          <p:spTgt spid="3584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5842"/>
                                        </p:tgtEl>
                                        <p:attrNameLst>
                                          <p:attrName>style.visibility</p:attrName>
                                        </p:attrNameLst>
                                      </p:cBhvr>
                                      <p:to>
                                        <p:strVal val="visible"/>
                                      </p:to>
                                    </p:set>
                                    <p:animEffect transition="in" filter="blinds(horizontal)">
                                      <p:cBhvr>
                                        <p:cTn id="17" dur="500"/>
                                        <p:tgtEl>
                                          <p:spTgt spid="35842"/>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5844">
                                            <p:txEl>
                                              <p:pRg st="1" end="1"/>
                                            </p:txEl>
                                          </p:spTgt>
                                        </p:tgtEl>
                                        <p:attrNameLst>
                                          <p:attrName>style.visibility</p:attrName>
                                        </p:attrNameLst>
                                      </p:cBhvr>
                                      <p:to>
                                        <p:strVal val="visible"/>
                                      </p:to>
                                    </p:set>
                                    <p:animEffect transition="in" filter="randombar(horizontal)">
                                      <p:cBhvr>
                                        <p:cTn id="22" dur="500"/>
                                        <p:tgtEl>
                                          <p:spTgt spid="3584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blinds(horizontal)">
                                      <p:cBhvr>
                                        <p:cTn id="2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a:xfrm>
            <a:off x="152400" y="457200"/>
            <a:ext cx="8142800" cy="857250"/>
          </a:xfrm>
        </p:spPr>
        <p:txBody>
          <a:bodyPr>
            <a:normAutofit fontScale="90000"/>
          </a:bodyPr>
          <a:lstStyle/>
          <a:p>
            <a:pPr>
              <a:defRPr/>
            </a:pPr>
            <a:r>
              <a:rPr lang="en-US" b="1" dirty="0">
                <a:latin typeface="Calibri" charset="0"/>
                <a:cs typeface="+mj-cs"/>
              </a:rPr>
              <a:t> </a:t>
            </a:r>
            <a:r>
              <a:rPr lang="en-US" b="1" dirty="0">
                <a:ea typeface="+mj-ea"/>
                <a:cs typeface="+mj-cs"/>
              </a:rPr>
              <a:t>Prohibited in Rental Agreements/ Leases</a:t>
            </a:r>
          </a:p>
        </p:txBody>
      </p:sp>
      <p:sp>
        <p:nvSpPr>
          <p:cNvPr id="29698" name="Content Placeholder 2"/>
          <p:cNvSpPr>
            <a:spLocks noGrp="1"/>
          </p:cNvSpPr>
          <p:nvPr>
            <p:ph idx="1"/>
          </p:nvPr>
        </p:nvSpPr>
        <p:spPr>
          <a:xfrm>
            <a:off x="471920" y="2106737"/>
            <a:ext cx="8042788" cy="3600450"/>
          </a:xfrm>
        </p:spPr>
        <p:txBody>
          <a:bodyPr>
            <a:normAutofit fontScale="77500" lnSpcReduction="20000"/>
          </a:bodyPr>
          <a:lstStyle/>
          <a:p>
            <a:pPr eaLnBrk="1" hangingPunct="1"/>
            <a:r>
              <a:rPr lang="en-US" sz="2100" b="1" dirty="0">
                <a:cs typeface="Calibri" charset="0"/>
              </a:rPr>
              <a:t>Prohibited Terms </a:t>
            </a:r>
            <a:r>
              <a:rPr lang="en-US" sz="2100" b="1" dirty="0">
                <a:solidFill>
                  <a:srgbClr val="000000"/>
                </a:solidFill>
                <a:cs typeface="Calibri" charset="0"/>
              </a:rPr>
              <a:t>(not permitted/allowed)</a:t>
            </a:r>
          </a:p>
          <a:p>
            <a:pPr lvl="1" eaLnBrk="1" hangingPunct="1"/>
            <a:r>
              <a:rPr lang="en-US" dirty="0">
                <a:cs typeface="Calibri" charset="0"/>
              </a:rPr>
              <a:t>Tenant required to pay landlord’s attorney’s fees no matter the outcome of a legal dispute</a:t>
            </a:r>
          </a:p>
          <a:p>
            <a:pPr lvl="1" eaLnBrk="1" hangingPunct="1"/>
            <a:r>
              <a:rPr lang="en-US" b="1" dirty="0">
                <a:solidFill>
                  <a:srgbClr val="000000"/>
                </a:solidFill>
                <a:cs typeface="Calibri" charset="0"/>
              </a:rPr>
              <a:t>Force</a:t>
            </a:r>
            <a:r>
              <a:rPr lang="en-US" b="1" dirty="0">
                <a:cs typeface="Calibri" charset="0"/>
              </a:rPr>
              <a:t> landlord duties </a:t>
            </a:r>
            <a:r>
              <a:rPr lang="en-US" b="1" dirty="0">
                <a:solidFill>
                  <a:srgbClr val="000000"/>
                </a:solidFill>
                <a:cs typeface="Calibri" charset="0"/>
              </a:rPr>
              <a:t>on</a:t>
            </a:r>
            <a:r>
              <a:rPr lang="en-US" b="1" dirty="0">
                <a:cs typeface="Calibri" charset="0"/>
              </a:rPr>
              <a:t>to the tenant</a:t>
            </a:r>
          </a:p>
          <a:p>
            <a:pPr lvl="2"/>
            <a:r>
              <a:rPr lang="en-US" b="1" dirty="0">
                <a:cs typeface="Calibri" charset="0"/>
              </a:rPr>
              <a:t>Example: Repairs</a:t>
            </a:r>
          </a:p>
          <a:p>
            <a:pPr lvl="1" eaLnBrk="1" hangingPunct="1"/>
            <a:r>
              <a:rPr lang="en-US" dirty="0">
                <a:solidFill>
                  <a:srgbClr val="000000"/>
                </a:solidFill>
                <a:cs typeface="Calibri" charset="0"/>
              </a:rPr>
              <a:t>Make</a:t>
            </a:r>
            <a:r>
              <a:rPr lang="en-US" dirty="0">
                <a:solidFill>
                  <a:srgbClr val="FF0000"/>
                </a:solidFill>
                <a:cs typeface="Calibri" charset="0"/>
              </a:rPr>
              <a:t> </a:t>
            </a:r>
            <a:r>
              <a:rPr lang="en-US" dirty="0">
                <a:cs typeface="Calibri" charset="0"/>
              </a:rPr>
              <a:t>tenant </a:t>
            </a:r>
            <a:r>
              <a:rPr lang="en-US" dirty="0">
                <a:solidFill>
                  <a:srgbClr val="000000"/>
                </a:solidFill>
                <a:cs typeface="Calibri" charset="0"/>
              </a:rPr>
              <a:t>responsible for </a:t>
            </a:r>
            <a:r>
              <a:rPr lang="en-US" dirty="0">
                <a:cs typeface="Calibri" charset="0"/>
              </a:rPr>
              <a:t>landlord</a:t>
            </a:r>
            <a:r>
              <a:rPr lang="en-US" dirty="0">
                <a:solidFill>
                  <a:srgbClr val="000000"/>
                </a:solidFill>
                <a:cs typeface="Calibri" charset="0"/>
              </a:rPr>
              <a:t>’s legal mistakes </a:t>
            </a:r>
            <a:endParaRPr lang="en-US" strike="sngStrike" dirty="0">
              <a:solidFill>
                <a:srgbClr val="000000"/>
              </a:solidFill>
              <a:cs typeface="Calibri" charset="0"/>
            </a:endParaRPr>
          </a:p>
          <a:p>
            <a:pPr eaLnBrk="1" hangingPunct="1"/>
            <a:r>
              <a:rPr lang="en-US" sz="2100" b="1" dirty="0">
                <a:cs typeface="Calibri" charset="0"/>
              </a:rPr>
              <a:t>Prohibited Actions</a:t>
            </a:r>
          </a:p>
          <a:p>
            <a:pPr lvl="1" eaLnBrk="1" hangingPunct="1"/>
            <a:r>
              <a:rPr lang="en-US" dirty="0">
                <a:cs typeface="Calibri" charset="0"/>
              </a:rPr>
              <a:t>No self-help evictions or utility shut-offs</a:t>
            </a:r>
          </a:p>
          <a:p>
            <a:pPr lvl="1" eaLnBrk="1" hangingPunct="1"/>
            <a:endParaRPr lang="en-US" dirty="0">
              <a:cs typeface="Calibri" charset="0"/>
            </a:endParaRPr>
          </a:p>
          <a:p>
            <a:pPr marL="342900" lvl="1" indent="0" algn="ctr">
              <a:buNone/>
            </a:pPr>
            <a:r>
              <a:rPr lang="en-US" sz="3300" b="1" dirty="0">
                <a:solidFill>
                  <a:srgbClr val="FF0000"/>
                </a:solidFill>
                <a:cs typeface="Calibri" charset="0"/>
              </a:rPr>
              <a:t>THE LAW TRUMPS LEASE</a:t>
            </a:r>
          </a:p>
        </p:txBody>
      </p:sp>
    </p:spTree>
    <p:extLst>
      <p:ext uri="{BB962C8B-B14F-4D97-AF65-F5344CB8AC3E}">
        <p14:creationId xmlns:p14="http://schemas.microsoft.com/office/powerpoint/2010/main" val="2125231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145"/>
                                        </p:tgtEl>
                                        <p:attrNameLst>
                                          <p:attrName>style.visibility</p:attrName>
                                        </p:attrNameLst>
                                      </p:cBhvr>
                                      <p:to>
                                        <p:strVal val="visible"/>
                                      </p:to>
                                    </p:set>
                                    <p:animEffect transition="in" filter="randombar(horizontal)">
                                      <p:cBhvr>
                                        <p:cTn id="7" dur="500"/>
                                        <p:tgtEl>
                                          <p:spTgt spid="614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29698">
                                            <p:txEl>
                                              <p:pRg st="0" end="0"/>
                                            </p:txEl>
                                          </p:spTgt>
                                        </p:tgtEl>
                                        <p:attrNameLst>
                                          <p:attrName>style.visibility</p:attrName>
                                        </p:attrNameLst>
                                      </p:cBhvr>
                                      <p:to>
                                        <p:strVal val="visible"/>
                                      </p:to>
                                    </p:set>
                                    <p:animEffect transition="in" filter="randombar(horizontal)">
                                      <p:cBhvr>
                                        <p:cTn id="12" dur="500"/>
                                        <p:tgtEl>
                                          <p:spTgt spid="2969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29698">
                                            <p:txEl>
                                              <p:pRg st="1" end="1"/>
                                            </p:txEl>
                                          </p:spTgt>
                                        </p:tgtEl>
                                        <p:attrNameLst>
                                          <p:attrName>style.visibility</p:attrName>
                                        </p:attrNameLst>
                                      </p:cBhvr>
                                      <p:to>
                                        <p:strVal val="visible"/>
                                      </p:to>
                                    </p:set>
                                    <p:animEffect transition="in" filter="randombar(horizontal)">
                                      <p:cBhvr>
                                        <p:cTn id="17" dur="500"/>
                                        <p:tgtEl>
                                          <p:spTgt spid="2969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29698">
                                            <p:txEl>
                                              <p:pRg st="2" end="2"/>
                                            </p:txEl>
                                          </p:spTgt>
                                        </p:tgtEl>
                                        <p:attrNameLst>
                                          <p:attrName>style.visibility</p:attrName>
                                        </p:attrNameLst>
                                      </p:cBhvr>
                                      <p:to>
                                        <p:strVal val="visible"/>
                                      </p:to>
                                    </p:set>
                                    <p:animEffect transition="in" filter="randombar(horizontal)">
                                      <p:cBhvr>
                                        <p:cTn id="22" dur="500"/>
                                        <p:tgtEl>
                                          <p:spTgt spid="29698">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29698">
                                            <p:txEl>
                                              <p:pRg st="3" end="3"/>
                                            </p:txEl>
                                          </p:spTgt>
                                        </p:tgtEl>
                                        <p:attrNameLst>
                                          <p:attrName>style.visibility</p:attrName>
                                        </p:attrNameLst>
                                      </p:cBhvr>
                                      <p:to>
                                        <p:strVal val="visible"/>
                                      </p:to>
                                    </p:set>
                                    <p:animEffect transition="in" filter="randombar(horizontal)">
                                      <p:cBhvr>
                                        <p:cTn id="27" dur="500"/>
                                        <p:tgtEl>
                                          <p:spTgt spid="29698">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29698">
                                            <p:txEl>
                                              <p:pRg st="4" end="4"/>
                                            </p:txEl>
                                          </p:spTgt>
                                        </p:tgtEl>
                                        <p:attrNameLst>
                                          <p:attrName>style.visibility</p:attrName>
                                        </p:attrNameLst>
                                      </p:cBhvr>
                                      <p:to>
                                        <p:strVal val="visible"/>
                                      </p:to>
                                    </p:set>
                                    <p:animEffect transition="in" filter="randombar(horizontal)">
                                      <p:cBhvr>
                                        <p:cTn id="32" dur="500"/>
                                        <p:tgtEl>
                                          <p:spTgt spid="29698">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nodeType="clickEffect">
                                  <p:stCondLst>
                                    <p:cond delay="0"/>
                                  </p:stCondLst>
                                  <p:childTnLst>
                                    <p:set>
                                      <p:cBhvr>
                                        <p:cTn id="36" dur="1" fill="hold">
                                          <p:stCondLst>
                                            <p:cond delay="0"/>
                                          </p:stCondLst>
                                        </p:cTn>
                                        <p:tgtEl>
                                          <p:spTgt spid="29698">
                                            <p:txEl>
                                              <p:pRg st="5" end="5"/>
                                            </p:txEl>
                                          </p:spTgt>
                                        </p:tgtEl>
                                        <p:attrNameLst>
                                          <p:attrName>style.visibility</p:attrName>
                                        </p:attrNameLst>
                                      </p:cBhvr>
                                      <p:to>
                                        <p:strVal val="visible"/>
                                      </p:to>
                                    </p:set>
                                    <p:animEffect transition="in" filter="randombar(horizontal)">
                                      <p:cBhvr>
                                        <p:cTn id="37" dur="500"/>
                                        <p:tgtEl>
                                          <p:spTgt spid="29698">
                                            <p:txEl>
                                              <p:pRg st="5" end="5"/>
                                            </p:txEl>
                                          </p:spTgt>
                                        </p:tgtEl>
                                      </p:cBhvr>
                                    </p:animEffect>
                                  </p:childTnLst>
                                </p:cTn>
                              </p:par>
                              <p:par>
                                <p:cTn id="38" presetID="14" presetClass="entr" presetSubtype="10" fill="hold" nodeType="withEffect">
                                  <p:stCondLst>
                                    <p:cond delay="0"/>
                                  </p:stCondLst>
                                  <p:childTnLst>
                                    <p:set>
                                      <p:cBhvr>
                                        <p:cTn id="39" dur="1" fill="hold">
                                          <p:stCondLst>
                                            <p:cond delay="0"/>
                                          </p:stCondLst>
                                        </p:cTn>
                                        <p:tgtEl>
                                          <p:spTgt spid="29698">
                                            <p:txEl>
                                              <p:pRg st="6" end="6"/>
                                            </p:txEl>
                                          </p:spTgt>
                                        </p:tgtEl>
                                        <p:attrNameLst>
                                          <p:attrName>style.visibility</p:attrName>
                                        </p:attrNameLst>
                                      </p:cBhvr>
                                      <p:to>
                                        <p:strVal val="visible"/>
                                      </p:to>
                                    </p:set>
                                    <p:animEffect transition="in" filter="randombar(horizontal)">
                                      <p:cBhvr>
                                        <p:cTn id="40" dur="500"/>
                                        <p:tgtEl>
                                          <p:spTgt spid="29698">
                                            <p:txEl>
                                              <p:pRg st="6" end="6"/>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4" presetClass="entr" presetSubtype="10" fill="hold" nodeType="clickEffect">
                                  <p:stCondLst>
                                    <p:cond delay="0"/>
                                  </p:stCondLst>
                                  <p:childTnLst>
                                    <p:set>
                                      <p:cBhvr>
                                        <p:cTn id="44" dur="1" fill="hold">
                                          <p:stCondLst>
                                            <p:cond delay="0"/>
                                          </p:stCondLst>
                                        </p:cTn>
                                        <p:tgtEl>
                                          <p:spTgt spid="29698">
                                            <p:txEl>
                                              <p:pRg st="8" end="8"/>
                                            </p:txEl>
                                          </p:spTgt>
                                        </p:tgtEl>
                                        <p:attrNameLst>
                                          <p:attrName>style.visibility</p:attrName>
                                        </p:attrNameLst>
                                      </p:cBhvr>
                                      <p:to>
                                        <p:strVal val="visible"/>
                                      </p:to>
                                    </p:set>
                                    <p:animEffect transition="in" filter="randombar(horizontal)">
                                      <p:cBhvr>
                                        <p:cTn id="45" dur="500"/>
                                        <p:tgtEl>
                                          <p:spTgt spid="2969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a:xfrm>
            <a:off x="152400" y="427877"/>
            <a:ext cx="7808119" cy="857250"/>
          </a:xfrm>
        </p:spPr>
        <p:txBody>
          <a:bodyPr>
            <a:noAutofit/>
          </a:bodyPr>
          <a:lstStyle/>
          <a:p>
            <a:pPr>
              <a:defRPr/>
            </a:pPr>
            <a:r>
              <a:rPr lang="en-US" dirty="0"/>
              <a:t>Lease term that is “bad”</a:t>
            </a:r>
          </a:p>
        </p:txBody>
      </p:sp>
      <p:sp>
        <p:nvSpPr>
          <p:cNvPr id="29698" name="Content Placeholder 2"/>
          <p:cNvSpPr>
            <a:spLocks noGrp="1"/>
          </p:cNvSpPr>
          <p:nvPr>
            <p:ph idx="1"/>
          </p:nvPr>
        </p:nvSpPr>
        <p:spPr>
          <a:xfrm>
            <a:off x="1834404" y="2009713"/>
            <a:ext cx="4674346" cy="3600450"/>
          </a:xfrm>
        </p:spPr>
        <p:txBody>
          <a:bodyPr>
            <a:normAutofit fontScale="77500" lnSpcReduction="20000"/>
          </a:bodyPr>
          <a:lstStyle/>
          <a:p>
            <a:pPr eaLnBrk="1" hangingPunct="1">
              <a:defRPr/>
            </a:pPr>
            <a:r>
              <a:rPr lang="en-US" sz="2100" b="1" dirty="0">
                <a:cs typeface="Calibri"/>
              </a:rPr>
              <a:t>Unconscionable (unfair, illegal) terms</a:t>
            </a:r>
          </a:p>
          <a:p>
            <a:pPr lvl="1">
              <a:defRPr/>
            </a:pPr>
            <a:r>
              <a:rPr lang="en-US" dirty="0">
                <a:cs typeface="Calibri"/>
              </a:rPr>
              <a:t>A court may rule to </a:t>
            </a:r>
            <a:r>
              <a:rPr lang="en-US" dirty="0">
                <a:solidFill>
                  <a:srgbClr val="000000"/>
                </a:solidFill>
                <a:cs typeface="Calibri"/>
              </a:rPr>
              <a:t>cancel</a:t>
            </a:r>
            <a:r>
              <a:rPr lang="en-US" dirty="0">
                <a:solidFill>
                  <a:srgbClr val="FF0000"/>
                </a:solidFill>
                <a:cs typeface="Calibri"/>
              </a:rPr>
              <a:t> </a:t>
            </a:r>
            <a:r>
              <a:rPr lang="en-US" dirty="0">
                <a:cs typeface="Calibri"/>
              </a:rPr>
              <a:t>a rental agreement 	</a:t>
            </a:r>
          </a:p>
          <a:p>
            <a:pPr marL="342900" lvl="1" indent="0" algn="ctr">
              <a:buNone/>
              <a:defRPr/>
            </a:pPr>
            <a:r>
              <a:rPr lang="en-US" dirty="0">
                <a:cs typeface="Calibri"/>
              </a:rPr>
              <a:t>-OR-</a:t>
            </a:r>
          </a:p>
          <a:p>
            <a:pPr lvl="1" eaLnBrk="1" hangingPunct="1">
              <a:defRPr/>
            </a:pPr>
            <a:r>
              <a:rPr lang="en-US" dirty="0">
                <a:cs typeface="Calibri"/>
              </a:rPr>
              <a:t>A court may </a:t>
            </a:r>
            <a:r>
              <a:rPr lang="en-US" dirty="0">
                <a:solidFill>
                  <a:srgbClr val="000000"/>
                </a:solidFill>
                <a:cs typeface="Calibri"/>
              </a:rPr>
              <a:t>choose</a:t>
            </a:r>
            <a:r>
              <a:rPr lang="en-US" dirty="0">
                <a:cs typeface="Calibri"/>
              </a:rPr>
              <a:t> </a:t>
            </a:r>
            <a:r>
              <a:rPr lang="en-US" dirty="0">
                <a:solidFill>
                  <a:srgbClr val="000000"/>
                </a:solidFill>
                <a:cs typeface="Calibri"/>
              </a:rPr>
              <a:t>to cancel </a:t>
            </a:r>
            <a:r>
              <a:rPr lang="en-US" dirty="0">
                <a:cs typeface="Calibri"/>
              </a:rPr>
              <a:t>only the unconscionable clause</a:t>
            </a:r>
          </a:p>
          <a:p>
            <a:pPr lvl="1" eaLnBrk="1" hangingPunct="1">
              <a:defRPr/>
            </a:pPr>
            <a:r>
              <a:rPr lang="en-US" dirty="0">
                <a:cs typeface="Calibri"/>
              </a:rPr>
              <a:t>There is no definition of “unconscionable” </a:t>
            </a:r>
          </a:p>
          <a:p>
            <a:pPr lvl="1" eaLnBrk="1" hangingPunct="1">
              <a:defRPr/>
            </a:pPr>
            <a:r>
              <a:rPr lang="en-US" dirty="0">
                <a:cs typeface="Calibri"/>
              </a:rPr>
              <a:t>Often used to attack unreasonable late fees (but reasonable late fees are OK)</a:t>
            </a:r>
          </a:p>
        </p:txBody>
      </p:sp>
      <p:pic>
        <p:nvPicPr>
          <p:cNvPr id="2" name="Picture 1" descr="leasex.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39052" y="2051416"/>
            <a:ext cx="1429581" cy="1612534"/>
          </a:xfrm>
          <a:prstGeom prst="rect">
            <a:avLst/>
          </a:prstGeom>
        </p:spPr>
      </p:pic>
      <p:pic>
        <p:nvPicPr>
          <p:cNvPr id="3" name="Picture 2" descr="leaseo.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39052" y="3533012"/>
            <a:ext cx="1431369" cy="1614551"/>
          </a:xfrm>
          <a:prstGeom prst="rect">
            <a:avLst/>
          </a:prstGeom>
        </p:spPr>
      </p:pic>
      <p:sp>
        <p:nvSpPr>
          <p:cNvPr id="4" name="Right Arrow 3"/>
          <p:cNvSpPr/>
          <p:nvPr/>
        </p:nvSpPr>
        <p:spPr>
          <a:xfrm>
            <a:off x="6394326" y="2548120"/>
            <a:ext cx="642938" cy="309563"/>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sz="1350">
              <a:solidFill>
                <a:schemeClr val="accent6"/>
              </a:solidFill>
            </a:endParaRPr>
          </a:p>
        </p:txBody>
      </p:sp>
      <p:sp>
        <p:nvSpPr>
          <p:cNvPr id="7" name="Right Arrow 6"/>
          <p:cNvSpPr/>
          <p:nvPr/>
        </p:nvSpPr>
        <p:spPr>
          <a:xfrm>
            <a:off x="6394326" y="3757520"/>
            <a:ext cx="642938" cy="309563"/>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sz="1350">
              <a:solidFill>
                <a:schemeClr val="accent6"/>
              </a:solidFill>
            </a:endParaRPr>
          </a:p>
        </p:txBody>
      </p:sp>
    </p:spTree>
    <p:extLst>
      <p:ext uri="{BB962C8B-B14F-4D97-AF65-F5344CB8AC3E}">
        <p14:creationId xmlns:p14="http://schemas.microsoft.com/office/powerpoint/2010/main" val="1811652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698">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9698">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9698">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9698">
                                            <p:txEl>
                                              <p:pRg st="3" end="3"/>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9698">
                                            <p:txEl>
                                              <p:pRg st="4" end="4"/>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2969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P spid="4"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BC82CBD-75AA-4DE9-B91A-D7FFDB7917D6}"/>
              </a:ext>
            </a:extLst>
          </p:cNvPr>
          <p:cNvSpPr>
            <a:spLocks noGrp="1"/>
          </p:cNvSpPr>
          <p:nvPr>
            <p:ph type="title"/>
          </p:nvPr>
        </p:nvSpPr>
        <p:spPr/>
        <p:txBody>
          <a:bodyPr/>
          <a:lstStyle/>
          <a:p>
            <a:r>
              <a:rPr lang="en-US" dirty="0"/>
              <a:t>Repairs and Rent Escrow</a:t>
            </a:r>
          </a:p>
        </p:txBody>
      </p:sp>
    </p:spTree>
    <p:extLst>
      <p:ext uri="{BB962C8B-B14F-4D97-AF65-F5344CB8AC3E}">
        <p14:creationId xmlns:p14="http://schemas.microsoft.com/office/powerpoint/2010/main" val="4132781172"/>
      </p:ext>
    </p:extLst>
  </p:cSld>
  <p:clrMapOvr>
    <a:masterClrMapping/>
  </p:clrMapOvr>
</p:sld>
</file>

<file path=ppt/theme/theme1.xml><?xml version="1.0" encoding="utf-8"?>
<a:theme xmlns:a="http://schemas.openxmlformats.org/drawingml/2006/main" name="LASC Theme">
  <a:themeElements>
    <a:clrScheme name="LASC">
      <a:dk1>
        <a:srgbClr val="397E58"/>
      </a:dk1>
      <a:lt1>
        <a:srgbClr val="FFFFFF"/>
      </a:lt1>
      <a:dk2>
        <a:srgbClr val="454545"/>
      </a:dk2>
      <a:lt2>
        <a:srgbClr val="F2F2F2"/>
      </a:lt2>
      <a:accent1>
        <a:srgbClr val="D8D8D8"/>
      </a:accent1>
      <a:accent2>
        <a:srgbClr val="397E58"/>
      </a:accent2>
      <a:accent3>
        <a:srgbClr val="9BBB59"/>
      </a:accent3>
      <a:accent4>
        <a:srgbClr val="8064A2"/>
      </a:accent4>
      <a:accent5>
        <a:srgbClr val="4BACC6"/>
      </a:accent5>
      <a:accent6>
        <a:srgbClr val="F79646"/>
      </a:accent6>
      <a:hlink>
        <a:srgbClr val="0000FF"/>
      </a:hlink>
      <a:folHlink>
        <a:srgbClr val="0000FF"/>
      </a:folHlink>
    </a:clrScheme>
    <a:fontScheme name="LASC Standard">
      <a:majorFont>
        <a:latin typeface="Tahom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519d3db6-9e3c-4e9b-ac97-a26bad156d0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D78E08AA01BF842834959A9AFE77952" ma:contentTypeVersion="15" ma:contentTypeDescription="Create a new document." ma:contentTypeScope="" ma:versionID="e19a8cf22b221ede94fdb3a1497ec345">
  <xsd:schema xmlns:xsd="http://www.w3.org/2001/XMLSchema" xmlns:xs="http://www.w3.org/2001/XMLSchema" xmlns:p="http://schemas.microsoft.com/office/2006/metadata/properties" xmlns:ns3="519d3db6-9e3c-4e9b-ac97-a26bad156d07" xmlns:ns4="67dcd6a5-399a-4c43-8e03-d4e9b0301cd7" targetNamespace="http://schemas.microsoft.com/office/2006/metadata/properties" ma:root="true" ma:fieldsID="da21c9a9e2480b6ebe549b949d5a8637" ns3:_="" ns4:_="">
    <xsd:import namespace="519d3db6-9e3c-4e9b-ac97-a26bad156d07"/>
    <xsd:import namespace="67dcd6a5-399a-4c43-8e03-d4e9b0301cd7"/>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LengthInSecond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19d3db6-9e3c-4e9b-ac97-a26bad156d0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7dcd6a5-399a-4c43-8e03-d4e9b0301cd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34B0D12-E905-496E-8799-15E3C7EB829D}">
  <ds:schemaRefs>
    <ds:schemaRef ds:uri="http://schemas.openxmlformats.org/package/2006/metadata/core-properties"/>
    <ds:schemaRef ds:uri="http://purl.org/dc/terms/"/>
    <ds:schemaRef ds:uri="http://purl.org/dc/dcmitype/"/>
    <ds:schemaRef ds:uri="http://schemas.microsoft.com/office/2006/documentManagement/types"/>
    <ds:schemaRef ds:uri="519d3db6-9e3c-4e9b-ac97-a26bad156d07"/>
    <ds:schemaRef ds:uri="http://www.w3.org/XML/1998/namespace"/>
    <ds:schemaRef ds:uri="67dcd6a5-399a-4c43-8e03-d4e9b0301cd7"/>
    <ds:schemaRef ds:uri="http://schemas.microsoft.com/office/infopath/2007/PartnerControls"/>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ACAFA286-9F52-430B-B311-D52D7B668600}">
  <ds:schemaRefs>
    <ds:schemaRef ds:uri="http://schemas.microsoft.com/sharepoint/v3/contenttype/forms"/>
  </ds:schemaRefs>
</ds:datastoreItem>
</file>

<file path=customXml/itemProps3.xml><?xml version="1.0" encoding="utf-8"?>
<ds:datastoreItem xmlns:ds="http://schemas.openxmlformats.org/officeDocument/2006/customXml" ds:itemID="{108F59BB-537C-442E-BA10-8D745316BD4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19d3db6-9e3c-4e9b-ac97-a26bad156d07"/>
    <ds:schemaRef ds:uri="67dcd6a5-399a-4c43-8e03-d4e9b0301c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9429</TotalTime>
  <Words>1667</Words>
  <Application>Microsoft Office PowerPoint</Application>
  <PresentationFormat>On-screen Show (4:3)</PresentationFormat>
  <Paragraphs>152</Paragraphs>
  <Slides>29</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ＭＳ Ｐゴシック</vt:lpstr>
      <vt:lpstr>Arial</vt:lpstr>
      <vt:lpstr>Calibri</vt:lpstr>
      <vt:lpstr>Tahoma</vt:lpstr>
      <vt:lpstr>LASC Theme</vt:lpstr>
      <vt:lpstr>PowerPoint Presentation</vt:lpstr>
      <vt:lpstr>Duties of Landlords and Tenants</vt:lpstr>
      <vt:lpstr>Duties of Landlords and Tenants</vt:lpstr>
      <vt:lpstr>Duties of Landlords and Tenants</vt:lpstr>
      <vt:lpstr>Duties of Landlord</vt:lpstr>
      <vt:lpstr>Duties of Tenant</vt:lpstr>
      <vt:lpstr> Prohibited in Rental Agreements/ Leases</vt:lpstr>
      <vt:lpstr>Lease term that is “bad”</vt:lpstr>
      <vt:lpstr>Repairs and Rent Escrow</vt:lpstr>
      <vt:lpstr>Repairs and Remedy</vt:lpstr>
      <vt:lpstr>Repairs and Remedy </vt:lpstr>
      <vt:lpstr>Repairs and Remedy </vt:lpstr>
      <vt:lpstr>Repairs and Remedy </vt:lpstr>
      <vt:lpstr>Repairs and Remedy </vt:lpstr>
      <vt:lpstr>Repairs and Remedy </vt:lpstr>
      <vt:lpstr>Retaliation</vt:lpstr>
      <vt:lpstr>Typical Retaliation in Columbus</vt:lpstr>
      <vt:lpstr>Ohio Revised Code</vt:lpstr>
      <vt:lpstr>Ohio Revised Code</vt:lpstr>
      <vt:lpstr>Ohio Revised Code</vt:lpstr>
      <vt:lpstr>Eviction</vt:lpstr>
      <vt:lpstr>Non-Payment of Rent</vt:lpstr>
      <vt:lpstr>Eviction</vt:lpstr>
      <vt:lpstr>Eviction Timeframe</vt:lpstr>
      <vt:lpstr>Eviction Timeframe</vt:lpstr>
      <vt:lpstr>Eviction – Common Defenses</vt:lpstr>
      <vt:lpstr>Eviction – Common Defenses</vt:lpstr>
      <vt:lpstr>Eviction – Common Defenses</vt:lpstr>
      <vt:lpstr>Contact Information</vt:lpstr>
    </vt:vector>
  </TitlesOfParts>
  <Company>Nationwide Insurance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HOLBROA4</dc:creator>
  <cp:lastModifiedBy>Kelcee Ancona</cp:lastModifiedBy>
  <cp:revision>319</cp:revision>
  <cp:lastPrinted>2021-10-12T21:18:40Z</cp:lastPrinted>
  <dcterms:created xsi:type="dcterms:W3CDTF">2016-01-22T21:34:50Z</dcterms:created>
  <dcterms:modified xsi:type="dcterms:W3CDTF">2023-02-07T17:32:39Z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0x010100DD78E08AA01BF842834959A9AFE77952</vt:lpwstr>
  </property>
  <property fmtid="{D5CDD505-2E9C-101B-9397-08002B2CF9AE}" pid="3" name="TaxKeyword">
    <vt:lpwstr/>
  </property>
</Properties>
</file>