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61" r:id="rId5"/>
    <p:sldMasterId id="2147483648" r:id="rId6"/>
  </p:sldMasterIdLst>
  <p:notesMasterIdLst>
    <p:notesMasterId r:id="rId30"/>
  </p:notesMasterIdLst>
  <p:sldIdLst>
    <p:sldId id="325" r:id="rId7"/>
    <p:sldId id="304" r:id="rId8"/>
    <p:sldId id="378" r:id="rId9"/>
    <p:sldId id="389" r:id="rId10"/>
    <p:sldId id="390" r:id="rId11"/>
    <p:sldId id="391" r:id="rId12"/>
    <p:sldId id="392" r:id="rId13"/>
    <p:sldId id="393" r:id="rId14"/>
    <p:sldId id="394" r:id="rId15"/>
    <p:sldId id="347" r:id="rId16"/>
    <p:sldId id="373" r:id="rId17"/>
    <p:sldId id="368" r:id="rId18"/>
    <p:sldId id="383" r:id="rId19"/>
    <p:sldId id="377" r:id="rId20"/>
    <p:sldId id="380" r:id="rId21"/>
    <p:sldId id="384" r:id="rId22"/>
    <p:sldId id="385" r:id="rId23"/>
    <p:sldId id="388" r:id="rId24"/>
    <p:sldId id="372" r:id="rId25"/>
    <p:sldId id="361" r:id="rId26"/>
    <p:sldId id="379" r:id="rId27"/>
    <p:sldId id="382" r:id="rId28"/>
    <p:sldId id="3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Weathers" initials="KW" lastIdx="0" clrIdx="0">
    <p:extLst>
      <p:ext uri="{19B8F6BF-5375-455C-9EA6-DF929625EA0E}">
        <p15:presenceInfo xmlns:p15="http://schemas.microsoft.com/office/powerpoint/2012/main" userId="S-1-5-21-2606826791-1362031244-1147879820-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8FA"/>
    <a:srgbClr val="5FB8C2"/>
    <a:srgbClr val="007682"/>
    <a:srgbClr val="0099CC"/>
    <a:srgbClr val="0A0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C2BED-466C-4589-B3FD-5869E574746B}" v="4" dt="2022-11-22T13:07:58.257"/>
    <p1510:client id="{26D66133-2239-4908-B127-60A5D071C767}" v="72" dt="2022-11-29T17:31:24.548"/>
    <p1510:client id="{29A04791-A3B4-48D6-83A6-314FB4456C19}" v="83" dt="2022-11-28T16:45:58.427"/>
    <p1510:client id="{42AA8E8F-E90C-4E96-BAC0-EC467A4ED275}" v="395" dt="2022-11-27T23:58:09.456"/>
    <p1510:client id="{450CC563-2939-46CC-B93F-09AE76EA870E}" v="112" dt="2022-11-28T20:26:37.016"/>
    <p1510:client id="{477CCC0C-6DDF-4643-9A07-46520B4B03B0}" v="3" dt="2022-12-02T13:49:21.849"/>
    <p1510:client id="{62FE0B1A-4A75-4BEF-BF1D-BD74BA35EE03}" v="2" dt="2022-12-05T13:16:56.675"/>
    <p1510:client id="{64DF923F-5D91-4C7F-9390-A3A612523B2F}" v="128" dt="2022-11-29T14:32:33.971"/>
    <p1510:client id="{6FAD317C-3871-49CE-8405-D00AF73E9F3B}" v="18" dt="2022-11-29T19:03:07.718"/>
    <p1510:client id="{85152FED-B8DC-48BA-B8FA-D606386FA8E6}" v="267" dt="2022-11-29T13:46:15.299"/>
    <p1510:client id="{A5D6898E-E954-48EE-940B-51B7A50175FC}" v="4" dt="2022-11-29T00:32:10.435"/>
    <p1510:client id="{AC483139-BD03-4976-8326-7AEB7702D51D}" v="4" dt="2022-11-29T13:02:40.674"/>
    <p1510:client id="{B7FFF38A-E8CD-4008-95E6-FB7EDAF784FB}" v="9" dt="2022-11-29T16:53:27.852"/>
    <p1510:client id="{BD7BF502-2787-C0FE-9A63-3BE67ADC5297}" v="837" dt="2022-12-01T20:13:58.132"/>
    <p1510:client id="{C3425D1B-67FD-EB40-8A61-16A06326F3DD}" v="500" dt="2022-12-02T14:44:16.927"/>
    <p1510:client id="{D972062A-7F16-4FC5-90DB-2A1C012C5EC3}" v="12" dt="2022-11-29T15:51:04.988"/>
    <p1510:client id="{DAD169C1-43CD-B4E1-480B-B9E60CB665AD}" v="3181" dt="2022-11-30T21:07:59.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Application%20Data%20for%20R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pplication%20Data%20for%20RM.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Avg. # Days Between</a:t>
            </a:r>
            <a:r>
              <a:rPr lang="en-US" b="1" baseline="0">
                <a:solidFill>
                  <a:sysClr val="windowText" lastClr="000000"/>
                </a:solidFill>
              </a:rPr>
              <a:t> Resubmission</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'[Application Data for RM.xlsx]Sheet1'!$B$1:$E$1</c:f>
              <c:strCache>
                <c:ptCount val="4"/>
                <c:pt idx="0">
                  <c:v>Jul - 84</c:v>
                </c:pt>
                <c:pt idx="1">
                  <c:v>Aug - 89</c:v>
                </c:pt>
                <c:pt idx="2">
                  <c:v>Sep - 82</c:v>
                </c:pt>
                <c:pt idx="3">
                  <c:v>Oct - 49</c:v>
                </c:pt>
              </c:strCache>
            </c:strRef>
          </c:cat>
          <c:val>
            <c:numRef>
              <c:f>'[Application Data for RM.xlsx]Sheet1'!$B$6:$E$6</c:f>
              <c:numCache>
                <c:formatCode>General</c:formatCode>
                <c:ptCount val="4"/>
                <c:pt idx="0">
                  <c:v>10.19</c:v>
                </c:pt>
                <c:pt idx="1">
                  <c:v>6.83</c:v>
                </c:pt>
                <c:pt idx="2">
                  <c:v>3.97</c:v>
                </c:pt>
                <c:pt idx="3">
                  <c:v>2.25</c:v>
                </c:pt>
              </c:numCache>
            </c:numRef>
          </c:val>
          <c:smooth val="0"/>
          <c:extLst>
            <c:ext xmlns:c16="http://schemas.microsoft.com/office/drawing/2014/chart" uri="{C3380CC4-5D6E-409C-BE32-E72D297353CC}">
              <c16:uniqueId val="{00000000-8BE8-4008-A007-FC71FCF5F405}"/>
            </c:ext>
          </c:extLst>
        </c:ser>
        <c:dLbls>
          <c:dLblPos val="t"/>
          <c:showLegendKey val="0"/>
          <c:showVal val="1"/>
          <c:showCatName val="0"/>
          <c:showSerName val="0"/>
          <c:showPercent val="0"/>
          <c:showBubbleSize val="0"/>
        </c:dLbls>
        <c:smooth val="0"/>
        <c:axId val="1257973599"/>
        <c:axId val="1255294687"/>
      </c:lineChart>
      <c:catAx>
        <c:axId val="125797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255294687"/>
        <c:crosses val="autoZero"/>
        <c:auto val="1"/>
        <c:lblAlgn val="ctr"/>
        <c:lblOffset val="100"/>
        <c:noMultiLvlLbl val="0"/>
      </c:catAx>
      <c:valAx>
        <c:axId val="1255294687"/>
        <c:scaling>
          <c:orientation val="minMax"/>
        </c:scaling>
        <c:delete val="1"/>
        <c:axPos val="l"/>
        <c:numFmt formatCode="General" sourceLinked="1"/>
        <c:majorTickMark val="none"/>
        <c:minorTickMark val="none"/>
        <c:tickLblPos val="nextTo"/>
        <c:crossAx val="1257973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Applications SFY 23 (Approve/Decline Percentages)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'[Application Data for RM.xlsx]Sheet1'!$T$26</c:f>
              <c:strCache>
                <c:ptCount val="1"/>
                <c:pt idx="0">
                  <c:v>Approved 1st time</c:v>
                </c:pt>
              </c:strCache>
            </c:strRef>
          </c:tx>
          <c:spPr>
            <a:solidFill>
              <a:schemeClr val="accent1"/>
            </a:solidFill>
            <a:ln>
              <a:noFill/>
            </a:ln>
            <a:effectLst/>
          </c:spPr>
          <c:invertIfNegative val="0"/>
          <c:dLbls>
            <c:spPr>
              <a:solidFill>
                <a:srgbClr val="FFFFFF"/>
              </a:solidFill>
              <a:ln>
                <a:solidFill>
                  <a:srgbClr val="000000"/>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'[Application Data for RM.xlsx]Sheet1'!$U$25:$X$25</c:f>
              <c:strCache>
                <c:ptCount val="4"/>
                <c:pt idx="0">
                  <c:v>Oct - 49</c:v>
                </c:pt>
                <c:pt idx="1">
                  <c:v>Sep - 82</c:v>
                </c:pt>
                <c:pt idx="2">
                  <c:v>Aug - 89</c:v>
                </c:pt>
                <c:pt idx="3">
                  <c:v>Jul - 84</c:v>
                </c:pt>
              </c:strCache>
            </c:strRef>
          </c:cat>
          <c:val>
            <c:numRef>
              <c:f>'[Application Data for RM.xlsx]Sheet1'!$U$26:$X$26</c:f>
              <c:numCache>
                <c:formatCode>0%</c:formatCode>
                <c:ptCount val="4"/>
                <c:pt idx="0">
                  <c:v>0.82</c:v>
                </c:pt>
                <c:pt idx="1">
                  <c:v>0.61</c:v>
                </c:pt>
                <c:pt idx="2">
                  <c:v>0.76</c:v>
                </c:pt>
                <c:pt idx="3">
                  <c:v>0.7</c:v>
                </c:pt>
              </c:numCache>
            </c:numRef>
          </c:val>
          <c:extLst>
            <c:ext xmlns:c16="http://schemas.microsoft.com/office/drawing/2014/chart" uri="{C3380CC4-5D6E-409C-BE32-E72D297353CC}">
              <c16:uniqueId val="{00000000-FA91-410E-B04A-3C4CEC19E43E}"/>
            </c:ext>
          </c:extLst>
        </c:ser>
        <c:ser>
          <c:idx val="1"/>
          <c:order val="1"/>
          <c:tx>
            <c:strRef>
              <c:f>'[Application Data for RM.xlsx]Sheet1'!$T$27</c:f>
              <c:strCache>
                <c:ptCount val="1"/>
                <c:pt idx="0">
                  <c:v>Declined 1x</c:v>
                </c:pt>
              </c:strCache>
            </c:strRef>
          </c:tx>
          <c:spPr>
            <a:solidFill>
              <a:schemeClr val="accent2"/>
            </a:solidFill>
            <a:ln>
              <a:noFill/>
            </a:ln>
            <a:effectLst/>
          </c:spPr>
          <c:invertIfNegative val="0"/>
          <c:dLbls>
            <c:spPr>
              <a:solidFill>
                <a:srgbClr val="FFFFFF"/>
              </a:solidFill>
              <a:ln>
                <a:solidFill>
                  <a:srgbClr val="000000"/>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'[Application Data for RM.xlsx]Sheet1'!$U$25:$X$25</c:f>
              <c:strCache>
                <c:ptCount val="4"/>
                <c:pt idx="0">
                  <c:v>Oct - 49</c:v>
                </c:pt>
                <c:pt idx="1">
                  <c:v>Sep - 82</c:v>
                </c:pt>
                <c:pt idx="2">
                  <c:v>Aug - 89</c:v>
                </c:pt>
                <c:pt idx="3">
                  <c:v>Jul - 84</c:v>
                </c:pt>
              </c:strCache>
            </c:strRef>
          </c:cat>
          <c:val>
            <c:numRef>
              <c:f>'[Application Data for RM.xlsx]Sheet1'!$U$27:$X$27</c:f>
              <c:numCache>
                <c:formatCode>0%</c:formatCode>
                <c:ptCount val="4"/>
                <c:pt idx="0">
                  <c:v>0.14000000000000001</c:v>
                </c:pt>
                <c:pt idx="1">
                  <c:v>0.28999999999999998</c:v>
                </c:pt>
                <c:pt idx="2">
                  <c:v>0.18</c:v>
                </c:pt>
                <c:pt idx="3">
                  <c:v>0.23</c:v>
                </c:pt>
              </c:numCache>
            </c:numRef>
          </c:val>
          <c:extLst>
            <c:ext xmlns:c16="http://schemas.microsoft.com/office/drawing/2014/chart" uri="{C3380CC4-5D6E-409C-BE32-E72D297353CC}">
              <c16:uniqueId val="{00000001-FA91-410E-B04A-3C4CEC19E43E}"/>
            </c:ext>
          </c:extLst>
        </c:ser>
        <c:ser>
          <c:idx val="2"/>
          <c:order val="2"/>
          <c:tx>
            <c:strRef>
              <c:f>'[Application Data for RM.xlsx]Sheet1'!$T$28</c:f>
              <c:strCache>
                <c:ptCount val="1"/>
                <c:pt idx="0">
                  <c:v>Declined 2x</c:v>
                </c:pt>
              </c:strCache>
            </c:strRef>
          </c:tx>
          <c:spPr>
            <a:solidFill>
              <a:schemeClr val="accent3"/>
            </a:solidFill>
            <a:ln>
              <a:noFill/>
            </a:ln>
            <a:effectLst/>
          </c:spPr>
          <c:invertIfNegative val="0"/>
          <c:dLbls>
            <c:spPr>
              <a:solidFill>
                <a:srgbClr val="FFFFFF"/>
              </a:solidFill>
              <a:ln>
                <a:solidFill>
                  <a:srgbClr val="000000"/>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'[Application Data for RM.xlsx]Sheet1'!$U$25:$X$25</c:f>
              <c:strCache>
                <c:ptCount val="4"/>
                <c:pt idx="0">
                  <c:v>Oct - 49</c:v>
                </c:pt>
                <c:pt idx="1">
                  <c:v>Sep - 82</c:v>
                </c:pt>
                <c:pt idx="2">
                  <c:v>Aug - 89</c:v>
                </c:pt>
                <c:pt idx="3">
                  <c:v>Jul - 84</c:v>
                </c:pt>
              </c:strCache>
            </c:strRef>
          </c:cat>
          <c:val>
            <c:numRef>
              <c:f>'[Application Data for RM.xlsx]Sheet1'!$U$28:$X$28</c:f>
              <c:numCache>
                <c:formatCode>0%</c:formatCode>
                <c:ptCount val="4"/>
                <c:pt idx="0">
                  <c:v>0.02</c:v>
                </c:pt>
                <c:pt idx="1">
                  <c:v>0.1</c:v>
                </c:pt>
                <c:pt idx="2">
                  <c:v>0.05</c:v>
                </c:pt>
                <c:pt idx="3">
                  <c:v>0.06</c:v>
                </c:pt>
              </c:numCache>
            </c:numRef>
          </c:val>
          <c:extLst>
            <c:ext xmlns:c16="http://schemas.microsoft.com/office/drawing/2014/chart" uri="{C3380CC4-5D6E-409C-BE32-E72D297353CC}">
              <c16:uniqueId val="{00000002-FA91-410E-B04A-3C4CEC19E43E}"/>
            </c:ext>
          </c:extLst>
        </c:ser>
        <c:ser>
          <c:idx val="3"/>
          <c:order val="3"/>
          <c:tx>
            <c:strRef>
              <c:f>'[Application Data for RM.xlsx]Sheet1'!$T$29</c:f>
              <c:strCache>
                <c:ptCount val="1"/>
                <c:pt idx="0">
                  <c:v>Declined 3x</c:v>
                </c:pt>
              </c:strCache>
            </c:strRef>
          </c:tx>
          <c:spPr>
            <a:solidFill>
              <a:schemeClr val="accent4"/>
            </a:solidFill>
            <a:ln>
              <a:noFill/>
            </a:ln>
            <a:effectLst/>
          </c:spPr>
          <c:invertIfNegative val="0"/>
          <c:dLbls>
            <c:spPr>
              <a:solidFill>
                <a:srgbClr val="FFFFFF"/>
              </a:solidFill>
              <a:ln>
                <a:solidFill>
                  <a:srgbClr val="000000"/>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'[Application Data for RM.xlsx]Sheet1'!$U$25:$X$25</c:f>
              <c:strCache>
                <c:ptCount val="4"/>
                <c:pt idx="0">
                  <c:v>Oct - 49</c:v>
                </c:pt>
                <c:pt idx="1">
                  <c:v>Sep - 82</c:v>
                </c:pt>
                <c:pt idx="2">
                  <c:v>Aug - 89</c:v>
                </c:pt>
                <c:pt idx="3">
                  <c:v>Jul - 84</c:v>
                </c:pt>
              </c:strCache>
            </c:strRef>
          </c:cat>
          <c:val>
            <c:numRef>
              <c:f>'[Application Data for RM.xlsx]Sheet1'!$U$29:$X$29</c:f>
              <c:numCache>
                <c:formatCode>0%</c:formatCode>
                <c:ptCount val="4"/>
                <c:pt idx="0">
                  <c:v>0.02</c:v>
                </c:pt>
                <c:pt idx="1">
                  <c:v>0</c:v>
                </c:pt>
                <c:pt idx="2">
                  <c:v>0.01</c:v>
                </c:pt>
                <c:pt idx="3">
                  <c:v>0.01</c:v>
                </c:pt>
              </c:numCache>
            </c:numRef>
          </c:val>
          <c:extLst>
            <c:ext xmlns:c16="http://schemas.microsoft.com/office/drawing/2014/chart" uri="{C3380CC4-5D6E-409C-BE32-E72D297353CC}">
              <c16:uniqueId val="{00000003-FA91-410E-B04A-3C4CEC19E43E}"/>
            </c:ext>
          </c:extLst>
        </c:ser>
        <c:dLbls>
          <c:showLegendKey val="0"/>
          <c:showVal val="0"/>
          <c:showCatName val="0"/>
          <c:showSerName val="0"/>
          <c:showPercent val="0"/>
          <c:showBubbleSize val="0"/>
        </c:dLbls>
        <c:gapWidth val="150"/>
        <c:overlap val="100"/>
        <c:axId val="442849560"/>
        <c:axId val="2104656856"/>
      </c:barChart>
      <c:catAx>
        <c:axId val="442849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0000"/>
                </a:solidFill>
                <a:latin typeface="+mn-lt"/>
                <a:ea typeface="+mn-ea"/>
                <a:cs typeface="+mn-cs"/>
              </a:defRPr>
            </a:pPr>
            <a:endParaRPr lang="en-US"/>
          </a:p>
        </c:txPr>
        <c:crossAx val="2104656856"/>
        <c:crosses val="autoZero"/>
        <c:auto val="1"/>
        <c:lblAlgn val="ctr"/>
        <c:lblOffset val="100"/>
        <c:noMultiLvlLbl val="0"/>
      </c:catAx>
      <c:valAx>
        <c:axId val="2104656856"/>
        <c:scaling>
          <c:orientation val="minMax"/>
          <c:max val="1"/>
        </c:scaling>
        <c:delete val="1"/>
        <c:axPos val="b"/>
        <c:numFmt formatCode="0%" sourceLinked="1"/>
        <c:majorTickMark val="none"/>
        <c:minorTickMark val="none"/>
        <c:tickLblPos val="nextTo"/>
        <c:crossAx val="44284956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C294-FCE7-4359-827C-1EF94B91D83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7C91B9E-BA5C-40AA-A9B2-5022026A8267}">
      <dgm:prSet/>
      <dgm:spPr/>
      <dgm:t>
        <a:bodyPr/>
        <a:lstStyle/>
        <a:p>
          <a:pPr rtl="0"/>
          <a:r>
            <a:rPr lang="en-US" b="1" dirty="0"/>
            <a:t>Thank you supporting the Bridges program and </a:t>
          </a:r>
          <a:r>
            <a:rPr lang="en-US" b="1" dirty="0">
              <a:latin typeface="Calibri Light" panose="020F0302020204030204"/>
            </a:rPr>
            <a:t>for your hard work supporting and inspiring our</a:t>
          </a:r>
          <a:r>
            <a:rPr lang="en-US" b="1" dirty="0"/>
            <a:t> Young Adults</a:t>
          </a:r>
          <a:endParaRPr lang="en-US" dirty="0"/>
        </a:p>
      </dgm:t>
    </dgm:pt>
    <dgm:pt modelId="{3EA86BC0-B1D8-458A-B5A6-FF89526EAD5C}" type="parTrans" cxnId="{FF20EDA0-0624-4171-9565-6602CBFE4091}">
      <dgm:prSet/>
      <dgm:spPr/>
      <dgm:t>
        <a:bodyPr/>
        <a:lstStyle/>
        <a:p>
          <a:endParaRPr lang="en-US"/>
        </a:p>
      </dgm:t>
    </dgm:pt>
    <dgm:pt modelId="{17D1486E-2416-4F36-9A4D-E8FD2C87188A}" type="sibTrans" cxnId="{FF20EDA0-0624-4171-9565-6602CBFE4091}">
      <dgm:prSet/>
      <dgm:spPr/>
      <dgm:t>
        <a:bodyPr/>
        <a:lstStyle/>
        <a:p>
          <a:endParaRPr lang="en-US"/>
        </a:p>
      </dgm:t>
    </dgm:pt>
    <dgm:pt modelId="{A1D66FA1-9CB2-4761-AD96-9D5913512264}">
      <dgm:prSet/>
      <dgm:spPr/>
      <dgm:t>
        <a:bodyPr/>
        <a:lstStyle/>
        <a:p>
          <a:r>
            <a:rPr lang="en-US" b="1" dirty="0"/>
            <a:t>Please take care of yourselves and each other</a:t>
          </a:r>
          <a:endParaRPr lang="en-US" dirty="0"/>
        </a:p>
      </dgm:t>
    </dgm:pt>
    <dgm:pt modelId="{C8507B0D-2106-41B5-B2F6-8C8F83FF6F13}" type="parTrans" cxnId="{BD8E2389-DD32-4DB6-A1B6-A713FBD6A600}">
      <dgm:prSet/>
      <dgm:spPr/>
      <dgm:t>
        <a:bodyPr/>
        <a:lstStyle/>
        <a:p>
          <a:endParaRPr lang="en-US"/>
        </a:p>
      </dgm:t>
    </dgm:pt>
    <dgm:pt modelId="{C094EA60-0674-4AF2-98E8-2D117E42E28C}" type="sibTrans" cxnId="{BD8E2389-DD32-4DB6-A1B6-A713FBD6A600}">
      <dgm:prSet/>
      <dgm:spPr/>
      <dgm:t>
        <a:bodyPr/>
        <a:lstStyle/>
        <a:p>
          <a:endParaRPr lang="en-US"/>
        </a:p>
      </dgm:t>
    </dgm:pt>
    <dgm:pt modelId="{71AE4D85-2AA7-40BC-A56B-1AB3A96CA7A2}" type="pres">
      <dgm:prSet presAssocID="{A3DDC294-FCE7-4359-827C-1EF94B91D83D}" presName="outerComposite" presStyleCnt="0">
        <dgm:presLayoutVars>
          <dgm:chMax val="5"/>
          <dgm:dir/>
          <dgm:resizeHandles val="exact"/>
        </dgm:presLayoutVars>
      </dgm:prSet>
      <dgm:spPr/>
    </dgm:pt>
    <dgm:pt modelId="{73FC15A0-12E0-432F-9A7C-7285FEE8DE94}" type="pres">
      <dgm:prSet presAssocID="{A3DDC294-FCE7-4359-827C-1EF94B91D83D}" presName="dummyMaxCanvas" presStyleCnt="0">
        <dgm:presLayoutVars/>
      </dgm:prSet>
      <dgm:spPr/>
    </dgm:pt>
    <dgm:pt modelId="{5132FAF7-FC47-412E-9BC7-D3C78A148DEF}" type="pres">
      <dgm:prSet presAssocID="{A3DDC294-FCE7-4359-827C-1EF94B91D83D}" presName="TwoNodes_1" presStyleLbl="node1" presStyleIdx="0" presStyleCnt="2">
        <dgm:presLayoutVars>
          <dgm:bulletEnabled val="1"/>
        </dgm:presLayoutVars>
      </dgm:prSet>
      <dgm:spPr/>
    </dgm:pt>
    <dgm:pt modelId="{173D4770-1061-4B79-9B84-34FB05FB87D0}" type="pres">
      <dgm:prSet presAssocID="{A3DDC294-FCE7-4359-827C-1EF94B91D83D}" presName="TwoNodes_2" presStyleLbl="node1" presStyleIdx="1" presStyleCnt="2">
        <dgm:presLayoutVars>
          <dgm:bulletEnabled val="1"/>
        </dgm:presLayoutVars>
      </dgm:prSet>
      <dgm:spPr/>
    </dgm:pt>
    <dgm:pt modelId="{F518D4E4-22E4-46D4-BFB3-2CD41F62E526}" type="pres">
      <dgm:prSet presAssocID="{A3DDC294-FCE7-4359-827C-1EF94B91D83D}" presName="TwoConn_1-2" presStyleLbl="fgAccFollowNode1" presStyleIdx="0" presStyleCnt="1">
        <dgm:presLayoutVars>
          <dgm:bulletEnabled val="1"/>
        </dgm:presLayoutVars>
      </dgm:prSet>
      <dgm:spPr/>
    </dgm:pt>
    <dgm:pt modelId="{CFFF1330-484D-4697-AF58-7435D6AD060A}" type="pres">
      <dgm:prSet presAssocID="{A3DDC294-FCE7-4359-827C-1EF94B91D83D}" presName="TwoNodes_1_text" presStyleLbl="node1" presStyleIdx="1" presStyleCnt="2">
        <dgm:presLayoutVars>
          <dgm:bulletEnabled val="1"/>
        </dgm:presLayoutVars>
      </dgm:prSet>
      <dgm:spPr/>
    </dgm:pt>
    <dgm:pt modelId="{D8A9F043-0432-4969-B709-BA13F5FB68CC}" type="pres">
      <dgm:prSet presAssocID="{A3DDC294-FCE7-4359-827C-1EF94B91D83D}" presName="TwoNodes_2_text" presStyleLbl="node1" presStyleIdx="1" presStyleCnt="2">
        <dgm:presLayoutVars>
          <dgm:bulletEnabled val="1"/>
        </dgm:presLayoutVars>
      </dgm:prSet>
      <dgm:spPr/>
    </dgm:pt>
  </dgm:ptLst>
  <dgm:cxnLst>
    <dgm:cxn modelId="{D37C3006-4337-4E63-AF4C-4932C913BAA3}" type="presOf" srcId="{67C91B9E-BA5C-40AA-A9B2-5022026A8267}" destId="{5132FAF7-FC47-412E-9BC7-D3C78A148DEF}" srcOrd="0" destOrd="0" presId="urn:microsoft.com/office/officeart/2005/8/layout/vProcess5"/>
    <dgm:cxn modelId="{A6447D3B-182B-49F1-B399-CD1A4B257F65}" type="presOf" srcId="{A1D66FA1-9CB2-4761-AD96-9D5913512264}" destId="{D8A9F043-0432-4969-B709-BA13F5FB68CC}" srcOrd="1" destOrd="0" presId="urn:microsoft.com/office/officeart/2005/8/layout/vProcess5"/>
    <dgm:cxn modelId="{51469157-F678-42B6-AD0C-FB8A0150E062}" type="presOf" srcId="{67C91B9E-BA5C-40AA-A9B2-5022026A8267}" destId="{CFFF1330-484D-4697-AF58-7435D6AD060A}" srcOrd="1" destOrd="0" presId="urn:microsoft.com/office/officeart/2005/8/layout/vProcess5"/>
    <dgm:cxn modelId="{B0E02387-C349-4474-9791-98B078017891}" type="presOf" srcId="{A3DDC294-FCE7-4359-827C-1EF94B91D83D}" destId="{71AE4D85-2AA7-40BC-A56B-1AB3A96CA7A2}" srcOrd="0" destOrd="0" presId="urn:microsoft.com/office/officeart/2005/8/layout/vProcess5"/>
    <dgm:cxn modelId="{BD8E2389-DD32-4DB6-A1B6-A713FBD6A600}" srcId="{A3DDC294-FCE7-4359-827C-1EF94B91D83D}" destId="{A1D66FA1-9CB2-4761-AD96-9D5913512264}" srcOrd="1" destOrd="0" parTransId="{C8507B0D-2106-41B5-B2F6-8C8F83FF6F13}" sibTransId="{C094EA60-0674-4AF2-98E8-2D117E42E28C}"/>
    <dgm:cxn modelId="{FF20EDA0-0624-4171-9565-6602CBFE4091}" srcId="{A3DDC294-FCE7-4359-827C-1EF94B91D83D}" destId="{67C91B9E-BA5C-40AA-A9B2-5022026A8267}" srcOrd="0" destOrd="0" parTransId="{3EA86BC0-B1D8-458A-B5A6-FF89526EAD5C}" sibTransId="{17D1486E-2416-4F36-9A4D-E8FD2C87188A}"/>
    <dgm:cxn modelId="{C16011F2-2415-4897-9893-01F6996B7EAF}" type="presOf" srcId="{A1D66FA1-9CB2-4761-AD96-9D5913512264}" destId="{173D4770-1061-4B79-9B84-34FB05FB87D0}" srcOrd="0" destOrd="0" presId="urn:microsoft.com/office/officeart/2005/8/layout/vProcess5"/>
    <dgm:cxn modelId="{6F98B4F2-1FA7-4608-94B8-D3B27BDFD196}" type="presOf" srcId="{17D1486E-2416-4F36-9A4D-E8FD2C87188A}" destId="{F518D4E4-22E4-46D4-BFB3-2CD41F62E526}" srcOrd="0" destOrd="0" presId="urn:microsoft.com/office/officeart/2005/8/layout/vProcess5"/>
    <dgm:cxn modelId="{7CC58ED6-766D-4AB7-A95A-436D0D9049DC}" type="presParOf" srcId="{71AE4D85-2AA7-40BC-A56B-1AB3A96CA7A2}" destId="{73FC15A0-12E0-432F-9A7C-7285FEE8DE94}" srcOrd="0" destOrd="0" presId="urn:microsoft.com/office/officeart/2005/8/layout/vProcess5"/>
    <dgm:cxn modelId="{776F5795-3B44-4FF5-B703-3A36A0ABAB6F}" type="presParOf" srcId="{71AE4D85-2AA7-40BC-A56B-1AB3A96CA7A2}" destId="{5132FAF7-FC47-412E-9BC7-D3C78A148DEF}" srcOrd="1" destOrd="0" presId="urn:microsoft.com/office/officeart/2005/8/layout/vProcess5"/>
    <dgm:cxn modelId="{822F76FE-8B2B-42CB-86CD-A85EF88B53A3}" type="presParOf" srcId="{71AE4D85-2AA7-40BC-A56B-1AB3A96CA7A2}" destId="{173D4770-1061-4B79-9B84-34FB05FB87D0}" srcOrd="2" destOrd="0" presId="urn:microsoft.com/office/officeart/2005/8/layout/vProcess5"/>
    <dgm:cxn modelId="{28644170-1E2A-4987-8CE3-73FEC4934711}" type="presParOf" srcId="{71AE4D85-2AA7-40BC-A56B-1AB3A96CA7A2}" destId="{F518D4E4-22E4-46D4-BFB3-2CD41F62E526}" srcOrd="3" destOrd="0" presId="urn:microsoft.com/office/officeart/2005/8/layout/vProcess5"/>
    <dgm:cxn modelId="{8A2EA8BE-3FB0-4486-8FF8-8DBC8D24765A}" type="presParOf" srcId="{71AE4D85-2AA7-40BC-A56B-1AB3A96CA7A2}" destId="{CFFF1330-484D-4697-AF58-7435D6AD060A}" srcOrd="4" destOrd="0" presId="urn:microsoft.com/office/officeart/2005/8/layout/vProcess5"/>
    <dgm:cxn modelId="{03C9E3C4-4D04-4BAE-9194-06EE2229684C}" type="presParOf" srcId="{71AE4D85-2AA7-40BC-A56B-1AB3A96CA7A2}" destId="{D8A9F043-0432-4969-B709-BA13F5FB68CC}"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FAF7-FC47-412E-9BC7-D3C78A148DEF}">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b="1" kern="1200" dirty="0"/>
            <a:t>Thank you supporting the Bridges program and </a:t>
          </a:r>
          <a:r>
            <a:rPr lang="en-US" sz="3100" b="1" kern="1200" dirty="0">
              <a:latin typeface="Calibri Light" panose="020F0302020204030204"/>
            </a:rPr>
            <a:t>for your hard work supporting and inspiring our</a:t>
          </a:r>
          <a:r>
            <a:rPr lang="en-US" sz="3100" b="1" kern="1200" dirty="0"/>
            <a:t> Young Adults</a:t>
          </a:r>
          <a:endParaRPr lang="en-US" sz="3100" kern="1200" dirty="0"/>
        </a:p>
      </dsp:txBody>
      <dsp:txXfrm>
        <a:off x="48627" y="48627"/>
        <a:ext cx="7572674" cy="1562978"/>
      </dsp:txXfrm>
    </dsp:sp>
    <dsp:sp modelId="{173D4770-1061-4B79-9B84-34FB05FB87D0}">
      <dsp:nvSpPr>
        <dsp:cNvPr id="0" name=""/>
        <dsp:cNvSpPr/>
      </dsp:nvSpPr>
      <dsp:spPr>
        <a:xfrm>
          <a:off x="1639174" y="2029172"/>
          <a:ext cx="9288654" cy="166023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Please take care of yourselves and each other</a:t>
          </a:r>
          <a:endParaRPr lang="en-US" sz="3100" kern="1200" dirty="0"/>
        </a:p>
      </dsp:txBody>
      <dsp:txXfrm>
        <a:off x="1687801" y="2077799"/>
        <a:ext cx="6473075" cy="1562978"/>
      </dsp:txXfrm>
    </dsp:sp>
    <dsp:sp modelId="{F518D4E4-22E4-46D4-BFB3-2CD41F62E526}">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2312" y="1305127"/>
        <a:ext cx="593532" cy="8120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9060E-9987-427D-8D1E-053AB85B2B89}"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9B5E4-C801-4771-8789-3692B594C3E9}" type="slidenum">
              <a:rPr lang="en-US" smtClean="0"/>
              <a:t>‹#›</a:t>
            </a:fld>
            <a:endParaRPr lang="en-US"/>
          </a:p>
        </p:txBody>
      </p:sp>
    </p:spTree>
    <p:extLst>
      <p:ext uri="{BB962C8B-B14F-4D97-AF65-F5344CB8AC3E}">
        <p14:creationId xmlns:p14="http://schemas.microsoft.com/office/powerpoint/2010/main" val="398840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579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578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387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168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690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013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9653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040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353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624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7269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451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130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6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98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r>
              <a:rPr lang="en-US" dirty="0"/>
              <a:t>Thank you for listening to information about one more program that is state administered by ODJFS, called Adoption Assistance Connections to Age 21, or AAC as you will hear me refer to it.</a:t>
            </a: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859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a:buSzPts val="1400"/>
            </a:pPr>
            <a:r>
              <a:rPr lang="en-US" dirty="0">
                <a:solidFill>
                  <a:schemeClr val="dk1"/>
                </a:solidFill>
                <a:latin typeface="Calibri"/>
                <a:ea typeface="Calibri"/>
                <a:cs typeface="Calibri"/>
              </a:rPr>
              <a:t>As with Bridges, the AAC program was developed from the Fostering Connections to Success and Increasing Adoptions Act of 2008, and Ohio HB 50.  AAC was also implemented by ODJFS on February 1, 2018, at the same time as Bridges. </a:t>
            </a:r>
          </a:p>
          <a:p>
            <a:pPr>
              <a:buSzPts val="1400"/>
            </a:pPr>
            <a:r>
              <a:rPr lang="en-US" dirty="0">
                <a:solidFill>
                  <a:schemeClr val="dk1"/>
                </a:solidFill>
                <a:latin typeface="Calibri"/>
                <a:ea typeface="Calibri"/>
                <a:cs typeface="Calibri"/>
              </a:rPr>
              <a:t>AAC is an extended Federal IV-E program that provides adoption assistance subsidy, Medicaid and resource referral to young adults aged 18 to 21, and their families.  This extended adoption subsidy program serves a specific population of young adults, as we will discuss on the next slide.</a:t>
            </a:r>
          </a:p>
          <a:p>
            <a:pPr>
              <a:buSzPts val="1400"/>
            </a:pPr>
            <a:r>
              <a:rPr lang="en-US" dirty="0">
                <a:solidFill>
                  <a:schemeClr val="dk1"/>
                </a:solidFill>
                <a:latin typeface="Calibri"/>
                <a:ea typeface="Calibri"/>
                <a:cs typeface="Calibri"/>
              </a:rPr>
              <a:t>AAC is 100% state administered by ODJFS for all 88 counties in Ohio, and is funded through both Federal IV-E and state dollars.  County PCSA's share no burden of administration or funding of this adoption subsidy program.</a:t>
            </a: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180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a:buSzPts val="1400"/>
            </a:pPr>
            <a:r>
              <a:rPr lang="en-US" dirty="0">
                <a:solidFill>
                  <a:schemeClr val="dk1"/>
                </a:solidFill>
                <a:latin typeface="Calibri"/>
                <a:ea typeface="Calibri"/>
                <a:cs typeface="Calibri"/>
              </a:rPr>
              <a:t>The eligibility requirements for AAC to 21 include that the child was formerly in the permanent custody of an Ohio PCSA, the family had an Adoption Assistance Agreement that became effective after the child (now young adult), had already attained the age of 16 or 17, and that their adoption was finalized by the age of 18.  Additionally, the young adult must be 18, but under the age of 21, meet 1 of 5 eligibility criteria, be unmarried, and not be enlisted in the military.  Proof of ongoing parental support for the young adult by their adoptive parents must also be continuing.</a:t>
            </a: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87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a:buSzPts val="1400"/>
            </a:pPr>
            <a:r>
              <a:rPr lang="en-US" dirty="0">
                <a:solidFill>
                  <a:schemeClr val="dk1"/>
                </a:solidFill>
                <a:latin typeface="Calibri"/>
                <a:ea typeface="Calibri"/>
                <a:cs typeface="Calibri"/>
              </a:rPr>
              <a:t>And this will be information all of you are more than familiar with.  An AAC young adult, both at initial application and during semiannual redetermination, must meet 1 of these 5 eligibility criteria to be eligible for AAC program services.</a:t>
            </a: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002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a:buSzPts val="1400"/>
            </a:pPr>
            <a:r>
              <a:rPr lang="en-US" dirty="0">
                <a:solidFill>
                  <a:schemeClr val="dk1"/>
                </a:solidFill>
                <a:latin typeface="Calibri"/>
                <a:ea typeface="Calibri"/>
                <a:cs typeface="Calibri"/>
              </a:rPr>
              <a:t>Just a few notes about the AAC program:  an AAC young adult continues to receive automatic Medicaid eligibility as long as eligible through the AAC program.  Redetermination of eligibility is conducted every 180 days for benefits to continue.  If a young adult becomes ineligible, they may re-apply for AAC benefits as many times as needed prior to attaining the age of 21.</a:t>
            </a:r>
          </a:p>
          <a:p>
            <a:pPr>
              <a:buSzPts val="1400"/>
            </a:pPr>
            <a:r>
              <a:rPr lang="en-US" dirty="0">
                <a:solidFill>
                  <a:schemeClr val="dk1"/>
                </a:solidFill>
                <a:latin typeface="Calibri"/>
                <a:ea typeface="Calibri"/>
                <a:cs typeface="Calibri"/>
              </a:rPr>
              <a:t>And finally, ODJFS completes monthly outreach using data from SACWIS to potentially eligible AAC families; however, I always encourage referrals from anyone to AAC at any time to ensure all potential young adults and families are served.</a:t>
            </a: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140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a:buSzPts val="1400"/>
            </a:pPr>
            <a:r>
              <a:rPr lang="en-US" dirty="0">
                <a:solidFill>
                  <a:schemeClr val="dk1"/>
                </a:solidFill>
                <a:latin typeface="Calibri"/>
                <a:ea typeface="Calibri"/>
                <a:cs typeface="Calibri"/>
              </a:rPr>
              <a:t>Inquiries, referrals, questions and applications can be submitted to the AAC mailbox as listed on this screen.  AAC program information is also posted on the Bridges website under the Resources tab.  Copies of the AAC Fact Sheet and Rack Card will be dropped in the chat for you today, and I'd appreciate if you share this information with others in your agency.  Does anyone have any questions at this time?   (If no questions or after questions)   Again, questions can be submitted via the chat during today's meeting, or via the AAC mailbox if you have one at a later date.  Thank you!</a:t>
            </a: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43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7C0F-0092-4181-907F-694BA5CBE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57B30-3D32-4146-944A-381B7C19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1B830-42D5-4AAC-96A9-4C62E48317B8}"/>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5" name="Footer Placeholder 4">
            <a:extLst>
              <a:ext uri="{FF2B5EF4-FFF2-40B4-BE49-F238E27FC236}">
                <a16:creationId xmlns:a16="http://schemas.microsoft.com/office/drawing/2014/main" id="{DFA301A4-FB27-4FB1-A010-8F3D17E65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8636B-A9F7-4A25-926B-F4045975AB69}"/>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2995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5781-5C08-4432-B463-93306EFEA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0B55E0-27E3-4DC2-9773-AA61DF3DC0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F2F7A-D9BA-4C2C-8963-58BB00096E89}"/>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5" name="Footer Placeholder 4">
            <a:extLst>
              <a:ext uri="{FF2B5EF4-FFF2-40B4-BE49-F238E27FC236}">
                <a16:creationId xmlns:a16="http://schemas.microsoft.com/office/drawing/2014/main" id="{F635B744-C745-47E3-8B66-84770D05D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02912-D2CF-4BE5-B80E-FA6FCD3C435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47876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BA454-397C-46B0-91CF-1F7EA0CFE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BC507-0268-4318-AB71-40D348D2BC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4367D-3E3B-49DA-8E4B-47F2DB01CFC8}"/>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5" name="Footer Placeholder 4">
            <a:extLst>
              <a:ext uri="{FF2B5EF4-FFF2-40B4-BE49-F238E27FC236}">
                <a16:creationId xmlns:a16="http://schemas.microsoft.com/office/drawing/2014/main" id="{CA23BEF2-A7B5-453D-9981-FFBBC55BC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66808-0507-4CA9-8A10-A5EE3B54642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64249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Shape 23"/>
          <p:cNvSpPr>
            <a:spLocks noGrp="1"/>
          </p:cNvSpPr>
          <p:nvPr>
            <p:ph type="pic" idx="2"/>
          </p:nvPr>
        </p:nvSpPr>
        <p:spPr>
          <a:xfrm>
            <a:off x="8421861" y="1107266"/>
            <a:ext cx="3306592" cy="4075112"/>
          </a:xfrm>
          <a:prstGeom prst="rect">
            <a:avLst/>
          </a:prstGeom>
          <a:noFill/>
          <a:ln>
            <a:noFill/>
          </a:ln>
        </p:spPr>
        <p:txBody>
          <a:bodyPr spcFirstLastPara="1" wrap="square" lIns="68575" tIns="68575" rIns="68575" bIns="68575" anchor="t" anchorCtr="0"/>
          <a:lstStyle>
            <a:lvl1pPr marR="0" lvl="0" algn="l" rtl="0">
              <a:lnSpc>
                <a:spcPct val="90000"/>
              </a:lnSpc>
              <a:spcBef>
                <a:spcPts val="1066"/>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838201" y="548641"/>
            <a:ext cx="10515600" cy="731520"/>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1900"/>
              <a:buFont typeface="Arial"/>
              <a:buNone/>
              <a:defRPr sz="2534" b="1"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838200" y="1403587"/>
            <a:ext cx="7120112" cy="3779463"/>
          </a:xfrm>
          <a:prstGeom prst="rect">
            <a:avLst/>
          </a:prstGeom>
          <a:noFill/>
          <a:ln>
            <a:noFill/>
          </a:ln>
        </p:spPr>
        <p:txBody>
          <a:bodyPr spcFirstLastPara="1" wrap="square" lIns="68575" tIns="68575" rIns="68575" bIns="68575" anchor="t" anchorCtr="0"/>
          <a:lstStyle>
            <a:lvl1pPr marL="609597" marR="0" lvl="0" indent="-304799" algn="l" rtl="0">
              <a:lnSpc>
                <a:spcPct val="90000"/>
              </a:lnSpc>
              <a:spcBef>
                <a:spcPts val="1066"/>
              </a:spcBef>
              <a:spcAft>
                <a:spcPts val="0"/>
              </a:spcAft>
              <a:buClr>
                <a:srgbClr val="8C9599"/>
              </a:buClr>
              <a:buSzPts val="1700"/>
              <a:buFont typeface="Arial"/>
              <a:buNone/>
              <a:defRPr sz="2267" b="0" i="0" u="none" strike="noStrike" cap="none">
                <a:solidFill>
                  <a:srgbClr val="8C9599"/>
                </a:solidFill>
                <a:latin typeface="Arial"/>
                <a:ea typeface="Arial"/>
                <a:cs typeface="Arial"/>
                <a:sym typeface="Arial"/>
              </a:defRPr>
            </a:lvl1pPr>
            <a:lvl2pPr marL="1219195" marR="0" lvl="1" indent="-448731" algn="l" rtl="0">
              <a:lnSpc>
                <a:spcPct val="90000"/>
              </a:lnSpc>
              <a:spcBef>
                <a:spcPts val="533"/>
              </a:spcBef>
              <a:spcAft>
                <a:spcPts val="0"/>
              </a:spcAft>
              <a:buClr>
                <a:srgbClr val="00A5B6"/>
              </a:buClr>
              <a:buSzPts val="1700"/>
              <a:buFont typeface="Arial"/>
              <a:buChar char="•"/>
              <a:defRPr sz="2267" b="0" i="0" u="none" strike="noStrike" cap="none">
                <a:solidFill>
                  <a:srgbClr val="8C9599"/>
                </a:solidFill>
                <a:latin typeface="Arial"/>
                <a:ea typeface="Arial"/>
                <a:cs typeface="Arial"/>
                <a:sym typeface="Arial"/>
              </a:defRPr>
            </a:lvl2pPr>
            <a:lvl3pPr marL="1828793" marR="0" lvl="2" indent="-431798" algn="l" rtl="0">
              <a:lnSpc>
                <a:spcPct val="90000"/>
              </a:lnSpc>
              <a:spcBef>
                <a:spcPts val="533"/>
              </a:spcBef>
              <a:spcAft>
                <a:spcPts val="0"/>
              </a:spcAft>
              <a:buClr>
                <a:srgbClr val="8C9599"/>
              </a:buClr>
              <a:buSzPts val="1500"/>
              <a:buFont typeface="Arial"/>
              <a:buChar char="•"/>
              <a:defRPr sz="2000" b="0" i="0" u="none" strike="noStrike" cap="none">
                <a:solidFill>
                  <a:srgbClr val="8C9599"/>
                </a:solidFill>
                <a:latin typeface="Arial"/>
                <a:ea typeface="Arial"/>
                <a:cs typeface="Arial"/>
                <a:sym typeface="Arial"/>
              </a:defRPr>
            </a:lvl3pPr>
            <a:lvl4pPr marL="2438390" marR="0" lvl="3"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4pPr>
            <a:lvl5pPr marL="3047988" marR="0" lvl="4"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5pPr>
            <a:lvl6pPr marL="3657586" marR="0" lvl="5"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183" marR="0" lvl="6"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781" marR="0" lvl="7"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378" marR="0" lvl="8"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26" name="Shape 26"/>
          <p:cNvPicPr preferRelativeResize="0"/>
          <p:nvPr/>
        </p:nvPicPr>
        <p:blipFill rotWithShape="1">
          <a:blip r:embed="rId2">
            <a:alphaModFix/>
          </a:blip>
          <a:srcRect l="31048" t="1" r="2122" b="77765"/>
          <a:stretch/>
        </p:blipFill>
        <p:spPr>
          <a:xfrm>
            <a:off x="-2" y="5786027"/>
            <a:ext cx="12192002" cy="1071975"/>
          </a:xfrm>
          <a:prstGeom prst="rect">
            <a:avLst/>
          </a:prstGeom>
          <a:noFill/>
          <a:ln>
            <a:noFill/>
          </a:ln>
        </p:spPr>
      </p:pic>
      <p:sp>
        <p:nvSpPr>
          <p:cNvPr id="27" name="Shape 27"/>
          <p:cNvSpPr txBox="1"/>
          <p:nvPr/>
        </p:nvSpPr>
        <p:spPr>
          <a:xfrm>
            <a:off x="914404" y="6340598"/>
            <a:ext cx="5548605" cy="2000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334" b="0" i="0" u="none" strike="noStrike" cap="none">
                <a:solidFill>
                  <a:schemeClr val="lt1"/>
                </a:solidFill>
                <a:latin typeface="Arial"/>
                <a:ea typeface="Arial"/>
                <a:cs typeface="Arial"/>
                <a:sym typeface="Arial"/>
              </a:rPr>
              <a:t>Building </a:t>
            </a:r>
            <a:r>
              <a:rPr lang="en" sz="1334" b="1" i="0" u="none" strike="noStrike" cap="none">
                <a:solidFill>
                  <a:schemeClr val="lt1"/>
                </a:solidFill>
                <a:latin typeface="Arial"/>
                <a:ea typeface="Arial"/>
                <a:cs typeface="Arial"/>
                <a:sym typeface="Arial"/>
              </a:rPr>
              <a:t>brighter</a:t>
            </a:r>
            <a:r>
              <a:rPr lang="en" sz="1334" b="0" i="0" u="none" strike="noStrike" cap="none">
                <a:solidFill>
                  <a:schemeClr val="lt1"/>
                </a:solidFill>
                <a:latin typeface="Arial"/>
                <a:ea typeface="Arial"/>
                <a:cs typeface="Arial"/>
                <a:sym typeface="Arial"/>
              </a:rPr>
              <a:t> futures</a:t>
            </a:r>
            <a:endParaRPr sz="1334" b="0" i="0" u="none" strike="noStrike" cap="none">
              <a:solidFill>
                <a:schemeClr val="lt1"/>
              </a:solidFill>
              <a:latin typeface="Arial"/>
              <a:ea typeface="Arial"/>
              <a:cs typeface="Arial"/>
              <a:sym typeface="Arial"/>
            </a:endParaRPr>
          </a:p>
        </p:txBody>
      </p:sp>
      <p:pic>
        <p:nvPicPr>
          <p:cNvPr id="28" name="Shape 28"/>
          <p:cNvPicPr preferRelativeResize="0"/>
          <p:nvPr/>
        </p:nvPicPr>
        <p:blipFill rotWithShape="1">
          <a:blip r:embed="rId3">
            <a:alphaModFix/>
          </a:blip>
          <a:srcRect/>
          <a:stretch/>
        </p:blipFill>
        <p:spPr>
          <a:xfrm>
            <a:off x="10612988" y="5922439"/>
            <a:ext cx="1114521" cy="589718"/>
          </a:xfrm>
          <a:prstGeom prst="rect">
            <a:avLst/>
          </a:prstGeom>
          <a:noFill/>
          <a:ln>
            <a:noFill/>
          </a:ln>
        </p:spPr>
      </p:pic>
      <p:cxnSp>
        <p:nvCxnSpPr>
          <p:cNvPr id="29" name="Shape 29"/>
          <p:cNvCxnSpPr/>
          <p:nvPr/>
        </p:nvCxnSpPr>
        <p:spPr>
          <a:xfrm>
            <a:off x="838200" y="1107077"/>
            <a:ext cx="11353801" cy="0"/>
          </a:xfrm>
          <a:prstGeom prst="straightConnector1">
            <a:avLst/>
          </a:prstGeom>
          <a:noFill/>
          <a:ln w="9525" cap="flat" cmpd="sng">
            <a:solidFill>
              <a:srgbClr val="8C9599"/>
            </a:solidFill>
            <a:prstDash val="solid"/>
            <a:miter lim="800000"/>
            <a:headEnd type="none" w="sm" len="sm"/>
            <a:tailEnd type="none" w="sm" len="sm"/>
          </a:ln>
        </p:spPr>
      </p:cxnSp>
    </p:spTree>
    <p:extLst>
      <p:ext uri="{BB962C8B-B14F-4D97-AF65-F5344CB8AC3E}">
        <p14:creationId xmlns:p14="http://schemas.microsoft.com/office/powerpoint/2010/main" val="19472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C620-9720-495F-8BAD-46CF0D379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CF96B-EB1A-42A8-8305-BE43C4E6C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3B9764-65F7-4BE5-BB91-C52B1D9C4364}"/>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5" name="Footer Placeholder 4">
            <a:extLst>
              <a:ext uri="{FF2B5EF4-FFF2-40B4-BE49-F238E27FC236}">
                <a16:creationId xmlns:a16="http://schemas.microsoft.com/office/drawing/2014/main" id="{A93951A8-C1AF-46B9-AF1D-3279CB782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4864F-FE39-4F3F-AEE9-7EE2BE7177C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53476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52A9-B678-4A20-B9F3-59D56DB9D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7016C-059B-4DF4-A8B9-01AC085A2C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28C62-454A-4C38-B766-9B2440A846CA}"/>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5" name="Footer Placeholder 4">
            <a:extLst>
              <a:ext uri="{FF2B5EF4-FFF2-40B4-BE49-F238E27FC236}">
                <a16:creationId xmlns:a16="http://schemas.microsoft.com/office/drawing/2014/main" id="{2E21F667-3972-4F27-8950-42F9D1149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98CC8-D307-4269-9368-0223D1AFA17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97460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4E17-3E8F-472E-8A16-C0AF94D68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AF128B-C5B0-499B-A7F6-0ACDDFA40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F4CBA-E3B4-4C62-82FA-A3402DFDD9A3}"/>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5" name="Footer Placeholder 4">
            <a:extLst>
              <a:ext uri="{FF2B5EF4-FFF2-40B4-BE49-F238E27FC236}">
                <a16:creationId xmlns:a16="http://schemas.microsoft.com/office/drawing/2014/main" id="{2DE0C0E5-670B-452C-A9B2-B071A8B23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458D6-F50F-4B21-BC2D-4A60B85DFE1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88525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BF7C-0406-4A54-9720-F81FE157F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2C2E6-BDE0-4394-B598-5E82C0E11B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0319C-B111-4443-AFDC-A03E24B317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DA124F-74AA-4307-93C5-5C9A7969A598}"/>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6" name="Footer Placeholder 5">
            <a:extLst>
              <a:ext uri="{FF2B5EF4-FFF2-40B4-BE49-F238E27FC236}">
                <a16:creationId xmlns:a16="http://schemas.microsoft.com/office/drawing/2014/main" id="{EA95A07B-C394-4761-B9A1-10E3486FE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D3A36-B61E-4A64-ACFD-AB17EB9A53C5}"/>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2825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FBA4-9E5A-4528-BFB7-67CD782934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B590C-74B6-4BF5-AE96-D48BF95F6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731ACE-25E4-4A40-9C2D-9632D1C5DB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CC53D-926E-4595-984C-6FA13264B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4E1CB1-A85C-4539-949F-575EC5E30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2E742-516C-4D9C-AEBD-C5361B777D5B}"/>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8" name="Footer Placeholder 7">
            <a:extLst>
              <a:ext uri="{FF2B5EF4-FFF2-40B4-BE49-F238E27FC236}">
                <a16:creationId xmlns:a16="http://schemas.microsoft.com/office/drawing/2014/main" id="{6AFF39B4-3475-4C7D-9576-A0E3C8FC3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C4594-9C29-4504-AE61-6CF0BB6E4AB2}"/>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5204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0562-9DA6-42C0-9FF2-D49812680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09657-2F9C-49C0-BD62-F028B05628D7}"/>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4" name="Footer Placeholder 3">
            <a:extLst>
              <a:ext uri="{FF2B5EF4-FFF2-40B4-BE49-F238E27FC236}">
                <a16:creationId xmlns:a16="http://schemas.microsoft.com/office/drawing/2014/main" id="{E2AF5965-DCE2-4C29-8315-FFE9D0E44D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5FBBA1-85CD-411C-8958-4D30FB56063C}"/>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53532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A1F3B-0F28-40EA-BAF3-4EF9C8FBA41D}"/>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3" name="Footer Placeholder 2">
            <a:extLst>
              <a:ext uri="{FF2B5EF4-FFF2-40B4-BE49-F238E27FC236}">
                <a16:creationId xmlns:a16="http://schemas.microsoft.com/office/drawing/2014/main" id="{19A8B318-CA9B-443D-A0AE-6DD0E688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6BD56-4C87-4B41-90C8-C0672D2993C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0813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35CD-9F2E-4FFF-9CBC-CD417AAB1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3EB75-A32E-4F88-B4F3-0096344D49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9D11D-248F-4927-89AA-F9E78BEF1533}"/>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5" name="Footer Placeholder 4">
            <a:extLst>
              <a:ext uri="{FF2B5EF4-FFF2-40B4-BE49-F238E27FC236}">
                <a16:creationId xmlns:a16="http://schemas.microsoft.com/office/drawing/2014/main" id="{C37BBBDD-5C69-44B1-82BF-A73E35BE8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6E6AD-E43A-4741-A0CE-65EAFA04834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10487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BA65-FA50-44FD-8B33-1A9997F6D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2A3DF-C8B3-4EA0-8E4E-619833543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21C5D6-7A00-44BD-88B1-179577E98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551B1-1342-4D0C-AB50-2846B7291326}"/>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6" name="Footer Placeholder 5">
            <a:extLst>
              <a:ext uri="{FF2B5EF4-FFF2-40B4-BE49-F238E27FC236}">
                <a16:creationId xmlns:a16="http://schemas.microsoft.com/office/drawing/2014/main" id="{B133B1C1-F91F-461D-BED3-8D8E8BFF9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7A938-5B81-4DC6-B46E-B958553675CD}"/>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82205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EC38-BD68-4DDE-B299-0DF4259FE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BCF1E2-E9B8-4EC2-9E3C-9BB10B12A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0975A-66DE-4F4B-B3D8-A4165A4A5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A6F957-7C83-45F4-BA84-D0044E850BBD}"/>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6" name="Footer Placeholder 5">
            <a:extLst>
              <a:ext uri="{FF2B5EF4-FFF2-40B4-BE49-F238E27FC236}">
                <a16:creationId xmlns:a16="http://schemas.microsoft.com/office/drawing/2014/main" id="{03BFC3C4-C778-4ED9-BA3D-E203C747E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92CF5-89CD-4284-90A0-3A52AEBA17A0}"/>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238888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CBCE-66A7-4C7A-9B49-61F9ADA8A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09335-12C3-4E37-8A9C-72014D48DC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2A310-E09B-4299-B089-11D8CF1ECBCC}"/>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5" name="Footer Placeholder 4">
            <a:extLst>
              <a:ext uri="{FF2B5EF4-FFF2-40B4-BE49-F238E27FC236}">
                <a16:creationId xmlns:a16="http://schemas.microsoft.com/office/drawing/2014/main" id="{423A8EAD-E6DD-49EC-BE55-C5488CECD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5123E-3AD3-464E-AB6A-731783C589F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910246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46E13-9326-4481-A1B6-6D86144E1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8B6A6-C676-4B3F-A9B1-334564151C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F2C0A-E8B4-4760-B912-27FFAB6E3DAB}"/>
              </a:ext>
            </a:extLst>
          </p:cNvPr>
          <p:cNvSpPr>
            <a:spLocks noGrp="1"/>
          </p:cNvSpPr>
          <p:nvPr>
            <p:ph type="dt" sz="half" idx="10"/>
          </p:nvPr>
        </p:nvSpPr>
        <p:spPr/>
        <p:txBody>
          <a:bodyPr/>
          <a:lstStyle/>
          <a:p>
            <a:fld id="{F767B2EA-7F9C-482A-9920-1F2B23DA5F40}" type="datetimeFigureOut">
              <a:rPr lang="en-US" smtClean="0"/>
              <a:t>12/5/2022</a:t>
            </a:fld>
            <a:endParaRPr lang="en-US"/>
          </a:p>
        </p:txBody>
      </p:sp>
      <p:sp>
        <p:nvSpPr>
          <p:cNvPr id="5" name="Footer Placeholder 4">
            <a:extLst>
              <a:ext uri="{FF2B5EF4-FFF2-40B4-BE49-F238E27FC236}">
                <a16:creationId xmlns:a16="http://schemas.microsoft.com/office/drawing/2014/main" id="{02986306-FEA7-45AF-BA5C-6B7CBF04F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758C1-E759-4F13-8F9B-C5240F5676D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730535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1" y="0"/>
            <a:ext cx="12192000" cy="6339840"/>
          </a:xfrm>
          <a:prstGeom prst="rect">
            <a:avLst/>
          </a:prstGeom>
          <a:noFill/>
          <a:ln>
            <a:noFill/>
          </a:ln>
        </p:spPr>
      </p:pic>
      <p:pic>
        <p:nvPicPr>
          <p:cNvPr id="13" name="Shape 13"/>
          <p:cNvPicPr preferRelativeResize="0"/>
          <p:nvPr/>
        </p:nvPicPr>
        <p:blipFill rotWithShape="1">
          <a:blip r:embed="rId3">
            <a:alphaModFix/>
          </a:blip>
          <a:srcRect l="31047" r="2124" b="12532"/>
          <a:stretch/>
        </p:blipFill>
        <p:spPr>
          <a:xfrm>
            <a:off x="2" y="2640824"/>
            <a:ext cx="12192000" cy="4217178"/>
          </a:xfrm>
          <a:prstGeom prst="rect">
            <a:avLst/>
          </a:prstGeom>
          <a:noFill/>
          <a:ln>
            <a:noFill/>
          </a:ln>
        </p:spPr>
      </p:pic>
      <p:sp>
        <p:nvSpPr>
          <p:cNvPr id="14" name="Shape 14"/>
          <p:cNvSpPr txBox="1">
            <a:spLocks noGrp="1"/>
          </p:cNvSpPr>
          <p:nvPr>
            <p:ph type="ctrTitle"/>
          </p:nvPr>
        </p:nvSpPr>
        <p:spPr>
          <a:xfrm>
            <a:off x="914401" y="4749283"/>
            <a:ext cx="10363200" cy="41987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2000"/>
              <a:buFont typeface="Arial"/>
              <a:buNone/>
              <a:defRPr sz="2667" b="0"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5" name="Shape 15"/>
          <p:cNvSpPr txBox="1"/>
          <p:nvPr/>
        </p:nvSpPr>
        <p:spPr>
          <a:xfrm>
            <a:off x="914404" y="1632861"/>
            <a:ext cx="5548605" cy="2462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600" b="0" i="0" u="none" strike="noStrike" cap="none">
                <a:solidFill>
                  <a:srgbClr val="8C9599"/>
                </a:solidFill>
                <a:latin typeface="Arial"/>
                <a:ea typeface="Arial"/>
                <a:cs typeface="Arial"/>
                <a:sym typeface="Arial"/>
              </a:rPr>
              <a:t>Building </a:t>
            </a:r>
            <a:r>
              <a:rPr lang="en" sz="1600" b="1" i="0" u="none" strike="noStrike" cap="none">
                <a:solidFill>
                  <a:srgbClr val="00A5B6"/>
                </a:solidFill>
                <a:latin typeface="Arial"/>
                <a:ea typeface="Arial"/>
                <a:cs typeface="Arial"/>
                <a:sym typeface="Arial"/>
              </a:rPr>
              <a:t>brighter</a:t>
            </a:r>
            <a:r>
              <a:rPr lang="en" sz="1600" b="0" i="0" u="none" strike="noStrike" cap="none">
                <a:solidFill>
                  <a:srgbClr val="8C9599"/>
                </a:solidFill>
                <a:latin typeface="Arial"/>
                <a:ea typeface="Arial"/>
                <a:cs typeface="Arial"/>
                <a:sym typeface="Arial"/>
              </a:rPr>
              <a:t> futures</a:t>
            </a:r>
            <a:endParaRPr sz="1600" b="0" i="0" u="none" strike="noStrike" cap="none">
              <a:solidFill>
                <a:srgbClr val="8C9599"/>
              </a:solidFill>
              <a:latin typeface="Arial"/>
              <a:ea typeface="Arial"/>
              <a:cs typeface="Arial"/>
              <a:sym typeface="Arial"/>
            </a:endParaRPr>
          </a:p>
        </p:txBody>
      </p:sp>
      <p:grpSp>
        <p:nvGrpSpPr>
          <p:cNvPr id="16" name="Shape 16"/>
          <p:cNvGrpSpPr/>
          <p:nvPr/>
        </p:nvGrpSpPr>
        <p:grpSpPr>
          <a:xfrm>
            <a:off x="5675265" y="5922440"/>
            <a:ext cx="6052245" cy="641313"/>
            <a:chOff x="4186873" y="5930904"/>
            <a:chExt cx="4539183" cy="641313"/>
          </a:xfrm>
        </p:grpSpPr>
        <p:pic>
          <p:nvPicPr>
            <p:cNvPr id="17" name="Shape 17"/>
            <p:cNvPicPr preferRelativeResize="0"/>
            <p:nvPr/>
          </p:nvPicPr>
          <p:blipFill rotWithShape="1">
            <a:blip r:embed="rId4">
              <a:alphaModFix/>
            </a:blip>
            <a:srcRect/>
            <a:stretch/>
          </p:blipFill>
          <p:spPr>
            <a:xfrm>
              <a:off x="7890166" y="5930904"/>
              <a:ext cx="835890" cy="589717"/>
            </a:xfrm>
            <a:prstGeom prst="rect">
              <a:avLst/>
            </a:prstGeom>
            <a:noFill/>
            <a:ln>
              <a:noFill/>
            </a:ln>
          </p:spPr>
        </p:pic>
        <p:pic>
          <p:nvPicPr>
            <p:cNvPr id="18" name="Shape 18"/>
            <p:cNvPicPr preferRelativeResize="0"/>
            <p:nvPr/>
          </p:nvPicPr>
          <p:blipFill rotWithShape="1">
            <a:blip r:embed="rId5">
              <a:alphaModFix/>
            </a:blip>
            <a:srcRect/>
            <a:stretch/>
          </p:blipFill>
          <p:spPr>
            <a:xfrm>
              <a:off x="6231004" y="6061394"/>
              <a:ext cx="1380153" cy="436472"/>
            </a:xfrm>
            <a:prstGeom prst="rect">
              <a:avLst/>
            </a:prstGeom>
            <a:noFill/>
            <a:ln>
              <a:noFill/>
            </a:ln>
          </p:spPr>
        </p:pic>
        <p:pic>
          <p:nvPicPr>
            <p:cNvPr id="19" name="Shape 19"/>
            <p:cNvPicPr preferRelativeResize="0"/>
            <p:nvPr/>
          </p:nvPicPr>
          <p:blipFill rotWithShape="1">
            <a:blip r:embed="rId6">
              <a:alphaModFix/>
            </a:blip>
            <a:srcRect/>
            <a:stretch/>
          </p:blipFill>
          <p:spPr>
            <a:xfrm>
              <a:off x="4186873" y="6162758"/>
              <a:ext cx="1885292" cy="409459"/>
            </a:xfrm>
            <a:prstGeom prst="rect">
              <a:avLst/>
            </a:prstGeom>
            <a:noFill/>
            <a:ln>
              <a:noFill/>
            </a:ln>
          </p:spPr>
        </p:pic>
        <p:cxnSp>
          <p:nvCxnSpPr>
            <p:cNvPr id="20" name="Shape 20"/>
            <p:cNvCxnSpPr/>
            <p:nvPr/>
          </p:nvCxnSpPr>
          <p:spPr>
            <a:xfrm>
              <a:off x="7751889" y="5930904"/>
              <a:ext cx="0" cy="589717"/>
            </a:xfrm>
            <a:prstGeom prst="straightConnector1">
              <a:avLst/>
            </a:prstGeom>
            <a:noFill/>
            <a:ln w="9525" cap="flat" cmpd="sng">
              <a:solidFill>
                <a:srgbClr val="8C9599"/>
              </a:solidFill>
              <a:prstDash val="solid"/>
              <a:miter lim="800000"/>
              <a:headEnd type="none" w="sm" len="sm"/>
              <a:tailEnd type="none" w="sm" len="sm"/>
            </a:ln>
          </p:spPr>
        </p:cxnSp>
        <p:cxnSp>
          <p:nvCxnSpPr>
            <p:cNvPr id="21" name="Shape 21"/>
            <p:cNvCxnSpPr/>
            <p:nvPr/>
          </p:nvCxnSpPr>
          <p:spPr>
            <a:xfrm>
              <a:off x="6114709" y="5930904"/>
              <a:ext cx="0" cy="589717"/>
            </a:xfrm>
            <a:prstGeom prst="straightConnector1">
              <a:avLst/>
            </a:prstGeom>
            <a:noFill/>
            <a:ln w="9525" cap="flat" cmpd="sng">
              <a:solidFill>
                <a:srgbClr val="8C9599"/>
              </a:solidFill>
              <a:prstDash val="solid"/>
              <a:miter lim="800000"/>
              <a:headEnd type="none" w="sm" len="sm"/>
              <a:tailEnd type="none" w="sm" len="sm"/>
            </a:ln>
          </p:spPr>
        </p:cxnSp>
      </p:grpSp>
    </p:spTree>
    <p:extLst>
      <p:ext uri="{BB962C8B-B14F-4D97-AF65-F5344CB8AC3E}">
        <p14:creationId xmlns:p14="http://schemas.microsoft.com/office/powerpoint/2010/main" val="3601828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EDD1-1545-448E-9219-C8A410F6A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0D4E0F-C767-4637-9860-8C3D401E8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12FAC-5EFA-4A96-94F3-9F2DE1512E4C}"/>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5" name="Footer Placeholder 4">
            <a:extLst>
              <a:ext uri="{FF2B5EF4-FFF2-40B4-BE49-F238E27FC236}">
                <a16:creationId xmlns:a16="http://schemas.microsoft.com/office/drawing/2014/main" id="{72E44970-96DF-439B-9F42-60723318E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DB57D-E9C4-4962-BD9A-ED3B3A35F921}"/>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148533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8DBF-CD18-477E-9DD9-55DB0AC0B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1C919-456F-4C51-B106-E62A485FD7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14B50-4D84-49F1-82C7-E4997C6C7247}"/>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5" name="Footer Placeholder 4">
            <a:extLst>
              <a:ext uri="{FF2B5EF4-FFF2-40B4-BE49-F238E27FC236}">
                <a16:creationId xmlns:a16="http://schemas.microsoft.com/office/drawing/2014/main" id="{3412467B-EA59-4612-996D-DCC1D2170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BF0C8-F452-41CD-8658-AF70EFEDABAA}"/>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3140407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2A98-4EDF-47EB-A254-02F640DDAD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76BC3E-C672-4FC3-845B-5A13B61191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8EE44E-2AB9-47CD-A0DD-4FF87C766F46}"/>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5" name="Footer Placeholder 4">
            <a:extLst>
              <a:ext uri="{FF2B5EF4-FFF2-40B4-BE49-F238E27FC236}">
                <a16:creationId xmlns:a16="http://schemas.microsoft.com/office/drawing/2014/main" id="{C02379FE-8050-4FAD-AA11-1A3849EA1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49F90-CD8C-4979-9C23-F02600657E5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2822900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8F29-FAF8-4487-80BB-304844988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76817-3491-47A3-99F3-110B2DD000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8FC5D9-FCA5-4BF0-8A44-92BD8B601D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015826-B3D5-44F0-BE39-4BAF937C924B}"/>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6" name="Footer Placeholder 5">
            <a:extLst>
              <a:ext uri="{FF2B5EF4-FFF2-40B4-BE49-F238E27FC236}">
                <a16:creationId xmlns:a16="http://schemas.microsoft.com/office/drawing/2014/main" id="{A97FC8DC-B280-4408-B031-9A8099B78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AEEC3-3EF2-44FD-96F2-CF81214354A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90647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D9A5-4ED1-4EF5-BE09-74953984E3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2AF7B-3C51-4B9D-88F9-F3CF604EF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905DF1-E752-409B-9A8B-481731F362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D6E13E-2D5B-4CB4-8D9F-75DBE9BC8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8F1254-1C82-4A23-B0B6-4D741CBA00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1557D-6CA4-4721-BDBE-CF89F9CB5EBA}"/>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8" name="Footer Placeholder 7">
            <a:extLst>
              <a:ext uri="{FF2B5EF4-FFF2-40B4-BE49-F238E27FC236}">
                <a16:creationId xmlns:a16="http://schemas.microsoft.com/office/drawing/2014/main" id="{480FE754-43B6-4A1C-8EBE-C6E4636EF0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3C3D61-E51D-45B4-B745-3E0F714CDB51}"/>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20969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3764-C8FC-4ED8-8CE3-F51D587FD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BB2A6-9617-48A9-83F0-3C135211F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C648A5-2A7A-4381-AA18-13D208355DFB}"/>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5" name="Footer Placeholder 4">
            <a:extLst>
              <a:ext uri="{FF2B5EF4-FFF2-40B4-BE49-F238E27FC236}">
                <a16:creationId xmlns:a16="http://schemas.microsoft.com/office/drawing/2014/main" id="{9C67DA99-5E0F-4245-8E55-D9A3A916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E1C49-CEBA-4563-9016-F7D7B55CA90D}"/>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02721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7711-D0E0-4BA7-AF8F-D0D5442535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375DE-33AC-4492-AEB2-D49FA5C4E49D}"/>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4" name="Footer Placeholder 3">
            <a:extLst>
              <a:ext uri="{FF2B5EF4-FFF2-40B4-BE49-F238E27FC236}">
                <a16:creationId xmlns:a16="http://schemas.microsoft.com/office/drawing/2014/main" id="{87F0333A-3897-40A4-814F-94CAE2B94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1E1DC9-3766-465A-9376-C44500BE1354}"/>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3994837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FE442-E390-477C-8A3D-C8880524EFEC}"/>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3" name="Footer Placeholder 2">
            <a:extLst>
              <a:ext uri="{FF2B5EF4-FFF2-40B4-BE49-F238E27FC236}">
                <a16:creationId xmlns:a16="http://schemas.microsoft.com/office/drawing/2014/main" id="{B0AEC0C6-E3F6-4A8F-A2EB-A1FAC5C9A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7E9786-6389-4F58-9324-FFCB00052740}"/>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2302066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1F1A-D852-429B-A815-CF8035A6B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BA627-7D0A-484D-9968-EC80CB833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D32951-2AF3-4995-88B2-50C910BAE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FECAA3-8C7E-499F-A9B6-93CFC1A4FFFE}"/>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6" name="Footer Placeholder 5">
            <a:extLst>
              <a:ext uri="{FF2B5EF4-FFF2-40B4-BE49-F238E27FC236}">
                <a16:creationId xmlns:a16="http://schemas.microsoft.com/office/drawing/2014/main" id="{2E19E07B-BC8E-4485-9D29-E3C625622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0C848-C47E-43C0-93BC-198AC1EE26E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4219523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9E99-E642-42E2-AAC3-43BE8E0B9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DE9C6-D0F7-4DEB-947E-DFF190EAD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2F7265-0D61-47FE-A3D8-C651E153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02808C-B67C-42D8-9926-0739700D04F5}"/>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6" name="Footer Placeholder 5">
            <a:extLst>
              <a:ext uri="{FF2B5EF4-FFF2-40B4-BE49-F238E27FC236}">
                <a16:creationId xmlns:a16="http://schemas.microsoft.com/office/drawing/2014/main" id="{78381C5A-CF4A-4DD1-A71C-DAA2742D0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56DA2-A009-4AD4-9896-A39C424573F8}"/>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3205511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8AFA-218E-4B99-A02A-BAEC0A70DE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27D904-EF72-471A-86A9-BC0253B2C4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9F672-CBC4-4B66-913B-253654628418}"/>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5" name="Footer Placeholder 4">
            <a:extLst>
              <a:ext uri="{FF2B5EF4-FFF2-40B4-BE49-F238E27FC236}">
                <a16:creationId xmlns:a16="http://schemas.microsoft.com/office/drawing/2014/main" id="{BBE3CAA8-B938-4B8B-BC73-F6B241146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03708-E7F3-4779-913A-3F6D2EB90D6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1185035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2F052-BE05-4E9E-A114-C03FD9C55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B4B79-0542-488E-B014-E4298B5710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43D7D-331F-42CD-87D9-BBCF8E1193D4}"/>
              </a:ext>
            </a:extLst>
          </p:cNvPr>
          <p:cNvSpPr>
            <a:spLocks noGrp="1"/>
          </p:cNvSpPr>
          <p:nvPr>
            <p:ph type="dt" sz="half" idx="10"/>
          </p:nvPr>
        </p:nvSpPr>
        <p:spPr/>
        <p:txBody>
          <a:bodyPr/>
          <a:lstStyle/>
          <a:p>
            <a:fld id="{3711ADD3-3EC4-4018-B43A-6D6E6DDDF2AA}" type="datetimeFigureOut">
              <a:rPr lang="en-US" smtClean="0"/>
              <a:t>12/5/2022</a:t>
            </a:fld>
            <a:endParaRPr lang="en-US"/>
          </a:p>
        </p:txBody>
      </p:sp>
      <p:sp>
        <p:nvSpPr>
          <p:cNvPr id="5" name="Footer Placeholder 4">
            <a:extLst>
              <a:ext uri="{FF2B5EF4-FFF2-40B4-BE49-F238E27FC236}">
                <a16:creationId xmlns:a16="http://schemas.microsoft.com/office/drawing/2014/main" id="{81A66D14-8EC0-4923-973B-FFC2E1770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8FE52-ABE5-45B6-A583-B18E1B5908EB}"/>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111350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E51C-6211-4B76-B21A-177A74BA1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23298-908E-4EF0-904E-9A796CAF54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ED6673-2A54-48F3-B2DF-D5E0B98E75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72A68-47C1-4362-9B5A-B9A950B9D359}"/>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6" name="Footer Placeholder 5">
            <a:extLst>
              <a:ext uri="{FF2B5EF4-FFF2-40B4-BE49-F238E27FC236}">
                <a16:creationId xmlns:a16="http://schemas.microsoft.com/office/drawing/2014/main" id="{3BAA8DC7-53F3-4F4A-B52D-F02B4B4DB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44777-F551-4E5E-B131-32CFB9DB063A}"/>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7660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C15D-13B9-469B-9A69-C22E1A0AF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8C065E-CB39-4CA0-B996-A8451C1CD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162FF-82CD-48DE-8E0D-9998AD9A83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9EEE21-8BA2-4EB9-9D15-0234C8324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E2DDA5-0515-4E2B-BD29-37BA5E2737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6D5AE-DBAA-472B-A1B7-00C93E5F0976}"/>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8" name="Footer Placeholder 7">
            <a:extLst>
              <a:ext uri="{FF2B5EF4-FFF2-40B4-BE49-F238E27FC236}">
                <a16:creationId xmlns:a16="http://schemas.microsoft.com/office/drawing/2014/main" id="{3F6EC9D0-86F5-4E22-9C70-8A646C1BAF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4280D-CE66-4817-A698-7E6F87EA3F0B}"/>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3967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8A5-25EB-4016-983E-523C7670A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86DD39-0AFE-4C1F-8B2A-8C10B1729F81}"/>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4" name="Footer Placeholder 3">
            <a:extLst>
              <a:ext uri="{FF2B5EF4-FFF2-40B4-BE49-F238E27FC236}">
                <a16:creationId xmlns:a16="http://schemas.microsoft.com/office/drawing/2014/main" id="{02201BFF-DD7B-4C47-83FB-D8B8527FE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FE11D4-62FB-4708-8839-3B7CAED5B40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83874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9E89B-6EAC-4764-ADDC-B554EDE858DB}"/>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3" name="Footer Placeholder 2">
            <a:extLst>
              <a:ext uri="{FF2B5EF4-FFF2-40B4-BE49-F238E27FC236}">
                <a16:creationId xmlns:a16="http://schemas.microsoft.com/office/drawing/2014/main" id="{CA92F47E-193C-4A65-971E-5FC2115A3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58DA8-A0E2-4D56-9F33-140B6306855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961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191D-51CC-4C2F-9BB0-104385D6A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F3F89-358B-44CC-97E8-2E172AFE1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13DC1-0DEE-416F-AD2D-DD9536A1F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EE739-91FC-436E-9983-31E8B1223BBC}"/>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6" name="Footer Placeholder 5">
            <a:extLst>
              <a:ext uri="{FF2B5EF4-FFF2-40B4-BE49-F238E27FC236}">
                <a16:creationId xmlns:a16="http://schemas.microsoft.com/office/drawing/2014/main" id="{38BC7545-1D7F-497A-823D-EC38C7BC7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E207E-AB76-49FF-A461-FB048E5CEEBC}"/>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64145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A28D-0B72-440B-AED8-8C75A0E07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BA6CCC-ACD5-4450-ABF0-AAB463AE2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4308E-5A9F-408A-B7AB-1CD6A5C4C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2A46CE-3B7D-4284-BAA8-D6765E40DBF8}"/>
              </a:ext>
            </a:extLst>
          </p:cNvPr>
          <p:cNvSpPr>
            <a:spLocks noGrp="1"/>
          </p:cNvSpPr>
          <p:nvPr>
            <p:ph type="dt" sz="half" idx="10"/>
          </p:nvPr>
        </p:nvSpPr>
        <p:spPr/>
        <p:txBody>
          <a:bodyPr/>
          <a:lstStyle/>
          <a:p>
            <a:fld id="{9B98E57C-0F63-4013-BD81-714328AC3214}" type="datetimeFigureOut">
              <a:rPr lang="en-US" smtClean="0"/>
              <a:t>12/5/2022</a:t>
            </a:fld>
            <a:endParaRPr lang="en-US"/>
          </a:p>
        </p:txBody>
      </p:sp>
      <p:sp>
        <p:nvSpPr>
          <p:cNvPr id="6" name="Footer Placeholder 5">
            <a:extLst>
              <a:ext uri="{FF2B5EF4-FFF2-40B4-BE49-F238E27FC236}">
                <a16:creationId xmlns:a16="http://schemas.microsoft.com/office/drawing/2014/main" id="{B07F62D9-F614-46FC-9454-939A77D37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1B018-E9B0-4C74-B49E-32C456719C64}"/>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80964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5CB2A-6341-466E-895C-50A0DB0DA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948842-4027-45C0-92BF-5A537EDD5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8465D-FACA-4D80-A973-B6351FE79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8E57C-0F63-4013-BD81-714328AC3214}" type="datetimeFigureOut">
              <a:rPr lang="en-US" smtClean="0"/>
              <a:t>12/5/2022</a:t>
            </a:fld>
            <a:endParaRPr lang="en-US"/>
          </a:p>
        </p:txBody>
      </p:sp>
      <p:sp>
        <p:nvSpPr>
          <p:cNvPr id="5" name="Footer Placeholder 4">
            <a:extLst>
              <a:ext uri="{FF2B5EF4-FFF2-40B4-BE49-F238E27FC236}">
                <a16:creationId xmlns:a16="http://schemas.microsoft.com/office/drawing/2014/main" id="{CCA61081-DCE9-47F5-A9B9-57E606416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7D5F6-B500-4F74-BB2D-92241E4FD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8D8A8-3ADA-455E-B4EF-8516964F8B29}" type="slidenum">
              <a:rPr lang="en-US" smtClean="0"/>
              <a:t>‹#›</a:t>
            </a:fld>
            <a:endParaRPr lang="en-US"/>
          </a:p>
        </p:txBody>
      </p:sp>
    </p:spTree>
    <p:extLst>
      <p:ext uri="{BB962C8B-B14F-4D97-AF65-F5344CB8AC3E}">
        <p14:creationId xmlns:p14="http://schemas.microsoft.com/office/powerpoint/2010/main" val="42916689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5E61A-585D-4D07-8BBC-AD106644E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C63AC-AF1F-435C-BC2C-EA54DCD9F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91438-73A7-453D-8494-710D0BDEF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7B2EA-7F9C-482A-9920-1F2B23DA5F40}" type="datetimeFigureOut">
              <a:rPr lang="en-US" smtClean="0"/>
              <a:t>12/5/2022</a:t>
            </a:fld>
            <a:endParaRPr lang="en-US"/>
          </a:p>
        </p:txBody>
      </p:sp>
      <p:sp>
        <p:nvSpPr>
          <p:cNvPr id="5" name="Footer Placeholder 4">
            <a:extLst>
              <a:ext uri="{FF2B5EF4-FFF2-40B4-BE49-F238E27FC236}">
                <a16:creationId xmlns:a16="http://schemas.microsoft.com/office/drawing/2014/main" id="{87565FAF-E4AD-4520-BB18-9403F3996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435B6-EFF9-4F7C-BF06-D850996AA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C2DB-AFEE-4C7C-B40C-893F33290A23}" type="slidenum">
              <a:rPr lang="en-US" smtClean="0"/>
              <a:t>‹#›</a:t>
            </a:fld>
            <a:endParaRPr lang="en-US"/>
          </a:p>
        </p:txBody>
      </p:sp>
    </p:spTree>
    <p:extLst>
      <p:ext uri="{BB962C8B-B14F-4D97-AF65-F5344CB8AC3E}">
        <p14:creationId xmlns:p14="http://schemas.microsoft.com/office/powerpoint/2010/main" val="22314525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074E13-F908-496C-B57F-D8DAFA8C4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963297-7819-432E-8B9D-237A0EA96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912FE-E7E3-4193-8120-7EFA0BE44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1ADD3-3EC4-4018-B43A-6D6E6DDDF2AA}" type="datetimeFigureOut">
              <a:rPr lang="en-US" smtClean="0"/>
              <a:t>12/5/2022</a:t>
            </a:fld>
            <a:endParaRPr lang="en-US"/>
          </a:p>
        </p:txBody>
      </p:sp>
      <p:sp>
        <p:nvSpPr>
          <p:cNvPr id="5" name="Footer Placeholder 4">
            <a:extLst>
              <a:ext uri="{FF2B5EF4-FFF2-40B4-BE49-F238E27FC236}">
                <a16:creationId xmlns:a16="http://schemas.microsoft.com/office/drawing/2014/main" id="{AC06012B-6B2B-4895-AC07-451B9D0A2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E8E753-3463-4F1B-B38F-EF4AACF25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71A8E-FBD9-431F-BDFE-29101830412E}" type="slidenum">
              <a:rPr lang="en-US" smtClean="0"/>
              <a:t>‹#›</a:t>
            </a:fld>
            <a:endParaRPr lang="en-US"/>
          </a:p>
        </p:txBody>
      </p:sp>
    </p:spTree>
    <p:extLst>
      <p:ext uri="{BB962C8B-B14F-4D97-AF65-F5344CB8AC3E}">
        <p14:creationId xmlns:p14="http://schemas.microsoft.com/office/powerpoint/2010/main" val="16257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codes.ohio.gov/ohio-administrative-code/rule-5101:2-50-06" TargetMode="External"/><Relationship Id="rId3" Type="http://schemas.openxmlformats.org/officeDocument/2006/relationships/hyperlink" Target="https://codes.ohio.gov/ohio-administrative-code/rule-5101:2-50-01" TargetMode="External"/><Relationship Id="rId7" Type="http://schemas.openxmlformats.org/officeDocument/2006/relationships/hyperlink" Target="https://codes.ohio.gov/ohio-administrative-code/rule-5101:2-50-05"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codes.ohio.gov/ohio-administrative-code/rule-5101:2-50-04" TargetMode="External"/><Relationship Id="rId11" Type="http://schemas.openxmlformats.org/officeDocument/2006/relationships/hyperlink" Target="https://codes.ohio.gov/ohio-administrative-code/chapter-5101:2-50" TargetMode="External"/><Relationship Id="rId5" Type="http://schemas.openxmlformats.org/officeDocument/2006/relationships/hyperlink" Target="https://codes.ohio.gov/ohio-administrative-code/rule-5101:2-50-03" TargetMode="External"/><Relationship Id="rId10" Type="http://schemas.openxmlformats.org/officeDocument/2006/relationships/hyperlink" Target="https://codes.ohio.gov/ohio-administrative-code/rule-5101:2-50-08" TargetMode="External"/><Relationship Id="rId4" Type="http://schemas.openxmlformats.org/officeDocument/2006/relationships/hyperlink" Target="https://codes.ohio.gov/ohio-administrative-code/rule-5101:2-50-02" TargetMode="External"/><Relationship Id="rId9" Type="http://schemas.openxmlformats.org/officeDocument/2006/relationships/hyperlink" Target="https://codes.ohio.gov/ohio-administrative-code/rule-5101:2-50-0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AdoptionAssistanceToAge21@jfs.ohio.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bridgestosuccess.jfs.ohio.gov/other-resources/adoption-as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1980480" y="3385066"/>
            <a:ext cx="7772400" cy="2137820"/>
          </a:xfrm>
          <a:prstGeom prst="rect">
            <a:avLst/>
          </a:prstGeom>
          <a:noFill/>
          <a:ln>
            <a:noFill/>
          </a:ln>
        </p:spPr>
        <p:txBody>
          <a:bodyPr spcFirstLastPara="1" vert="horz" wrap="square" lIns="0" tIns="0" rIns="0" bIns="0" rtlCol="0" anchor="t" anchorCtr="0">
            <a:noAutofit/>
          </a:bodyPr>
          <a:lstStyle/>
          <a:p>
            <a:pPr algn="ctr">
              <a:buClr>
                <a:srgbClr val="00A5B6"/>
              </a:buClr>
              <a:buSzPts val="4100"/>
            </a:pPr>
            <a:br>
              <a:rPr lang="en" sz="4000" b="1"/>
            </a:br>
            <a:r>
              <a:rPr lang="en-US" sz="3200">
                <a:solidFill>
                  <a:srgbClr val="007682"/>
                </a:solidFill>
                <a:latin typeface="+mn-lt"/>
              </a:rPr>
              <a:t>Bridges Regional Meetings</a:t>
            </a:r>
            <a:br>
              <a:rPr lang="en-US" sz="3200">
                <a:latin typeface="+mn-lt"/>
              </a:rPr>
            </a:br>
            <a:r>
              <a:rPr lang="en-US" sz="3200">
                <a:solidFill>
                  <a:srgbClr val="007682"/>
                </a:solidFill>
                <a:latin typeface="+mn-lt"/>
              </a:rPr>
              <a:t>December 6th and 15th, 2022</a:t>
            </a:r>
            <a:br>
              <a:rPr lang="en-US" sz="3200">
                <a:latin typeface="+mn-lt"/>
              </a:rPr>
            </a:br>
            <a:r>
              <a:rPr lang="en-US" sz="3200">
                <a:solidFill>
                  <a:srgbClr val="007682"/>
                </a:solidFill>
                <a:latin typeface="+mn-lt"/>
              </a:rPr>
              <a:t>10:00 am.-12:30 pm.</a:t>
            </a:r>
            <a:br>
              <a:rPr lang="en-US" sz="2500" b="1"/>
            </a:br>
            <a:br>
              <a:rPr lang="en" sz="2500" b="1"/>
            </a:br>
            <a:br>
              <a:rPr lang="en" sz="2500" b="1"/>
            </a:br>
            <a:endParaRPr/>
          </a:p>
        </p:txBody>
      </p:sp>
      <p:sp>
        <p:nvSpPr>
          <p:cNvPr id="2" name="TextBox 1">
            <a:extLst>
              <a:ext uri="{FF2B5EF4-FFF2-40B4-BE49-F238E27FC236}">
                <a16:creationId xmlns:a16="http://schemas.microsoft.com/office/drawing/2014/main" id="{A8CDB7C4-8AE4-450F-9B26-ED763898A6B3}"/>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4" name="Picture 4" descr="A picture containing food, drawing&#10;&#10;Description automatically generated">
            <a:extLst>
              <a:ext uri="{FF2B5EF4-FFF2-40B4-BE49-F238E27FC236}">
                <a16:creationId xmlns:a16="http://schemas.microsoft.com/office/drawing/2014/main" id="{36016BEB-700C-4519-93B4-2DA0530C2E0B}"/>
              </a:ext>
            </a:extLst>
          </p:cNvPr>
          <p:cNvPicPr>
            <a:picLocks noChangeAspect="1"/>
          </p:cNvPicPr>
          <p:nvPr/>
        </p:nvPicPr>
        <p:blipFill>
          <a:blip r:embed="rId3"/>
          <a:stretch>
            <a:fillRect/>
          </a:stretch>
        </p:blipFill>
        <p:spPr>
          <a:xfrm>
            <a:off x="8287630" y="5828472"/>
            <a:ext cx="2111028" cy="8191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Liaison Panel Discussion- Bridges Maintenance</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1CF89E59-B93C-488B-A2A2-EDBCC5CA2C31}"/>
              </a:ext>
            </a:extLst>
          </p:cNvPr>
          <p:cNvSpPr txBox="1"/>
          <p:nvPr/>
        </p:nvSpPr>
        <p:spPr>
          <a:xfrm>
            <a:off x="1034626" y="1564178"/>
            <a:ext cx="6519602" cy="2862322"/>
          </a:xfrm>
          <a:prstGeom prst="rect">
            <a:avLst/>
          </a:prstGeom>
          <a:noFill/>
        </p:spPr>
        <p:txBody>
          <a:bodyPr wrap="square" lIns="91440" tIns="45720" rIns="91440" bIns="45720" rtlCol="0" anchor="t">
            <a:spAutoFit/>
          </a:bodyPr>
          <a:lstStyle/>
          <a:p>
            <a:r>
              <a:rPr lang="en-US" b="1" u="sng">
                <a:cs typeface="Calibri"/>
              </a:rPr>
              <a:t>12/6/22 -- Meeting</a:t>
            </a:r>
          </a:p>
          <a:p>
            <a:pPr marL="285750" indent="-285750">
              <a:buFont typeface="Arial"/>
              <a:buChar char="•"/>
            </a:pPr>
            <a:r>
              <a:rPr lang="en-US">
                <a:cs typeface="Calibri" panose="020F0502020204030204"/>
              </a:rPr>
              <a:t>Brittany Vantilburg -- TVN</a:t>
            </a:r>
          </a:p>
          <a:p>
            <a:pPr marL="285750" indent="-285750">
              <a:buFont typeface="Arial"/>
              <a:buChar char="•"/>
            </a:pPr>
            <a:r>
              <a:rPr lang="en-US">
                <a:cs typeface="Calibri" panose="020F0502020204030204"/>
              </a:rPr>
              <a:t>Courtney Tatum – NYAP</a:t>
            </a:r>
          </a:p>
          <a:p>
            <a:pPr marL="285750" indent="-285750">
              <a:buFont typeface="Arial"/>
              <a:buChar char="•"/>
            </a:pPr>
            <a:r>
              <a:rPr lang="en-US">
                <a:cs typeface="Calibri" panose="020F0502020204030204"/>
              </a:rPr>
              <a:t>Paul Harness -- NYAP</a:t>
            </a:r>
          </a:p>
          <a:p>
            <a:endParaRPr lang="en-US" u="sng">
              <a:cs typeface="Calibri" panose="020F0502020204030204"/>
            </a:endParaRPr>
          </a:p>
          <a:p>
            <a:r>
              <a:rPr lang="en-US" b="1" u="sng">
                <a:cs typeface="Calibri"/>
              </a:rPr>
              <a:t>12/15/21 -- Meeting</a:t>
            </a:r>
          </a:p>
          <a:p>
            <a:pPr marL="285750" indent="-285750">
              <a:buFont typeface="Arial"/>
              <a:buChar char="•"/>
            </a:pPr>
            <a:r>
              <a:rPr lang="en-US">
                <a:cs typeface="Calibri"/>
              </a:rPr>
              <a:t>Stacy Sprouse – Sojo</a:t>
            </a:r>
            <a:endParaRPr lang="en-US" b="1">
              <a:cs typeface="Calibri"/>
            </a:endParaRPr>
          </a:p>
          <a:p>
            <a:pPr marL="285750" indent="-285750">
              <a:buFont typeface="Arial"/>
              <a:buChar char="•"/>
            </a:pPr>
            <a:r>
              <a:rPr lang="en-US">
                <a:cs typeface="Calibri"/>
              </a:rPr>
              <a:t>Robert Thaxton – New Path</a:t>
            </a:r>
          </a:p>
          <a:p>
            <a:pPr marL="285750" indent="-285750">
              <a:buFont typeface="Arial"/>
              <a:buChar char="•"/>
            </a:pPr>
            <a:r>
              <a:rPr lang="en-US">
                <a:cs typeface="Calibri"/>
              </a:rPr>
              <a:t>Caleb Stidham – Sojo</a:t>
            </a:r>
          </a:p>
          <a:p>
            <a:pPr marL="285750" indent="-285750">
              <a:buFont typeface="Arial"/>
              <a:buChar char="•"/>
            </a:pPr>
            <a:endParaRPr lang="en-US">
              <a:cs typeface="Calibri"/>
            </a:endParaRPr>
          </a:p>
        </p:txBody>
      </p:sp>
    </p:spTree>
    <p:extLst>
      <p:ext uri="{BB962C8B-B14F-4D97-AF65-F5344CB8AC3E}">
        <p14:creationId xmlns:p14="http://schemas.microsoft.com/office/powerpoint/2010/main" val="51217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30107" y="748975"/>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Forms- Bridges Eligibility Acknowledgement Form (B.E.A.F)</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02C174D6-CAE6-15D2-9E38-192708F63A94}"/>
              </a:ext>
            </a:extLst>
          </p:cNvPr>
          <p:cNvSpPr txBox="1"/>
          <p:nvPr/>
        </p:nvSpPr>
        <p:spPr>
          <a:xfrm>
            <a:off x="793911" y="1237121"/>
            <a:ext cx="10666138" cy="3862596"/>
          </a:xfrm>
          <a:prstGeom prst="rect">
            <a:avLst/>
          </a:prstGeom>
          <a:noFill/>
        </p:spPr>
        <p:txBody>
          <a:bodyPr wrap="square" lIns="91440" tIns="45720" rIns="91440" bIns="45720" rtlCol="0" anchor="t">
            <a:spAutoFit/>
          </a:bodyPr>
          <a:lstStyle/>
          <a:p>
            <a:pPr>
              <a:spcAft>
                <a:spcPts val="600"/>
              </a:spcAft>
            </a:pPr>
            <a:r>
              <a:rPr lang="en-US" sz="1600" dirty="0">
                <a:ea typeface="+mn-lt"/>
                <a:cs typeface="+mn-lt"/>
              </a:rPr>
              <a:t>The Bridges Eligibility Acknowledgement Form (B.E.A.F) has been updated with the following: </a:t>
            </a:r>
            <a:endParaRPr lang="en-US" sz="1600">
              <a:cs typeface="Calibri"/>
            </a:endParaRPr>
          </a:p>
          <a:p>
            <a:r>
              <a:rPr lang="en-US" sz="1600" b="1" dirty="0">
                <a:ea typeface="+mn-lt"/>
                <a:cs typeface="+mn-lt"/>
              </a:rPr>
              <a:t>Under “By signing this form”: </a:t>
            </a:r>
            <a:endParaRPr lang="en-US" sz="1600">
              <a:cs typeface="Calibri"/>
            </a:endParaRPr>
          </a:p>
          <a:p>
            <a:pPr marL="285750" indent="-285750">
              <a:buFont typeface="Arial"/>
              <a:buChar char="•"/>
            </a:pPr>
            <a:r>
              <a:rPr lang="en-US" sz="1600" dirty="0">
                <a:ea typeface="+mn-lt"/>
                <a:cs typeface="+mn-lt"/>
              </a:rPr>
              <a:t>Bullet 2:  Except when enrolling under a disabling mental or physical condition, I understand that I may combine more than one of the other criteria to be eligible for the program. The combined activities must total, at least, 80 hours every 30 days.</a:t>
            </a:r>
            <a:endParaRPr lang="en-US" sz="1600">
              <a:cs typeface="Calibri"/>
            </a:endParaRPr>
          </a:p>
          <a:p>
            <a:pPr marL="285750" indent="-285750">
              <a:buFont typeface="Arial"/>
              <a:buChar char="•"/>
            </a:pPr>
            <a:r>
              <a:rPr lang="en-US" sz="1600" dirty="0">
                <a:ea typeface="+mn-lt"/>
                <a:cs typeface="+mn-lt"/>
              </a:rPr>
              <a:t>Bullet 3:  I understand that my eligibility will be verified at least every 30 day, </a:t>
            </a:r>
            <a:r>
              <a:rPr lang="en-US" sz="1600" u="sng" dirty="0">
                <a:ea typeface="+mn-lt"/>
                <a:cs typeface="+mn-lt"/>
              </a:rPr>
              <a:t>or when requested by my Bridges Liaison</a:t>
            </a:r>
            <a:r>
              <a:rPr lang="en-US" sz="1600" dirty="0">
                <a:ea typeface="+mn-lt"/>
                <a:cs typeface="+mn-lt"/>
              </a:rPr>
              <a:t>.</a:t>
            </a:r>
            <a:endParaRPr lang="en-US" sz="1600">
              <a:cs typeface="Calibri"/>
            </a:endParaRPr>
          </a:p>
          <a:p>
            <a:r>
              <a:rPr lang="en-US" sz="1600" b="1" dirty="0">
                <a:ea typeface="+mn-lt"/>
                <a:cs typeface="+mn-lt"/>
              </a:rPr>
              <a:t>Secondary and Post-secondary Education:</a:t>
            </a:r>
            <a:r>
              <a:rPr lang="en-US" sz="1600" dirty="0">
                <a:ea typeface="+mn-lt"/>
                <a:cs typeface="+mn-lt"/>
              </a:rPr>
              <a:t> </a:t>
            </a:r>
            <a:endParaRPr lang="en-US" sz="1600">
              <a:cs typeface="Calibri"/>
            </a:endParaRPr>
          </a:p>
          <a:p>
            <a:pPr marL="285750" indent="-285750">
              <a:buFont typeface="Arial"/>
              <a:buChar char="•"/>
            </a:pPr>
            <a:r>
              <a:rPr lang="en-US" sz="1600" dirty="0">
                <a:ea typeface="+mn-lt"/>
                <a:cs typeface="+mn-lt"/>
              </a:rPr>
              <a:t>Added references to “every 30 days” instead of monthly</a:t>
            </a:r>
            <a:endParaRPr lang="en-US" sz="1600">
              <a:cs typeface="Calibri"/>
            </a:endParaRPr>
          </a:p>
          <a:p>
            <a:r>
              <a:rPr lang="en-US" sz="1600" b="1" dirty="0">
                <a:ea typeface="+mn-lt"/>
                <a:cs typeface="+mn-lt"/>
              </a:rPr>
              <a:t>Employment and Program to Reduce Barriers:</a:t>
            </a:r>
            <a:r>
              <a:rPr lang="en-US" sz="1600" dirty="0">
                <a:ea typeface="+mn-lt"/>
                <a:cs typeface="+mn-lt"/>
              </a:rPr>
              <a:t> </a:t>
            </a:r>
            <a:endParaRPr lang="en-US" sz="1600">
              <a:cs typeface="Calibri"/>
            </a:endParaRPr>
          </a:p>
          <a:p>
            <a:pPr marL="285750" indent="-285750">
              <a:buFont typeface="Arial"/>
              <a:buChar char="•"/>
            </a:pPr>
            <a:r>
              <a:rPr lang="en-US" sz="1600" dirty="0">
                <a:ea typeface="+mn-lt"/>
                <a:cs typeface="+mn-lt"/>
              </a:rPr>
              <a:t>“At Enrollment Only” was changed to “Provisional Enrollment Only” of the “Current Documentation section of both Employment and Program to remove barriers.</a:t>
            </a:r>
            <a:endParaRPr lang="en-US" sz="1600">
              <a:cs typeface="Calibri"/>
            </a:endParaRPr>
          </a:p>
          <a:p>
            <a:pPr marL="285750" indent="-285750">
              <a:buFont typeface="Arial"/>
              <a:buChar char="•"/>
            </a:pPr>
            <a:r>
              <a:rPr lang="en-US" sz="1600" dirty="0">
                <a:ea typeface="+mn-lt"/>
                <a:cs typeface="+mn-lt"/>
              </a:rPr>
              <a:t>Added references to reflect “every 30 days” instead of monthly</a:t>
            </a:r>
            <a:endParaRPr lang="en-US" sz="1600">
              <a:cs typeface="Calibri"/>
            </a:endParaRPr>
          </a:p>
          <a:p>
            <a:r>
              <a:rPr lang="en-US" sz="1600" b="1" dirty="0">
                <a:ea typeface="+mn-lt"/>
                <a:cs typeface="+mn-lt"/>
              </a:rPr>
              <a:t>Disabling condition (Criteria 5)</a:t>
            </a:r>
            <a:r>
              <a:rPr lang="en-US" sz="1600" dirty="0">
                <a:ea typeface="+mn-lt"/>
                <a:cs typeface="+mn-lt"/>
              </a:rPr>
              <a:t> </a:t>
            </a:r>
            <a:endParaRPr lang="en-US" sz="1600">
              <a:cs typeface="Calibri"/>
            </a:endParaRPr>
          </a:p>
          <a:p>
            <a:pPr marL="285750" indent="-285750">
              <a:buFont typeface="Arial"/>
              <a:buChar char="•"/>
            </a:pPr>
            <a:r>
              <a:rPr lang="en-US" sz="1600" dirty="0">
                <a:ea typeface="+mn-lt"/>
                <a:cs typeface="+mn-lt"/>
              </a:rPr>
              <a:t>Added:  This eligibility criterion cannot be combined with other criteria verbiage was added to “Examples of Qualifying Activities for Criteria 5.</a:t>
            </a:r>
            <a:endParaRPr lang="en-US" sz="1600">
              <a:cs typeface="Calibri"/>
            </a:endParaRPr>
          </a:p>
          <a:p>
            <a:pPr marL="285750" indent="-285750">
              <a:buFont typeface="Arial"/>
              <a:buChar char="•"/>
            </a:pPr>
            <a:r>
              <a:rPr lang="en-US" sz="1600" dirty="0">
                <a:ea typeface="+mn-lt"/>
                <a:cs typeface="+mn-lt"/>
              </a:rPr>
              <a:t>The JFS 01628 verbiage was added to “Current Documentation” section.</a:t>
            </a:r>
            <a:endParaRPr lang="en-US" sz="1600">
              <a:cs typeface="Calibri"/>
            </a:endParaRPr>
          </a:p>
        </p:txBody>
      </p:sp>
    </p:spTree>
    <p:extLst>
      <p:ext uri="{BB962C8B-B14F-4D97-AF65-F5344CB8AC3E}">
        <p14:creationId xmlns:p14="http://schemas.microsoft.com/office/powerpoint/2010/main" val="255317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Forms- Voluntary Participation Agreement</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F4A3001B-CA85-D43B-1951-89CD92B0B372}"/>
              </a:ext>
            </a:extLst>
          </p:cNvPr>
          <p:cNvSpPr txBox="1"/>
          <p:nvPr/>
        </p:nvSpPr>
        <p:spPr>
          <a:xfrm>
            <a:off x="793911" y="1156303"/>
            <a:ext cx="10666138" cy="4832092"/>
          </a:xfrm>
          <a:prstGeom prst="rect">
            <a:avLst/>
          </a:prstGeom>
          <a:noFill/>
        </p:spPr>
        <p:txBody>
          <a:bodyPr wrap="square" lIns="91440" tIns="45720" rIns="91440" bIns="45720" rtlCol="0" anchor="t">
            <a:spAutoFit/>
          </a:bodyPr>
          <a:lstStyle/>
          <a:p>
            <a:r>
              <a:rPr lang="en-US" sz="1400" dirty="0">
                <a:ea typeface="+mn-lt"/>
                <a:cs typeface="+mn-lt"/>
              </a:rPr>
              <a:t>The details of both Participant and Bridges responsibilities are now organized in (4) categories: </a:t>
            </a:r>
            <a:r>
              <a:rPr lang="en-US" sz="1400" b="1" dirty="0">
                <a:ea typeface="+mn-lt"/>
                <a:cs typeface="+mn-lt"/>
              </a:rPr>
              <a:t>Ongoing</a:t>
            </a:r>
            <a:r>
              <a:rPr lang="en-US" sz="1400" dirty="0">
                <a:ea typeface="+mn-lt"/>
                <a:cs typeface="+mn-lt"/>
              </a:rPr>
              <a:t>, </a:t>
            </a:r>
            <a:r>
              <a:rPr lang="en-US" sz="1400" b="1" dirty="0">
                <a:ea typeface="+mn-lt"/>
                <a:cs typeface="+mn-lt"/>
              </a:rPr>
              <a:t>Living Arrangement</a:t>
            </a:r>
            <a:r>
              <a:rPr lang="en-US" sz="1400" dirty="0">
                <a:ea typeface="+mn-lt"/>
                <a:cs typeface="+mn-lt"/>
              </a:rPr>
              <a:t>, </a:t>
            </a:r>
            <a:r>
              <a:rPr lang="en-US" sz="1400" b="1" dirty="0">
                <a:ea typeface="+mn-lt"/>
                <a:cs typeface="+mn-lt"/>
              </a:rPr>
              <a:t>Termination</a:t>
            </a:r>
            <a:r>
              <a:rPr lang="en-US" sz="1400" dirty="0">
                <a:ea typeface="+mn-lt"/>
                <a:cs typeface="+mn-lt"/>
              </a:rPr>
              <a:t>, and </a:t>
            </a:r>
            <a:r>
              <a:rPr lang="en-US" sz="1400" b="1" dirty="0">
                <a:ea typeface="+mn-lt"/>
                <a:cs typeface="+mn-lt"/>
              </a:rPr>
              <a:t>Legal</a:t>
            </a:r>
            <a:r>
              <a:rPr lang="en-US" sz="1400" dirty="0">
                <a:ea typeface="+mn-lt"/>
                <a:cs typeface="+mn-lt"/>
              </a:rPr>
              <a:t>.  In addition to the formatting change to the form, the following language has been added: </a:t>
            </a:r>
            <a:endParaRPr lang="en-US" sz="1400" dirty="0">
              <a:cs typeface="Calibri"/>
            </a:endParaRPr>
          </a:p>
          <a:p>
            <a:r>
              <a:rPr lang="en-US" sz="1400" b="1" u="sng" dirty="0">
                <a:ea typeface="+mn-lt"/>
                <a:cs typeface="+mn-lt"/>
              </a:rPr>
              <a:t>Bridges Participant’s Responsibilities</a:t>
            </a:r>
            <a:r>
              <a:rPr lang="en-US" sz="1400" dirty="0">
                <a:ea typeface="+mn-lt"/>
                <a:cs typeface="+mn-lt"/>
              </a:rPr>
              <a:t> </a:t>
            </a:r>
            <a:endParaRPr lang="en-US" sz="1400">
              <a:cs typeface="Calibri"/>
            </a:endParaRPr>
          </a:p>
          <a:p>
            <a:pPr marL="285750" indent="-285750">
              <a:buFont typeface="Arial"/>
              <a:buChar char="•"/>
            </a:pPr>
            <a:r>
              <a:rPr lang="en-US" sz="1400" dirty="0">
                <a:ea typeface="+mn-lt"/>
                <a:cs typeface="+mn-lt"/>
              </a:rPr>
              <a:t>Provide documentation when requested or at minimum every 30 days showing that I am meeting Bridges eligibility requirements while enrolled in the program. Please refer to the JFS 01627 Bridges Eligibility Acknowledgement Form for more information on eligibility requirements.</a:t>
            </a:r>
            <a:endParaRPr lang="en-US" sz="1400" dirty="0">
              <a:cs typeface="Calibri"/>
            </a:endParaRPr>
          </a:p>
          <a:p>
            <a:pPr marL="285750" indent="-285750">
              <a:buFont typeface="Arial"/>
              <a:buChar char="•"/>
            </a:pPr>
            <a:r>
              <a:rPr lang="en-US" sz="1400" dirty="0">
                <a:ea typeface="+mn-lt"/>
                <a:cs typeface="+mn-lt"/>
              </a:rPr>
              <a:t>If my living arrangement is found not to be safe and stable by the Bridges Representative, then I will be placed in a non-paid housing status until the concern(s) is resolved or I move to new safe and stable living arrangement. Examples of unsuitable living arrangements may include but not limited to: housing not up to building code, untreated infestation, criminal activity, etc.</a:t>
            </a:r>
            <a:endParaRPr lang="en-US" sz="1400" dirty="0">
              <a:cs typeface="Calibri"/>
            </a:endParaRPr>
          </a:p>
          <a:p>
            <a:pPr marL="285750" indent="-285750">
              <a:buFont typeface="Arial"/>
              <a:buChar char="•"/>
            </a:pPr>
            <a:r>
              <a:rPr lang="en-US" sz="1400" dirty="0">
                <a:ea typeface="+mn-lt"/>
                <a:cs typeface="+mn-lt"/>
              </a:rPr>
              <a:t>If I initiate unplanned, multiple moves to my living arrangement, I will be at risk of limiting my living arrangement options and funding.</a:t>
            </a:r>
            <a:endParaRPr lang="en-US" sz="1400" dirty="0">
              <a:cs typeface="Calibri"/>
            </a:endParaRPr>
          </a:p>
          <a:p>
            <a:pPr marL="285750" indent="-285750">
              <a:buFont typeface="Arial"/>
              <a:buChar char="•"/>
            </a:pPr>
            <a:r>
              <a:rPr lang="en-US" sz="1400" dirty="0">
                <a:ea typeface="+mn-lt"/>
                <a:cs typeface="+mn-lt"/>
              </a:rPr>
              <a:t>I understand that if I choose to reside with any parent or guardian from whom I was removed from and then placed in foster care, this living arrangement will be considered non-paid housing.</a:t>
            </a:r>
            <a:endParaRPr lang="en-US" sz="1400" dirty="0">
              <a:cs typeface="Calibri"/>
            </a:endParaRPr>
          </a:p>
          <a:p>
            <a:pPr marL="285750" indent="-285750">
              <a:buFont typeface="Arial"/>
              <a:buChar char="•"/>
            </a:pPr>
            <a:r>
              <a:rPr lang="en-US" sz="1400" dirty="0">
                <a:ea typeface="+mn-lt"/>
                <a:cs typeface="+mn-lt"/>
              </a:rPr>
              <a:t>I understand that if I choose to receive an add on cost for my minor dependent(s), then they must be seen every 30 days within my living arrangement.</a:t>
            </a:r>
            <a:endParaRPr lang="en-US" sz="1400" dirty="0">
              <a:cs typeface="Calibri" panose="020F0502020204030204"/>
            </a:endParaRPr>
          </a:p>
          <a:p>
            <a:pPr marL="285750" indent="-285750">
              <a:buFont typeface="Arial"/>
              <a:buChar char="•"/>
            </a:pPr>
            <a:r>
              <a:rPr lang="en-US" sz="1400" dirty="0">
                <a:ea typeface="+mn-lt"/>
                <a:cs typeface="+mn-lt"/>
              </a:rPr>
              <a:t>ODJFS discretionary termination; additional rational for a Participant being ineligible for the program</a:t>
            </a:r>
            <a:endParaRPr lang="en-US" sz="1400" dirty="0">
              <a:cs typeface="Calibri"/>
            </a:endParaRPr>
          </a:p>
          <a:p>
            <a:pPr marL="285750" indent="-285750">
              <a:buFont typeface="Arial"/>
              <a:buChar char="•"/>
            </a:pPr>
            <a:r>
              <a:rPr lang="en-US" sz="1400" dirty="0">
                <a:ea typeface="+mn-lt"/>
                <a:cs typeface="+mn-lt"/>
              </a:rPr>
              <a:t>If I provide falsified eligibility documentation, I understand that I will be terminated immediately from Bridges and will have to wait 60 days to reapply. OAC 5101:2-50-02 (L)</a:t>
            </a:r>
            <a:endParaRPr lang="en-US" sz="1400" dirty="0">
              <a:cs typeface="Calibri"/>
            </a:endParaRPr>
          </a:p>
          <a:p>
            <a:pPr marL="285750" indent="-285750">
              <a:buFont typeface="Arial"/>
              <a:buChar char="•"/>
            </a:pPr>
            <a:r>
              <a:rPr lang="en-US" sz="1400" dirty="0">
                <a:ea typeface="+mn-lt"/>
                <a:cs typeface="+mn-lt"/>
              </a:rPr>
              <a:t>Complete the Waiver of Attendance at Bridges Hearing form when requested so the Bridges Representative can submit to court in a timely manner. On the waiver form, you will indicate: If you are unable to attend your scheduled court hearing; and if you are requesting appointed counsel or waiving right to counsel.</a:t>
            </a:r>
            <a:endParaRPr lang="en-US" sz="1400" dirty="0">
              <a:cs typeface="Calibri" panose="020F0502020204030204"/>
            </a:endParaRPr>
          </a:p>
          <a:p>
            <a:pPr marL="285750" indent="-285750">
              <a:buFont typeface="Arial"/>
              <a:buChar char="•"/>
            </a:pPr>
            <a:r>
              <a:rPr lang="en-US" sz="1400" dirty="0">
                <a:ea typeface="+mn-lt"/>
                <a:cs typeface="+mn-lt"/>
              </a:rPr>
              <a:t>If I am aware or become aware of any outstanding warrants or court related issues, I must notify my Bridges Representative as soon as possible.</a:t>
            </a:r>
            <a:endParaRPr lang="en-US" sz="1400" dirty="0">
              <a:cs typeface="Calibri"/>
            </a:endParaRPr>
          </a:p>
        </p:txBody>
      </p:sp>
    </p:spTree>
    <p:extLst>
      <p:ext uri="{BB962C8B-B14F-4D97-AF65-F5344CB8AC3E}">
        <p14:creationId xmlns:p14="http://schemas.microsoft.com/office/powerpoint/2010/main" val="87484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Forms- Voluntary Participation Agreement</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C7E22B26-1C1D-5B22-7588-E0C36E447493}"/>
              </a:ext>
            </a:extLst>
          </p:cNvPr>
          <p:cNvSpPr txBox="1"/>
          <p:nvPr/>
        </p:nvSpPr>
        <p:spPr>
          <a:xfrm>
            <a:off x="793911" y="1156303"/>
            <a:ext cx="10666138" cy="3108543"/>
          </a:xfrm>
          <a:prstGeom prst="rect">
            <a:avLst/>
          </a:prstGeom>
          <a:noFill/>
        </p:spPr>
        <p:txBody>
          <a:bodyPr wrap="square" lIns="91440" tIns="45720" rIns="91440" bIns="45720" rtlCol="0" anchor="t">
            <a:spAutoFit/>
          </a:bodyPr>
          <a:lstStyle/>
          <a:p>
            <a:r>
              <a:rPr lang="en-US" sz="1400" b="1" u="sng" dirty="0">
                <a:ea typeface="+mn-lt"/>
                <a:cs typeface="+mn-lt"/>
              </a:rPr>
              <a:t>Bridges Responsibilities:</a:t>
            </a:r>
            <a:r>
              <a:rPr lang="en-US" sz="1400" dirty="0">
                <a:ea typeface="+mn-lt"/>
                <a:cs typeface="+mn-lt"/>
              </a:rPr>
              <a:t> </a:t>
            </a:r>
            <a:endParaRPr lang="en-US"/>
          </a:p>
          <a:p>
            <a:endParaRPr lang="en-US" sz="1400" dirty="0">
              <a:ea typeface="+mn-lt"/>
              <a:cs typeface="+mn-lt"/>
            </a:endParaRPr>
          </a:p>
          <a:p>
            <a:pPr marL="285750" indent="-285750">
              <a:buFont typeface="Arial"/>
              <a:buChar char="•"/>
            </a:pPr>
            <a:r>
              <a:rPr lang="en-US" sz="1400" dirty="0">
                <a:ea typeface="+mn-lt"/>
                <a:cs typeface="+mn-lt"/>
              </a:rPr>
              <a:t>Reserve the right to limit living arrangement options if the Bridges Participant is demonstrating repetitive behaviors resulting in premature termination of lease, damage to property, evictions, etc.</a:t>
            </a:r>
            <a:endParaRPr lang="en-US" dirty="0"/>
          </a:p>
          <a:p>
            <a:r>
              <a:rPr lang="en-US" sz="1400" dirty="0">
                <a:ea typeface="+mn-lt"/>
                <a:cs typeface="+mn-lt"/>
              </a:rPr>
              <a:t>  </a:t>
            </a:r>
            <a:endParaRPr lang="en-US"/>
          </a:p>
          <a:p>
            <a:pPr marL="285750" indent="-285750">
              <a:buFont typeface="Arial"/>
              <a:buChar char="•"/>
            </a:pPr>
            <a:r>
              <a:rPr lang="en-US" sz="1400" dirty="0">
                <a:ea typeface="+mn-lt"/>
                <a:cs typeface="+mn-lt"/>
              </a:rPr>
              <a:t>Provide the Bridges Participant with a Notice of Ineligibility (NOI) upon determination that the participant is no longer meeting program eligibility.</a:t>
            </a:r>
            <a:endParaRPr lang="en-US" dirty="0"/>
          </a:p>
          <a:p>
            <a:r>
              <a:rPr lang="en-US" sz="1400" dirty="0">
                <a:ea typeface="+mn-lt"/>
                <a:cs typeface="+mn-lt"/>
              </a:rPr>
              <a:t>  </a:t>
            </a:r>
            <a:endParaRPr lang="en-US"/>
          </a:p>
          <a:p>
            <a:pPr marL="285750" indent="-285750">
              <a:buFont typeface="Arial"/>
              <a:buChar char="•"/>
            </a:pPr>
            <a:r>
              <a:rPr lang="en-US" sz="1400" dirty="0">
                <a:ea typeface="+mn-lt"/>
                <a:cs typeface="+mn-lt"/>
              </a:rPr>
              <a:t>Provide the Bridges Participant with the Notice of Termination (NOT) and State Hearing Request form and educate them on their state hearing rights if eligibility is not reestablished.</a:t>
            </a:r>
            <a:endParaRPr lang="en-US" dirty="0"/>
          </a:p>
          <a:p>
            <a:r>
              <a:rPr lang="en-US" sz="1400" dirty="0">
                <a:ea typeface="+mn-lt"/>
                <a:cs typeface="+mn-lt"/>
              </a:rPr>
              <a:t>  </a:t>
            </a:r>
            <a:endParaRPr lang="en-US"/>
          </a:p>
          <a:p>
            <a:pPr marL="285750" indent="-285750">
              <a:buFont typeface="Arial"/>
              <a:buChar char="•"/>
            </a:pPr>
            <a:r>
              <a:rPr lang="en-US" sz="1400" dirty="0">
                <a:ea typeface="+mn-lt"/>
                <a:cs typeface="+mn-lt"/>
              </a:rPr>
              <a:t>Provide the Waiver of Attendance at Bridges Hearing form to the Bridges Participant. This form is to be submitted to court prior to the hearing.</a:t>
            </a:r>
            <a:endParaRPr lang="en-US" dirty="0"/>
          </a:p>
          <a:p>
            <a:endParaRPr lang="en-US" sz="1400" dirty="0">
              <a:cs typeface="Calibri"/>
            </a:endParaRPr>
          </a:p>
        </p:txBody>
      </p:sp>
    </p:spTree>
    <p:extLst>
      <p:ext uri="{BB962C8B-B14F-4D97-AF65-F5344CB8AC3E}">
        <p14:creationId xmlns:p14="http://schemas.microsoft.com/office/powerpoint/2010/main" val="116581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Forms- Explanation of State Hearing Procedures</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CEBFA8AF-311B-ECB1-5C57-042C497B4B40}"/>
              </a:ext>
            </a:extLst>
          </p:cNvPr>
          <p:cNvSpPr txBox="1"/>
          <p:nvPr/>
        </p:nvSpPr>
        <p:spPr>
          <a:xfrm>
            <a:off x="793911" y="1237121"/>
            <a:ext cx="10666138" cy="1631216"/>
          </a:xfrm>
          <a:prstGeom prst="rect">
            <a:avLst/>
          </a:prstGeom>
          <a:noFill/>
        </p:spPr>
        <p:txBody>
          <a:bodyPr wrap="square" lIns="91440" tIns="45720" rIns="91440" bIns="45720" rtlCol="0" anchor="t">
            <a:spAutoFit/>
          </a:bodyPr>
          <a:lstStyle/>
          <a:p>
            <a:pPr marL="285750" indent="-285750">
              <a:spcAft>
                <a:spcPts val="600"/>
              </a:spcAft>
              <a:buFont typeface="Arial"/>
              <a:buChar char="•"/>
            </a:pPr>
            <a:r>
              <a:rPr lang="en-US" sz="1700" dirty="0">
                <a:ea typeface="+mn-lt"/>
                <a:cs typeface="+mn-lt"/>
              </a:rPr>
              <a:t>Explanation of State Hearings Procedures (JFS 4059)</a:t>
            </a:r>
            <a:endParaRPr lang="en-US">
              <a:cs typeface="Calibri" panose="020F0502020204030204"/>
            </a:endParaRPr>
          </a:p>
          <a:p>
            <a:pPr marL="285750" indent="-285750">
              <a:spcAft>
                <a:spcPts val="600"/>
              </a:spcAft>
              <a:buFont typeface="Arial"/>
              <a:buChar char="•"/>
            </a:pPr>
            <a:r>
              <a:rPr lang="en-US" sz="1700" dirty="0">
                <a:ea typeface="+mn-lt"/>
                <a:cs typeface="+mn-lt"/>
              </a:rPr>
              <a:t>Required to provide this document to every young adult as part of the application process (5101:2-50-02(E)).  </a:t>
            </a:r>
          </a:p>
          <a:p>
            <a:pPr marL="285750" indent="-285750">
              <a:spcAft>
                <a:spcPts val="600"/>
              </a:spcAft>
              <a:buFont typeface="Arial"/>
              <a:buChar char="•"/>
            </a:pPr>
            <a:r>
              <a:rPr lang="en-US" sz="1700" dirty="0">
                <a:ea typeface="+mn-lt"/>
                <a:cs typeface="+mn-lt"/>
              </a:rPr>
              <a:t>The document does not require any signature(s) but needs to be reviewed and provided to the Participant</a:t>
            </a:r>
          </a:p>
          <a:p>
            <a:pPr marL="285750" indent="-285750">
              <a:spcAft>
                <a:spcPts val="600"/>
              </a:spcAft>
              <a:buFont typeface="Arial"/>
              <a:buChar char="•"/>
            </a:pPr>
            <a:r>
              <a:rPr lang="en-US" sz="1700" b="1" dirty="0">
                <a:ea typeface="+mn-lt"/>
                <a:cs typeface="+mn-lt"/>
              </a:rPr>
              <a:t>Service teams must document in an AL that it was reviewed and how it was provided to them (e.g., in person, email).   </a:t>
            </a:r>
            <a:endParaRPr lang="en-US" sz="1700" b="1">
              <a:cs typeface="Calibri"/>
            </a:endParaRPr>
          </a:p>
        </p:txBody>
      </p:sp>
    </p:spTree>
    <p:extLst>
      <p:ext uri="{BB962C8B-B14F-4D97-AF65-F5344CB8AC3E}">
        <p14:creationId xmlns:p14="http://schemas.microsoft.com/office/powerpoint/2010/main" val="89173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Forms- Disability Verification Form</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E752F080-D56B-F51E-BA6D-313500959CAB}"/>
              </a:ext>
            </a:extLst>
          </p:cNvPr>
          <p:cNvSpPr txBox="1"/>
          <p:nvPr/>
        </p:nvSpPr>
        <p:spPr>
          <a:xfrm>
            <a:off x="793911" y="1237121"/>
            <a:ext cx="10666138" cy="4278094"/>
          </a:xfrm>
          <a:prstGeom prst="rect">
            <a:avLst/>
          </a:prstGeom>
          <a:noFill/>
        </p:spPr>
        <p:txBody>
          <a:bodyPr wrap="square" lIns="91440" tIns="45720" rIns="91440" bIns="45720" rtlCol="0" anchor="t">
            <a:spAutoFit/>
          </a:bodyPr>
          <a:lstStyle/>
          <a:p>
            <a:r>
              <a:rPr lang="en-US" sz="1600" dirty="0">
                <a:ea typeface="+mn-lt"/>
                <a:cs typeface="+mn-lt"/>
              </a:rPr>
              <a:t>Ohio Administrative Code Chapter 5101:2-50 requires that a Bridges Disability Verification Form be completed for any individual requesting to meet program eligibility due to a health condition.  The Bridges Disability Verification form is 3 pages in length and will be the only form used for both initial and ongoing eligibility documentation.  The following has been added to the form: </a:t>
            </a:r>
            <a:endParaRPr lang="en-US"/>
          </a:p>
          <a:p>
            <a:pPr marL="285750" indent="-285750">
              <a:buFont typeface="Arial"/>
              <a:buChar char="•"/>
            </a:pPr>
            <a:r>
              <a:rPr lang="en-US" sz="1600" u="sng" dirty="0">
                <a:ea typeface="+mn-lt"/>
                <a:cs typeface="+mn-lt"/>
              </a:rPr>
              <a:t>Section II -- Health Condition(s)</a:t>
            </a:r>
            <a:r>
              <a:rPr lang="en-US" sz="1600" dirty="0">
                <a:ea typeface="+mn-lt"/>
                <a:cs typeface="+mn-lt"/>
              </a:rPr>
              <a:t>:  Please list the physical and/or mental health condition(s) that substantially impedes him/her from meeting one of the four Bridges eligibility criteria, on a part-time basis. NOTE: Bridges defines part time as a minimum of 70% of required attendance for a secondary education program or equivalent credential, 7 credit hours for post-secondary, 80 hours every 30 days for employment, employment programs, and when an individual is combining any of the four criteria.</a:t>
            </a:r>
            <a:endParaRPr lang="en-US" dirty="0"/>
          </a:p>
          <a:p>
            <a:r>
              <a:rPr lang="en-US" sz="1600" dirty="0">
                <a:ea typeface="+mn-lt"/>
                <a:cs typeface="+mn-lt"/>
              </a:rPr>
              <a:t>  </a:t>
            </a:r>
            <a:endParaRPr lang="en-US"/>
          </a:p>
          <a:p>
            <a:pPr marL="285750" indent="-285750">
              <a:buFont typeface="Arial"/>
              <a:buChar char="•"/>
            </a:pPr>
            <a:r>
              <a:rPr lang="en-US" sz="1600" u="sng" dirty="0">
                <a:ea typeface="+mn-lt"/>
                <a:cs typeface="+mn-lt"/>
              </a:rPr>
              <a:t>Section III -- Summary of Limitations</a:t>
            </a:r>
            <a:r>
              <a:rPr lang="en-US" sz="1600" dirty="0">
                <a:ea typeface="+mn-lt"/>
                <a:cs typeface="+mn-lt"/>
              </a:rPr>
              <a:t>:  Please describe the functional limitations and specifically how the identified diagnosis(es) currently limits your patient’s ability to engage in educational activities, work, or employment program on a part-time basis.  </a:t>
            </a:r>
            <a:endParaRPr lang="en-US"/>
          </a:p>
          <a:p>
            <a:pPr marL="742950" lvl="1" indent="-285750">
              <a:buFont typeface="Arial"/>
              <a:buChar char="•"/>
            </a:pPr>
            <a:r>
              <a:rPr lang="en-US" sz="1600" dirty="0">
                <a:ea typeface="+mn-lt"/>
                <a:cs typeface="+mn-lt"/>
              </a:rPr>
              <a:t>It is important to note that information must be added for each eligibility criteria in this section.</a:t>
            </a:r>
            <a:endParaRPr lang="en-US" dirty="0"/>
          </a:p>
          <a:p>
            <a:pPr lvl="1"/>
            <a:r>
              <a:rPr lang="en-US" sz="1600" dirty="0">
                <a:ea typeface="+mn-lt"/>
                <a:cs typeface="+mn-lt"/>
              </a:rPr>
              <a:t>  </a:t>
            </a:r>
            <a:endParaRPr lang="en-US"/>
          </a:p>
          <a:p>
            <a:pPr marL="285750" indent="-285750">
              <a:buFont typeface="Arial"/>
              <a:buChar char="•"/>
            </a:pPr>
            <a:r>
              <a:rPr lang="en-US" sz="1600" u="sng" dirty="0">
                <a:ea typeface="+mn-lt"/>
                <a:cs typeface="+mn-lt"/>
              </a:rPr>
              <a:t>Section IV --  Provider Information:</a:t>
            </a:r>
            <a:r>
              <a:rPr lang="en-US" sz="1600" dirty="0">
                <a:ea typeface="+mn-lt"/>
                <a:cs typeface="+mn-lt"/>
              </a:rPr>
              <a:t>  Space added for Provider to list License Type and Agency/Organization name.</a:t>
            </a:r>
            <a:endParaRPr lang="en-US" dirty="0"/>
          </a:p>
          <a:p>
            <a:pPr>
              <a:spcAft>
                <a:spcPts val="600"/>
              </a:spcAft>
            </a:pPr>
            <a:endParaRPr lang="en-US" sz="1600" dirty="0">
              <a:cs typeface="Calibri"/>
            </a:endParaRPr>
          </a:p>
        </p:txBody>
      </p:sp>
    </p:spTree>
    <p:extLst>
      <p:ext uri="{BB962C8B-B14F-4D97-AF65-F5344CB8AC3E}">
        <p14:creationId xmlns:p14="http://schemas.microsoft.com/office/powerpoint/2010/main" val="370812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Bridges OAC Rules  </a:t>
            </a:r>
            <a:endParaRPr lang="en-US" sz="2400" b="0" dirty="0"/>
          </a:p>
        </p:txBody>
      </p:sp>
      <p:graphicFrame>
        <p:nvGraphicFramePr>
          <p:cNvPr id="6" name="Table 5">
            <a:extLst>
              <a:ext uri="{FF2B5EF4-FFF2-40B4-BE49-F238E27FC236}">
                <a16:creationId xmlns:a16="http://schemas.microsoft.com/office/drawing/2014/main" id="{D05501B8-E6C2-F888-3827-4F411CCC71ED}"/>
              </a:ext>
            </a:extLst>
          </p:cNvPr>
          <p:cNvGraphicFramePr>
            <a:graphicFrameLocks noGrp="1"/>
          </p:cNvGraphicFramePr>
          <p:nvPr>
            <p:extLst>
              <p:ext uri="{D42A27DB-BD31-4B8C-83A1-F6EECF244321}">
                <p14:modId xmlns:p14="http://schemas.microsoft.com/office/powerpoint/2010/main" val="3551929301"/>
              </p:ext>
            </p:extLst>
          </p:nvPr>
        </p:nvGraphicFramePr>
        <p:xfrm>
          <a:off x="1993726" y="1993726"/>
          <a:ext cx="8242389" cy="3383280"/>
        </p:xfrm>
        <a:graphic>
          <a:graphicData uri="http://schemas.openxmlformats.org/drawingml/2006/table">
            <a:tbl>
              <a:tblPr firstRow="1" bandRow="1">
                <a:tableStyleId>{5C22544A-7EE6-4342-B048-85BDC9FD1C3A}</a:tableStyleId>
              </a:tblPr>
              <a:tblGrid>
                <a:gridCol w="8242389">
                  <a:extLst>
                    <a:ext uri="{9D8B030D-6E8A-4147-A177-3AD203B41FA5}">
                      <a16:colId xmlns:a16="http://schemas.microsoft.com/office/drawing/2014/main" val="1129216497"/>
                    </a:ext>
                  </a:extLst>
                </a:gridCol>
              </a:tblGrid>
              <a:tr h="0">
                <a:tc>
                  <a:txBody>
                    <a:bodyPr/>
                    <a:lstStyle/>
                    <a:p>
                      <a:pPr algn="l" fontAlgn="t"/>
                      <a:r>
                        <a:rPr lang="en-US" sz="1400" b="0" u="none" strike="noStrike" dirty="0">
                          <a:effectLst/>
                          <a:hlinkClick r:id="rId3"/>
                        </a:rPr>
                        <a:t>Rule 5101:2-50-01 | Bridges definitions.</a:t>
                      </a:r>
                      <a:r>
                        <a:rPr lang="en-US" sz="1400" b="0" dirty="0">
                          <a:effectLst/>
                        </a:rPr>
                        <a:t>  </a:t>
                      </a:r>
                      <a:r>
                        <a:rPr lang="en-US" sz="1400" b="1" i="1" u="none" dirty="0">
                          <a:solidFill>
                            <a:schemeClr val="tx1"/>
                          </a:solidFill>
                          <a:effectLst/>
                        </a:rPr>
                        <a:t>UPDATED</a:t>
                      </a:r>
                      <a:endParaRPr lang="en-US" sz="1400" b="0">
                        <a:solidFill>
                          <a:schemeClr val="tx1"/>
                        </a:solidFill>
                        <a:effectLst/>
                        <a:latin typeface="PT Serif"/>
                      </a:endParaRPr>
                    </a:p>
                  </a:txBody>
                  <a:tcPr marL="19050" marR="114300" marT="104775" marB="104775">
                    <a:solidFill>
                      <a:srgbClr val="E3F8FA"/>
                    </a:solidFill>
                  </a:tcPr>
                </a:tc>
                <a:extLst>
                  <a:ext uri="{0D108BD9-81ED-4DB2-BD59-A6C34878D82A}">
                    <a16:rowId xmlns:a16="http://schemas.microsoft.com/office/drawing/2014/main" val="2520090315"/>
                  </a:ext>
                </a:extLst>
              </a:tr>
              <a:tr h="0">
                <a:tc>
                  <a:txBody>
                    <a:bodyPr/>
                    <a:lstStyle/>
                    <a:p>
                      <a:pPr algn="l" fontAlgn="t"/>
                      <a:r>
                        <a:rPr lang="en-US" sz="1400" u="none" strike="noStrike" dirty="0">
                          <a:effectLst/>
                          <a:hlinkClick r:id="rId4"/>
                        </a:rPr>
                        <a:t>Rule 5101:2-50-02 | Requirements for bridges eligibility.</a:t>
                      </a:r>
                      <a:r>
                        <a:rPr lang="en-US" sz="1400" dirty="0">
                          <a:effectLst/>
                        </a:rPr>
                        <a:t>  </a:t>
                      </a:r>
                      <a:r>
                        <a:rPr lang="en-US" sz="1400" b="1" i="1" u="none" strike="noStrike" noProof="0" dirty="0">
                          <a:solidFill>
                            <a:schemeClr val="tx1"/>
                          </a:solidFill>
                          <a:effectLst/>
                          <a:latin typeface="Calibri"/>
                        </a:rPr>
                        <a:t>UPDATED</a:t>
                      </a:r>
                      <a:endParaRPr lang="en-US" sz="1400">
                        <a:effectLst/>
                        <a:latin typeface="PT Serif"/>
                      </a:endParaRPr>
                    </a:p>
                  </a:txBody>
                  <a:tcPr marL="19050" marR="114300" marT="104775" marB="104775">
                    <a:solidFill>
                      <a:schemeClr val="bg1">
                        <a:lumMod val="95000"/>
                      </a:schemeClr>
                    </a:solidFill>
                  </a:tcPr>
                </a:tc>
                <a:extLst>
                  <a:ext uri="{0D108BD9-81ED-4DB2-BD59-A6C34878D82A}">
                    <a16:rowId xmlns:a16="http://schemas.microsoft.com/office/drawing/2014/main" val="970094080"/>
                  </a:ext>
                </a:extLst>
              </a:tr>
              <a:tr h="0">
                <a:tc>
                  <a:txBody>
                    <a:bodyPr/>
                    <a:lstStyle/>
                    <a:p>
                      <a:pPr algn="l" fontAlgn="t"/>
                      <a:r>
                        <a:rPr lang="en-US" sz="1400" u="none" strike="noStrike" dirty="0">
                          <a:effectLst/>
                          <a:hlinkClick r:id="rId5"/>
                        </a:rPr>
                        <a:t>Rule 5101:2-50-03 | Bridges termination and reentry.</a:t>
                      </a:r>
                      <a:r>
                        <a:rPr lang="en-US" sz="1400" dirty="0">
                          <a:effectLst/>
                        </a:rPr>
                        <a:t>  </a:t>
                      </a:r>
                      <a:r>
                        <a:rPr lang="en-US" sz="1400" b="1" i="1" u="none" strike="noStrike" noProof="0" dirty="0">
                          <a:solidFill>
                            <a:schemeClr val="tx1"/>
                          </a:solidFill>
                          <a:effectLst/>
                          <a:latin typeface="Calibri"/>
                        </a:rPr>
                        <a:t>UPDATED</a:t>
                      </a:r>
                      <a:endParaRPr lang="en-US" sz="1400">
                        <a:effectLst/>
                        <a:latin typeface="PT Serif"/>
                      </a:endParaRPr>
                    </a:p>
                  </a:txBody>
                  <a:tcPr marL="19050" marR="114300" marT="104775" marB="104775">
                    <a:solidFill>
                      <a:srgbClr val="E3F8FA"/>
                    </a:solidFill>
                  </a:tcPr>
                </a:tc>
                <a:extLst>
                  <a:ext uri="{0D108BD9-81ED-4DB2-BD59-A6C34878D82A}">
                    <a16:rowId xmlns:a16="http://schemas.microsoft.com/office/drawing/2014/main" val="3269324371"/>
                  </a:ext>
                </a:extLst>
              </a:tr>
              <a:tr h="0">
                <a:tc>
                  <a:txBody>
                    <a:bodyPr/>
                    <a:lstStyle/>
                    <a:p>
                      <a:pPr algn="l" fontAlgn="t"/>
                      <a:r>
                        <a:rPr lang="en-US" sz="1400" u="none" strike="noStrike" dirty="0">
                          <a:effectLst/>
                          <a:hlinkClick r:id="rId6"/>
                        </a:rPr>
                        <a:t>Rule 5101:2-50-04 | Bridges Title IV-E eligibility and reimbursability determination.</a:t>
                      </a:r>
                      <a:r>
                        <a:rPr lang="en-US" sz="1400" dirty="0">
                          <a:effectLst/>
                        </a:rPr>
                        <a:t> </a:t>
                      </a:r>
                      <a:endParaRPr lang="en-US" sz="1400">
                        <a:effectLst/>
                        <a:latin typeface="PT Serif"/>
                      </a:endParaRPr>
                    </a:p>
                  </a:txBody>
                  <a:tcPr marL="19050" marR="114300" marT="104775" marB="104775">
                    <a:solidFill>
                      <a:schemeClr val="bg1">
                        <a:lumMod val="95000"/>
                      </a:schemeClr>
                    </a:solidFill>
                  </a:tcPr>
                </a:tc>
                <a:extLst>
                  <a:ext uri="{0D108BD9-81ED-4DB2-BD59-A6C34878D82A}">
                    <a16:rowId xmlns:a16="http://schemas.microsoft.com/office/drawing/2014/main" val="1644955117"/>
                  </a:ext>
                </a:extLst>
              </a:tr>
              <a:tr h="0">
                <a:tc>
                  <a:txBody>
                    <a:bodyPr/>
                    <a:lstStyle/>
                    <a:p>
                      <a:pPr algn="l" fontAlgn="t"/>
                      <a:r>
                        <a:rPr lang="en-US" sz="1400" u="none" strike="noStrike" dirty="0">
                          <a:effectLst/>
                          <a:hlinkClick r:id="rId7"/>
                        </a:rPr>
                        <a:t>Rule 5101:2-50-05 | Bridges appeal process.</a:t>
                      </a:r>
                      <a:r>
                        <a:rPr lang="en-US" sz="1400" dirty="0">
                          <a:effectLst/>
                        </a:rPr>
                        <a:t> </a:t>
                      </a:r>
                      <a:endParaRPr lang="en-US" sz="1400">
                        <a:effectLst/>
                        <a:latin typeface="PT Serif"/>
                      </a:endParaRPr>
                    </a:p>
                  </a:txBody>
                  <a:tcPr marL="19050" marR="114300" marT="104775" marB="104775">
                    <a:solidFill>
                      <a:srgbClr val="E3F8FA"/>
                    </a:solidFill>
                  </a:tcPr>
                </a:tc>
                <a:extLst>
                  <a:ext uri="{0D108BD9-81ED-4DB2-BD59-A6C34878D82A}">
                    <a16:rowId xmlns:a16="http://schemas.microsoft.com/office/drawing/2014/main" val="3615680695"/>
                  </a:ext>
                </a:extLst>
              </a:tr>
              <a:tr h="0">
                <a:tc>
                  <a:txBody>
                    <a:bodyPr/>
                    <a:lstStyle/>
                    <a:p>
                      <a:pPr algn="l" fontAlgn="t"/>
                      <a:r>
                        <a:rPr lang="en-US" sz="1400" u="none" strike="noStrike" dirty="0">
                          <a:effectLst/>
                          <a:hlinkClick r:id="rId8"/>
                        </a:rPr>
                        <a:t>Rule 5101:2-50-06 | Bridges approved supervised independent living settings and visitation requirements.</a:t>
                      </a:r>
                      <a:r>
                        <a:rPr lang="en-US" sz="1400" dirty="0">
                          <a:effectLst/>
                        </a:rPr>
                        <a:t> </a:t>
                      </a:r>
                      <a:endParaRPr lang="en-US" sz="1400">
                        <a:effectLst/>
                        <a:latin typeface="PT Serif"/>
                      </a:endParaRPr>
                    </a:p>
                  </a:txBody>
                  <a:tcPr marL="19050" marR="114300" marT="104775" marB="104775">
                    <a:solidFill>
                      <a:schemeClr val="bg1">
                        <a:lumMod val="95000"/>
                      </a:schemeClr>
                    </a:solidFill>
                  </a:tcPr>
                </a:tc>
                <a:extLst>
                  <a:ext uri="{0D108BD9-81ED-4DB2-BD59-A6C34878D82A}">
                    <a16:rowId xmlns:a16="http://schemas.microsoft.com/office/drawing/2014/main" val="1866832504"/>
                  </a:ext>
                </a:extLst>
              </a:tr>
              <a:tr h="0">
                <a:tc>
                  <a:txBody>
                    <a:bodyPr/>
                    <a:lstStyle/>
                    <a:p>
                      <a:pPr algn="l" fontAlgn="t"/>
                      <a:r>
                        <a:rPr lang="en-US" sz="1400" u="none" strike="noStrike" dirty="0">
                          <a:effectLst/>
                          <a:hlinkClick r:id="rId9"/>
                        </a:rPr>
                        <a:t>Rule 5101:2-50-07 | Bridges assessment, plan and review.</a:t>
                      </a:r>
                      <a:r>
                        <a:rPr lang="en-US" sz="1400" dirty="0">
                          <a:effectLst/>
                        </a:rPr>
                        <a:t> </a:t>
                      </a:r>
                      <a:endParaRPr lang="en-US" sz="1400">
                        <a:effectLst/>
                        <a:latin typeface="PT Serif"/>
                      </a:endParaRPr>
                    </a:p>
                  </a:txBody>
                  <a:tcPr marL="19050" marR="114300" marT="104775" marB="104775">
                    <a:solidFill>
                      <a:srgbClr val="E3F8FA"/>
                    </a:solidFill>
                  </a:tcPr>
                </a:tc>
                <a:extLst>
                  <a:ext uri="{0D108BD9-81ED-4DB2-BD59-A6C34878D82A}">
                    <a16:rowId xmlns:a16="http://schemas.microsoft.com/office/drawing/2014/main" val="1436696184"/>
                  </a:ext>
                </a:extLst>
              </a:tr>
              <a:tr h="0">
                <a:tc>
                  <a:txBody>
                    <a:bodyPr/>
                    <a:lstStyle/>
                    <a:p>
                      <a:pPr algn="l" fontAlgn="t"/>
                      <a:r>
                        <a:rPr lang="en-US" sz="1400" u="none" strike="noStrike" dirty="0">
                          <a:effectLst/>
                          <a:hlinkClick r:id="rId10"/>
                        </a:rPr>
                        <a:t>Rule 5101:2-50-08 | Case records for bridges.</a:t>
                      </a:r>
                      <a:r>
                        <a:rPr lang="en-US" sz="1400" dirty="0">
                          <a:effectLst/>
                        </a:rPr>
                        <a:t> </a:t>
                      </a:r>
                      <a:endParaRPr lang="en-US" sz="1400">
                        <a:effectLst/>
                        <a:latin typeface="PT Serif"/>
                      </a:endParaRPr>
                    </a:p>
                  </a:txBody>
                  <a:tcPr marL="19050" marR="114300" marT="104775" marB="104775">
                    <a:solidFill>
                      <a:schemeClr val="bg1">
                        <a:lumMod val="95000"/>
                      </a:schemeClr>
                    </a:solidFill>
                  </a:tcPr>
                </a:tc>
                <a:extLst>
                  <a:ext uri="{0D108BD9-81ED-4DB2-BD59-A6C34878D82A}">
                    <a16:rowId xmlns:a16="http://schemas.microsoft.com/office/drawing/2014/main" val="1688174092"/>
                  </a:ext>
                </a:extLst>
              </a:tr>
            </a:tbl>
          </a:graphicData>
        </a:graphic>
      </p:graphicFrame>
      <p:sp>
        <p:nvSpPr>
          <p:cNvPr id="8" name="TextBox 7">
            <a:extLst>
              <a:ext uri="{FF2B5EF4-FFF2-40B4-BE49-F238E27FC236}">
                <a16:creationId xmlns:a16="http://schemas.microsoft.com/office/drawing/2014/main" id="{8F2C8E70-4686-0CE6-5DA3-BA5B92C81194}"/>
              </a:ext>
            </a:extLst>
          </p:cNvPr>
          <p:cNvSpPr txBox="1"/>
          <p:nvPr/>
        </p:nvSpPr>
        <p:spPr>
          <a:xfrm>
            <a:off x="793911" y="1237121"/>
            <a:ext cx="10666138"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ea typeface="+mn-lt"/>
                <a:cs typeface="+mn-lt"/>
                <a:hlinkClick r:id="rId11"/>
              </a:rPr>
              <a:t>Chapter 5101:2-50 - Ohio Administrative Code | Ohio Laws</a:t>
            </a:r>
            <a:endParaRPr lang="en-US" sz="2400">
              <a:cs typeface="Calibri" panose="020F0502020204030204"/>
            </a:endParaRPr>
          </a:p>
        </p:txBody>
      </p:sp>
    </p:spTree>
    <p:extLst>
      <p:ext uri="{BB962C8B-B14F-4D97-AF65-F5344CB8AC3E}">
        <p14:creationId xmlns:p14="http://schemas.microsoft.com/office/powerpoint/2010/main" val="10270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r>
              <a:rPr lang="en-US" sz="2800" b="0" dirty="0">
                <a:solidFill>
                  <a:srgbClr val="00A2B6"/>
                </a:solidFill>
                <a:latin typeface="Calibri"/>
                <a:cs typeface="Calibri"/>
              </a:rPr>
              <a:t>Bridges OAC Rules  </a:t>
            </a:r>
            <a:endParaRPr lang="en-US" sz="2800" b="0" dirty="0"/>
          </a:p>
          <a:p>
            <a:pPr>
              <a:buSzPts val="3600"/>
            </a:pPr>
            <a:endParaRPr lang="en-US" sz="2800" b="0" dirty="0">
              <a:solidFill>
                <a:srgbClr val="00A2B6"/>
              </a:solidFill>
              <a:latin typeface="Calibri"/>
              <a:cs typeface="Calibri"/>
            </a:endParaRPr>
          </a:p>
        </p:txBody>
      </p:sp>
      <p:sp>
        <p:nvSpPr>
          <p:cNvPr id="2" name="TextBox 1">
            <a:extLst>
              <a:ext uri="{FF2B5EF4-FFF2-40B4-BE49-F238E27FC236}">
                <a16:creationId xmlns:a16="http://schemas.microsoft.com/office/drawing/2014/main" id="{6E2A2239-9D48-F9BA-8F03-2C33BEB63E3B}"/>
              </a:ext>
            </a:extLst>
          </p:cNvPr>
          <p:cNvSpPr txBox="1"/>
          <p:nvPr/>
        </p:nvSpPr>
        <p:spPr>
          <a:xfrm>
            <a:off x="699966" y="1237121"/>
            <a:ext cx="10843589" cy="297004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Sans-Serif"/>
              <a:buChar char="•"/>
            </a:pPr>
            <a:r>
              <a:rPr lang="en-US" sz="1700" u="sng" dirty="0">
                <a:cs typeface="Calibri"/>
              </a:rPr>
              <a:t>OAC 5101:2-50-01:  Bridges definitions</a:t>
            </a:r>
          </a:p>
          <a:p>
            <a:pPr marL="742950" lvl="1" indent="-285750">
              <a:buFont typeface="Courier New"/>
              <a:buChar char="o"/>
            </a:pPr>
            <a:r>
              <a:rPr lang="en-US" sz="1700" dirty="0">
                <a:ea typeface="+mn-lt"/>
                <a:cs typeface="+mn-lt"/>
              </a:rPr>
              <a:t>Minor word choice updates</a:t>
            </a:r>
          </a:p>
          <a:p>
            <a:pPr marL="742950" lvl="1" indent="-285750">
              <a:buFont typeface="Courier New"/>
              <a:buChar char="o"/>
            </a:pPr>
            <a:r>
              <a:rPr lang="en-US" sz="1700" dirty="0">
                <a:ea typeface="+mn-lt"/>
                <a:cs typeface="+mn-lt"/>
              </a:rPr>
              <a:t>Updated definition of "Emancipation" to align with ORC </a:t>
            </a:r>
            <a:r>
              <a:rPr lang="en-US" sz="1700" dirty="0">
                <a:cs typeface="Calibri"/>
              </a:rPr>
              <a:t>  </a:t>
            </a:r>
            <a:endParaRPr lang="en-US" sz="1700" dirty="0">
              <a:ea typeface="+mn-lt"/>
              <a:cs typeface="+mn-lt"/>
            </a:endParaRPr>
          </a:p>
          <a:p>
            <a:pPr lvl="1"/>
            <a:endParaRPr lang="en-US" sz="1700" dirty="0">
              <a:cs typeface="Calibri"/>
            </a:endParaRPr>
          </a:p>
          <a:p>
            <a:pPr marL="285750" indent="-285750">
              <a:buFont typeface="Arial,Sans-Serif"/>
              <a:buChar char="•"/>
            </a:pPr>
            <a:r>
              <a:rPr lang="en-US" sz="1700" u="sng" dirty="0">
                <a:cs typeface="Calibri"/>
              </a:rPr>
              <a:t>OAC 5101:2-50-02:  Requirements for bridges eligibility</a:t>
            </a:r>
          </a:p>
          <a:p>
            <a:pPr marL="742950" lvl="1" indent="-285750">
              <a:buFont typeface="Courier New"/>
              <a:buChar char="o"/>
            </a:pPr>
            <a:r>
              <a:rPr lang="en-US" sz="1700" dirty="0">
                <a:cs typeface="Calibri"/>
              </a:rPr>
              <a:t>Updated (B) to align with ORC</a:t>
            </a:r>
            <a:endParaRPr lang="en-US" sz="1700" dirty="0">
              <a:ea typeface="+mn-lt"/>
              <a:cs typeface="+mn-lt"/>
            </a:endParaRPr>
          </a:p>
          <a:p>
            <a:pPr marL="742950" lvl="1" indent="-285750">
              <a:buFont typeface="Courier New"/>
              <a:buChar char="o"/>
            </a:pPr>
            <a:r>
              <a:rPr lang="en-US" sz="1700" dirty="0">
                <a:ea typeface="+mn-lt"/>
                <a:cs typeface="+mn-lt"/>
              </a:rPr>
              <a:t>Rule now mentions JFS1627 BEAF, JFS1628 DVF, JFS4059 Explanation State Hearing Procedures, JFS1622 Bridges State Hearing Request Form* and when these forms are provided.</a:t>
            </a:r>
          </a:p>
          <a:p>
            <a:pPr lvl="1"/>
            <a:r>
              <a:rPr lang="en-US" sz="1700" dirty="0">
                <a:ea typeface="+mn-lt"/>
                <a:cs typeface="+mn-lt"/>
              </a:rPr>
              <a:t>*This is not a new form. This form is generated along with Denial and NOT. Rule updated to note it's provision.</a:t>
            </a:r>
          </a:p>
          <a:p>
            <a:pPr lvl="1"/>
            <a:endParaRPr lang="en-US" sz="1700" dirty="0">
              <a:cs typeface="Calibri"/>
            </a:endParaRPr>
          </a:p>
          <a:p>
            <a:pPr>
              <a:spcAft>
                <a:spcPts val="600"/>
              </a:spcAft>
            </a:pPr>
            <a:endParaRPr lang="en-US" sz="1700" dirty="0">
              <a:cs typeface="Calibri"/>
            </a:endParaRPr>
          </a:p>
        </p:txBody>
      </p:sp>
    </p:spTree>
    <p:extLst>
      <p:ext uri="{BB962C8B-B14F-4D97-AF65-F5344CB8AC3E}">
        <p14:creationId xmlns:p14="http://schemas.microsoft.com/office/powerpoint/2010/main" val="77184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r>
              <a:rPr lang="en-US" sz="2800" b="0" dirty="0">
                <a:solidFill>
                  <a:srgbClr val="00A2B6"/>
                </a:solidFill>
                <a:latin typeface="Calibri"/>
                <a:cs typeface="Calibri"/>
              </a:rPr>
              <a:t>Bridges OAC Rules  </a:t>
            </a:r>
            <a:endParaRPr lang="en-US" sz="2800" b="0" dirty="0"/>
          </a:p>
          <a:p>
            <a:pPr>
              <a:buSzPts val="3600"/>
            </a:pPr>
            <a:endParaRPr lang="en-US" sz="2800" b="0" dirty="0">
              <a:solidFill>
                <a:srgbClr val="00A2B6"/>
              </a:solidFill>
              <a:latin typeface="Calibri"/>
              <a:cs typeface="Calibri"/>
            </a:endParaRPr>
          </a:p>
        </p:txBody>
      </p:sp>
      <p:sp>
        <p:nvSpPr>
          <p:cNvPr id="2" name="TextBox 1">
            <a:extLst>
              <a:ext uri="{FF2B5EF4-FFF2-40B4-BE49-F238E27FC236}">
                <a16:creationId xmlns:a16="http://schemas.microsoft.com/office/drawing/2014/main" id="{6E2A2239-9D48-F9BA-8F03-2C33BEB63E3B}"/>
              </a:ext>
            </a:extLst>
          </p:cNvPr>
          <p:cNvSpPr txBox="1"/>
          <p:nvPr/>
        </p:nvSpPr>
        <p:spPr>
          <a:xfrm>
            <a:off x="699966" y="1195367"/>
            <a:ext cx="10843589" cy="50013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Sans-Serif"/>
              <a:buChar char="•"/>
            </a:pPr>
            <a:r>
              <a:rPr lang="en-US" sz="1600" u="sng" dirty="0">
                <a:cs typeface="Calibri"/>
              </a:rPr>
              <a:t>OAC 5102:-50-03:  Bridges termination and reentry</a:t>
            </a:r>
            <a:endParaRPr lang="en-US" sz="1600" dirty="0">
              <a:cs typeface="Calibri"/>
            </a:endParaRPr>
          </a:p>
          <a:p>
            <a:pPr marL="742950" lvl="1" indent="-285750">
              <a:buFont typeface="Courier New"/>
              <a:buChar char="o"/>
            </a:pPr>
            <a:r>
              <a:rPr lang="en-US" sz="1600" dirty="0">
                <a:ea typeface="+mn-lt"/>
                <a:cs typeface="+mn-lt"/>
              </a:rPr>
              <a:t>Wordsmithing for better clarity in (C), (F), (G), (I)</a:t>
            </a:r>
          </a:p>
          <a:p>
            <a:pPr marL="742950" lvl="1" indent="-285750">
              <a:buFont typeface="Courier New"/>
              <a:buChar char="o"/>
            </a:pPr>
            <a:r>
              <a:rPr lang="en-US" sz="1600" dirty="0">
                <a:ea typeface="+mn-lt"/>
                <a:cs typeface="+mn-lt"/>
              </a:rPr>
              <a:t>Updated (D) to note NOT provided 15 calendar days prior to effective date of termination and mentions that JFS 1622 Bridges State Hearing Request Form* is provided along with NOT</a:t>
            </a:r>
          </a:p>
          <a:p>
            <a:pPr lvl="1"/>
            <a:r>
              <a:rPr lang="en-US" sz="1600" dirty="0">
                <a:ea typeface="+mn-lt"/>
                <a:cs typeface="+mn-lt"/>
              </a:rPr>
              <a:t>*This is not a new form. This form is already generated with Denial and NOT. Rule updated to note it's provision.</a:t>
            </a:r>
          </a:p>
          <a:p>
            <a:pPr lvl="1"/>
            <a:endParaRPr lang="en-US" sz="1600" dirty="0">
              <a:cs typeface="Calibri"/>
            </a:endParaRPr>
          </a:p>
          <a:p>
            <a:pPr marL="742950" indent="-285750">
              <a:buFont typeface="Courier New"/>
              <a:buChar char="o"/>
            </a:pPr>
            <a:r>
              <a:rPr lang="en-US" sz="1600" b="1" i="1" dirty="0">
                <a:cs typeface="Calibri"/>
              </a:rPr>
              <a:t>NEW  </a:t>
            </a:r>
            <a:r>
              <a:rPr lang="en-US" sz="1600" dirty="0">
                <a:cs typeface="Calibri"/>
              </a:rPr>
              <a:t>(K) </a:t>
            </a:r>
            <a:r>
              <a:rPr lang="en-US" sz="1600" dirty="0">
                <a:ea typeface="+mn-lt"/>
                <a:cs typeface="+mn-lt"/>
              </a:rPr>
              <a:t>Upon verification that a bridges participant provided falsified eligibility documentation, the following will occur:</a:t>
            </a:r>
            <a:endParaRPr lang="en-US" sz="1600">
              <a:cs typeface="Calibri" panose="020F0502020204030204"/>
            </a:endParaRPr>
          </a:p>
          <a:p>
            <a:pPr lvl="3"/>
            <a:r>
              <a:rPr lang="en-US" sz="1600" dirty="0">
                <a:ea typeface="+mn-lt"/>
                <a:cs typeface="+mn-lt"/>
              </a:rPr>
              <a:t>(1) The bridges participant will be terminated immediately from bridges.</a:t>
            </a:r>
            <a:endParaRPr lang="en-US" sz="1600">
              <a:cs typeface="Calibri" panose="020F0502020204030204"/>
            </a:endParaRPr>
          </a:p>
          <a:p>
            <a:pPr lvl="3">
              <a:spcAft>
                <a:spcPts val="600"/>
              </a:spcAft>
            </a:pPr>
            <a:r>
              <a:rPr lang="en-US" sz="1600" dirty="0">
                <a:ea typeface="+mn-lt"/>
                <a:cs typeface="+mn-lt"/>
              </a:rPr>
              <a:t>(2) The bridges representative will provide the participant with the JFS 01620 stating the reason for termination and the date services terminated.</a:t>
            </a:r>
            <a:endParaRPr lang="en-US" sz="1600" dirty="0">
              <a:cs typeface="Calibri" panose="020F0502020204030204"/>
            </a:endParaRPr>
          </a:p>
          <a:p>
            <a:pPr lvl="2">
              <a:spcAft>
                <a:spcPts val="600"/>
              </a:spcAft>
            </a:pPr>
            <a:r>
              <a:rPr lang="en-US" sz="1600" i="1" dirty="0">
                <a:cs typeface="Calibri"/>
              </a:rPr>
              <a:t>Still follow current process of notifying Regional Coordinator to review and obtain ODJFS Discretionary Termination.</a:t>
            </a:r>
            <a:endParaRPr lang="en-US" sz="1600" dirty="0">
              <a:cs typeface="Calibri"/>
            </a:endParaRPr>
          </a:p>
          <a:p>
            <a:pPr marL="742950" indent="-285750">
              <a:buFont typeface="Courier New"/>
              <a:buChar char="o"/>
            </a:pPr>
            <a:r>
              <a:rPr lang="en-US" sz="1600" b="1" i="1" dirty="0">
                <a:cs typeface="Calibri"/>
              </a:rPr>
              <a:t>NEW</a:t>
            </a:r>
            <a:r>
              <a:rPr lang="en-US" sz="1600" dirty="0">
                <a:cs typeface="Calibri"/>
              </a:rPr>
              <a:t>  (L)  </a:t>
            </a:r>
            <a:r>
              <a:rPr lang="en-US" sz="1600" dirty="0">
                <a:solidFill>
                  <a:srgbClr val="000000"/>
                </a:solidFill>
                <a:highlight>
                  <a:srgbClr val="FFFF00"/>
                </a:highlight>
                <a:ea typeface="+mn-lt"/>
                <a:cs typeface="+mn-lt"/>
              </a:rPr>
              <a:t>A bridges participant</a:t>
            </a:r>
            <a:r>
              <a:rPr lang="en-US" sz="1600" dirty="0">
                <a:ea typeface="+mn-lt"/>
                <a:cs typeface="+mn-lt"/>
              </a:rPr>
              <a:t> who was terminated for falsified documentation </a:t>
            </a:r>
            <a:r>
              <a:rPr lang="en-US" sz="1600" dirty="0">
                <a:highlight>
                  <a:srgbClr val="FFFF00"/>
                </a:highlight>
                <a:ea typeface="+mn-lt"/>
                <a:cs typeface="+mn-lt"/>
              </a:rPr>
              <a:t>may reapply</a:t>
            </a:r>
            <a:r>
              <a:rPr lang="en-US" sz="1600" dirty="0">
                <a:ea typeface="+mn-lt"/>
                <a:cs typeface="+mn-lt"/>
              </a:rPr>
              <a:t> for bridges by submitting a new application as outlined in rule 5101:2-50-02 of the Administrative Code </a:t>
            </a:r>
            <a:r>
              <a:rPr lang="en-US" sz="1600" dirty="0">
                <a:highlight>
                  <a:srgbClr val="FFFF00"/>
                </a:highlight>
                <a:ea typeface="+mn-lt"/>
                <a:cs typeface="+mn-lt"/>
              </a:rPr>
              <a:t>sixty calendar days from</a:t>
            </a:r>
            <a:r>
              <a:rPr lang="en-US" sz="1600" dirty="0">
                <a:ea typeface="+mn-lt"/>
                <a:cs typeface="+mn-lt"/>
              </a:rPr>
              <a:t> the following:</a:t>
            </a:r>
            <a:endParaRPr lang="en-US" sz="1600">
              <a:cs typeface="Calibri" panose="020F0502020204030204"/>
            </a:endParaRPr>
          </a:p>
          <a:p>
            <a:pPr lvl="3"/>
            <a:r>
              <a:rPr lang="en-US" sz="1600" dirty="0">
                <a:ea typeface="+mn-lt"/>
                <a:cs typeface="+mn-lt"/>
              </a:rPr>
              <a:t>(1) The </a:t>
            </a:r>
            <a:r>
              <a:rPr lang="en-US" sz="1600" dirty="0">
                <a:highlight>
                  <a:srgbClr val="FFFF00"/>
                </a:highlight>
                <a:ea typeface="+mn-lt"/>
                <a:cs typeface="+mn-lt"/>
              </a:rPr>
              <a:t>mailing date on the JFS 01620</a:t>
            </a:r>
            <a:r>
              <a:rPr lang="en-US" sz="1600" dirty="0">
                <a:ea typeface="+mn-lt"/>
                <a:cs typeface="+mn-lt"/>
              </a:rPr>
              <a:t> provided to the participant; </a:t>
            </a:r>
            <a:r>
              <a:rPr lang="en-US" sz="1600" dirty="0">
                <a:highlight>
                  <a:srgbClr val="FFFF00"/>
                </a:highlight>
                <a:ea typeface="+mn-lt"/>
                <a:cs typeface="+mn-lt"/>
              </a:rPr>
              <a:t>or</a:t>
            </a:r>
            <a:endParaRPr lang="en-US" sz="1600">
              <a:highlight>
                <a:srgbClr val="FFFF00"/>
              </a:highlight>
              <a:cs typeface="Calibri" panose="020F0502020204030204"/>
            </a:endParaRPr>
          </a:p>
          <a:p>
            <a:pPr lvl="3"/>
            <a:r>
              <a:rPr lang="en-US" sz="1600" dirty="0">
                <a:ea typeface="+mn-lt"/>
                <a:cs typeface="+mn-lt"/>
              </a:rPr>
              <a:t>(2) The </a:t>
            </a:r>
            <a:r>
              <a:rPr lang="en-US" sz="1600" dirty="0">
                <a:highlight>
                  <a:srgbClr val="FFFF00"/>
                </a:highlight>
                <a:ea typeface="+mn-lt"/>
                <a:cs typeface="+mn-lt"/>
              </a:rPr>
              <a:t>date a state hearing decision is overruled or withdrawn</a:t>
            </a:r>
            <a:r>
              <a:rPr lang="en-US" sz="1600" dirty="0">
                <a:ea typeface="+mn-lt"/>
                <a:cs typeface="+mn-lt"/>
              </a:rPr>
              <a:t>, if the participant files an appeal of the termination as outlined in paragraph (B)(2) of rule 5101:2-50-05 of the Administrative Code.</a:t>
            </a:r>
            <a:endParaRPr lang="en-US" sz="1600">
              <a:cs typeface="Calibri" panose="020F0502020204030204"/>
            </a:endParaRPr>
          </a:p>
          <a:p>
            <a:pPr>
              <a:spcAft>
                <a:spcPts val="600"/>
              </a:spcAft>
            </a:pPr>
            <a:endParaRPr lang="en-US" sz="1600" dirty="0">
              <a:cs typeface="Calibri"/>
            </a:endParaRPr>
          </a:p>
          <a:p>
            <a:pPr>
              <a:spcAft>
                <a:spcPts val="600"/>
              </a:spcAft>
            </a:pPr>
            <a:endParaRPr lang="en-US" sz="1600" dirty="0">
              <a:cs typeface="Calibri"/>
            </a:endParaRPr>
          </a:p>
        </p:txBody>
      </p:sp>
    </p:spTree>
    <p:extLst>
      <p:ext uri="{BB962C8B-B14F-4D97-AF65-F5344CB8AC3E}">
        <p14:creationId xmlns:p14="http://schemas.microsoft.com/office/powerpoint/2010/main" val="338460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Applications</a:t>
            </a:r>
            <a:endParaRPr sz="2800" b="0">
              <a:solidFill>
                <a:srgbClr val="00A2B6"/>
              </a:solidFill>
              <a:latin typeface="Calibri"/>
              <a:cs typeface="Calibri"/>
            </a:endParaRPr>
          </a:p>
        </p:txBody>
      </p:sp>
      <p:sp>
        <p:nvSpPr>
          <p:cNvPr id="3" name="Rectangle 2">
            <a:extLst>
              <a:ext uri="{FF2B5EF4-FFF2-40B4-BE49-F238E27FC236}">
                <a16:creationId xmlns:a16="http://schemas.microsoft.com/office/drawing/2014/main" id="{CCB37656-AA24-4414-8878-2C4E03788EF6}"/>
              </a:ext>
            </a:extLst>
          </p:cNvPr>
          <p:cNvSpPr/>
          <p:nvPr/>
        </p:nvSpPr>
        <p:spPr>
          <a:xfrm>
            <a:off x="759847" y="1296044"/>
            <a:ext cx="11256826"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sp>
        <p:nvSpPr>
          <p:cNvPr id="2" name="Rectangle 1">
            <a:extLst>
              <a:ext uri="{FF2B5EF4-FFF2-40B4-BE49-F238E27FC236}">
                <a16:creationId xmlns:a16="http://schemas.microsoft.com/office/drawing/2014/main" id="{CDCA34B1-45D5-476E-879F-D46646D4B6D3}"/>
              </a:ext>
            </a:extLst>
          </p:cNvPr>
          <p:cNvSpPr/>
          <p:nvPr/>
        </p:nvSpPr>
        <p:spPr>
          <a:xfrm>
            <a:off x="812952" y="1529209"/>
            <a:ext cx="10818215" cy="707886"/>
          </a:xfrm>
          <a:prstGeom prst="rect">
            <a:avLst/>
          </a:prstGeom>
        </p:spPr>
        <p:txBody>
          <a:bodyPr wrap="square" lIns="91440" tIns="45720" rIns="91440" bIns="45720" anchor="t">
            <a:spAutoFit/>
          </a:bodyPr>
          <a:lstStyle/>
          <a:p>
            <a:endParaRPr lang="en-US" sz="2000">
              <a:cs typeface="Calibri"/>
            </a:endParaRPr>
          </a:p>
          <a:p>
            <a:pPr marL="742950" lvl="1" indent="-285750">
              <a:buFont typeface="Arial"/>
              <a:buChar char="•"/>
            </a:pPr>
            <a:endParaRPr lang="en-US" sz="2000">
              <a:cs typeface="Calibri"/>
            </a:endParaRPr>
          </a:p>
        </p:txBody>
      </p:sp>
      <p:graphicFrame>
        <p:nvGraphicFramePr>
          <p:cNvPr id="6" name="Chart 5">
            <a:extLst>
              <a:ext uri="{FF2B5EF4-FFF2-40B4-BE49-F238E27FC236}">
                <a16:creationId xmlns:a16="http://schemas.microsoft.com/office/drawing/2014/main" id="{CF4CD50A-BFCC-4414-A262-029BB4A2D0A1}"/>
              </a:ext>
              <a:ext uri="{147F2762-F138-4A5C-976F-8EAC2B608ADB}">
                <a16:predDERef xmlns:a16="http://schemas.microsoft.com/office/drawing/2014/main" pred="{E4F230A0-AAE4-42D8-BD5F-4AA3C625E700}"/>
              </a:ext>
            </a:extLst>
          </p:cNvPr>
          <p:cNvGraphicFramePr>
            <a:graphicFrameLocks/>
          </p:cNvGraphicFramePr>
          <p:nvPr>
            <p:extLst>
              <p:ext uri="{D42A27DB-BD31-4B8C-83A1-F6EECF244321}">
                <p14:modId xmlns:p14="http://schemas.microsoft.com/office/powerpoint/2010/main" val="1389584833"/>
              </p:ext>
            </p:extLst>
          </p:nvPr>
        </p:nvGraphicFramePr>
        <p:xfrm>
          <a:off x="7696554" y="2047964"/>
          <a:ext cx="4318001" cy="2644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24D2650B-C0FB-FC70-7D45-81E4F2D99D30}"/>
              </a:ext>
            </a:extLst>
          </p:cNvPr>
          <p:cNvGraphicFramePr>
            <a:graphicFrameLocks noGrp="1"/>
          </p:cNvGraphicFramePr>
          <p:nvPr>
            <p:extLst>
              <p:ext uri="{D42A27DB-BD31-4B8C-83A1-F6EECF244321}">
                <p14:modId xmlns:p14="http://schemas.microsoft.com/office/powerpoint/2010/main" val="30784059"/>
              </p:ext>
            </p:extLst>
          </p:nvPr>
        </p:nvGraphicFramePr>
        <p:xfrm>
          <a:off x="1200809" y="4042625"/>
          <a:ext cx="5024528" cy="1651518"/>
        </p:xfrm>
        <a:graphic>
          <a:graphicData uri="http://schemas.openxmlformats.org/drawingml/2006/table">
            <a:tbl>
              <a:tblPr firstRow="1" firstCol="1" bandRow="1">
                <a:tableStyleId>{5C22544A-7EE6-4342-B048-85BDC9FD1C3A}</a:tableStyleId>
              </a:tblPr>
              <a:tblGrid>
                <a:gridCol w="2113381">
                  <a:extLst>
                    <a:ext uri="{9D8B030D-6E8A-4147-A177-3AD203B41FA5}">
                      <a16:colId xmlns:a16="http://schemas.microsoft.com/office/drawing/2014/main" val="56657278"/>
                    </a:ext>
                  </a:extLst>
                </a:gridCol>
                <a:gridCol w="699794">
                  <a:extLst>
                    <a:ext uri="{9D8B030D-6E8A-4147-A177-3AD203B41FA5}">
                      <a16:colId xmlns:a16="http://schemas.microsoft.com/office/drawing/2014/main" val="3082254819"/>
                    </a:ext>
                  </a:extLst>
                </a:gridCol>
                <a:gridCol w="755779">
                  <a:extLst>
                    <a:ext uri="{9D8B030D-6E8A-4147-A177-3AD203B41FA5}">
                      <a16:colId xmlns:a16="http://schemas.microsoft.com/office/drawing/2014/main" val="752527231"/>
                    </a:ext>
                  </a:extLst>
                </a:gridCol>
                <a:gridCol w="755779">
                  <a:extLst>
                    <a:ext uri="{9D8B030D-6E8A-4147-A177-3AD203B41FA5}">
                      <a16:colId xmlns:a16="http://schemas.microsoft.com/office/drawing/2014/main" val="2487859971"/>
                    </a:ext>
                  </a:extLst>
                </a:gridCol>
                <a:gridCol w="699795">
                  <a:extLst>
                    <a:ext uri="{9D8B030D-6E8A-4147-A177-3AD203B41FA5}">
                      <a16:colId xmlns:a16="http://schemas.microsoft.com/office/drawing/2014/main" val="50942974"/>
                    </a:ext>
                  </a:extLst>
                </a:gridCol>
              </a:tblGrid>
              <a:tr h="279918">
                <a:tc>
                  <a:txBody>
                    <a:bodyPr/>
                    <a:lstStyle/>
                    <a:p>
                      <a:pPr>
                        <a:spcAft>
                          <a:spcPts val="0"/>
                        </a:spcAft>
                      </a:pPr>
                      <a:endParaRPr lang="en-US">
                        <a:effectLst/>
                      </a:endParaRPr>
                    </a:p>
                  </a:txBody>
                  <a:tcPr marL="68580" marR="68580" marT="0" marB="0"/>
                </a:tc>
                <a:tc>
                  <a:txBody>
                    <a:bodyPr/>
                    <a:lstStyle/>
                    <a:p>
                      <a:pPr algn="ctr">
                        <a:spcAft>
                          <a:spcPts val="0"/>
                        </a:spcAft>
                      </a:pPr>
                      <a:r>
                        <a:rPr lang="en-US">
                          <a:effectLst/>
                        </a:rPr>
                        <a:t>Jul</a:t>
                      </a:r>
                    </a:p>
                  </a:txBody>
                  <a:tcPr marL="68580" marR="68580" marT="0" marB="0" anchor="b"/>
                </a:tc>
                <a:tc>
                  <a:txBody>
                    <a:bodyPr/>
                    <a:lstStyle/>
                    <a:p>
                      <a:pPr algn="ctr">
                        <a:spcAft>
                          <a:spcPts val="0"/>
                        </a:spcAft>
                      </a:pPr>
                      <a:r>
                        <a:rPr lang="en-US">
                          <a:effectLst/>
                        </a:rPr>
                        <a:t>Aug</a:t>
                      </a:r>
                    </a:p>
                  </a:txBody>
                  <a:tcPr marL="68580" marR="68580" marT="0" marB="0" anchor="b"/>
                </a:tc>
                <a:tc>
                  <a:txBody>
                    <a:bodyPr/>
                    <a:lstStyle/>
                    <a:p>
                      <a:pPr algn="ctr">
                        <a:spcAft>
                          <a:spcPts val="0"/>
                        </a:spcAft>
                      </a:pPr>
                      <a:r>
                        <a:rPr lang="en-US">
                          <a:effectLst/>
                        </a:rPr>
                        <a:t>Sep</a:t>
                      </a:r>
                    </a:p>
                  </a:txBody>
                  <a:tcPr marL="68580" marR="68580" marT="0" marB="0" anchor="b"/>
                </a:tc>
                <a:tc>
                  <a:txBody>
                    <a:bodyPr/>
                    <a:lstStyle/>
                    <a:p>
                      <a:pPr algn="ctr">
                        <a:spcAft>
                          <a:spcPts val="0"/>
                        </a:spcAft>
                      </a:pPr>
                      <a:r>
                        <a:rPr lang="en-US">
                          <a:effectLst/>
                        </a:rPr>
                        <a:t>Oct</a:t>
                      </a:r>
                    </a:p>
                  </a:txBody>
                  <a:tcPr marL="68580" marR="68580" marT="0" marB="0" anchor="b"/>
                </a:tc>
                <a:extLst>
                  <a:ext uri="{0D108BD9-81ED-4DB2-BD59-A6C34878D82A}">
                    <a16:rowId xmlns:a16="http://schemas.microsoft.com/office/drawing/2014/main" val="3993397107"/>
                  </a:ext>
                </a:extLst>
              </a:tr>
              <a:tr h="0">
                <a:tc>
                  <a:txBody>
                    <a:bodyPr/>
                    <a:lstStyle/>
                    <a:p>
                      <a:pPr>
                        <a:spcAft>
                          <a:spcPts val="0"/>
                        </a:spcAft>
                      </a:pPr>
                      <a:r>
                        <a:rPr lang="en-US">
                          <a:effectLst/>
                        </a:rPr>
                        <a:t>Approved 1st time</a:t>
                      </a:r>
                    </a:p>
                  </a:txBody>
                  <a:tcPr marL="68580" marR="68580" marT="0" marB="0" anchor="b"/>
                </a:tc>
                <a:tc>
                  <a:txBody>
                    <a:bodyPr/>
                    <a:lstStyle/>
                    <a:p>
                      <a:pPr algn="ctr">
                        <a:spcAft>
                          <a:spcPts val="0"/>
                        </a:spcAft>
                      </a:pPr>
                      <a:r>
                        <a:rPr lang="en-US">
                          <a:effectLst/>
                        </a:rPr>
                        <a:t>59</a:t>
                      </a:r>
                    </a:p>
                  </a:txBody>
                  <a:tcPr marL="68580" marR="68580" marT="0" marB="0" anchor="b"/>
                </a:tc>
                <a:tc>
                  <a:txBody>
                    <a:bodyPr/>
                    <a:lstStyle/>
                    <a:p>
                      <a:pPr algn="ctr">
                        <a:spcAft>
                          <a:spcPts val="0"/>
                        </a:spcAft>
                      </a:pPr>
                      <a:r>
                        <a:rPr lang="en-US">
                          <a:effectLst/>
                        </a:rPr>
                        <a:t>68</a:t>
                      </a:r>
                    </a:p>
                  </a:txBody>
                  <a:tcPr marL="68580" marR="68580" marT="0" marB="0" anchor="b"/>
                </a:tc>
                <a:tc>
                  <a:txBody>
                    <a:bodyPr/>
                    <a:lstStyle/>
                    <a:p>
                      <a:pPr algn="ctr">
                        <a:spcAft>
                          <a:spcPts val="0"/>
                        </a:spcAft>
                      </a:pPr>
                      <a:r>
                        <a:rPr lang="en-US">
                          <a:effectLst/>
                        </a:rPr>
                        <a:t>50</a:t>
                      </a:r>
                    </a:p>
                  </a:txBody>
                  <a:tcPr marL="68580" marR="68580" marT="0" marB="0" anchor="b"/>
                </a:tc>
                <a:tc>
                  <a:txBody>
                    <a:bodyPr/>
                    <a:lstStyle/>
                    <a:p>
                      <a:pPr algn="ctr">
                        <a:spcAft>
                          <a:spcPts val="0"/>
                        </a:spcAft>
                      </a:pPr>
                      <a:r>
                        <a:rPr lang="en-US">
                          <a:effectLst/>
                        </a:rPr>
                        <a:t>40</a:t>
                      </a:r>
                    </a:p>
                  </a:txBody>
                  <a:tcPr marL="68580" marR="68580" marT="0" marB="0" anchor="b"/>
                </a:tc>
                <a:extLst>
                  <a:ext uri="{0D108BD9-81ED-4DB2-BD59-A6C34878D82A}">
                    <a16:rowId xmlns:a16="http://schemas.microsoft.com/office/drawing/2014/main" val="2198297618"/>
                  </a:ext>
                </a:extLst>
              </a:tr>
              <a:tr h="0">
                <a:tc>
                  <a:txBody>
                    <a:bodyPr/>
                    <a:lstStyle/>
                    <a:p>
                      <a:pPr>
                        <a:spcAft>
                          <a:spcPts val="0"/>
                        </a:spcAft>
                      </a:pPr>
                      <a:r>
                        <a:rPr lang="en-US">
                          <a:effectLst/>
                        </a:rPr>
                        <a:t>Declined 1x</a:t>
                      </a:r>
                    </a:p>
                  </a:txBody>
                  <a:tcPr marL="68580" marR="68580" marT="0" marB="0" anchor="b"/>
                </a:tc>
                <a:tc>
                  <a:txBody>
                    <a:bodyPr/>
                    <a:lstStyle/>
                    <a:p>
                      <a:pPr algn="ctr">
                        <a:spcAft>
                          <a:spcPts val="0"/>
                        </a:spcAft>
                      </a:pPr>
                      <a:r>
                        <a:rPr lang="en-US">
                          <a:effectLst/>
                        </a:rPr>
                        <a:t>19</a:t>
                      </a:r>
                    </a:p>
                  </a:txBody>
                  <a:tcPr marL="68580" marR="68580" marT="0" marB="0" anchor="b"/>
                </a:tc>
                <a:tc>
                  <a:txBody>
                    <a:bodyPr/>
                    <a:lstStyle/>
                    <a:p>
                      <a:pPr algn="ctr">
                        <a:spcAft>
                          <a:spcPts val="0"/>
                        </a:spcAft>
                      </a:pPr>
                      <a:r>
                        <a:rPr lang="en-US">
                          <a:effectLst/>
                        </a:rPr>
                        <a:t>16</a:t>
                      </a:r>
                    </a:p>
                  </a:txBody>
                  <a:tcPr marL="68580" marR="68580" marT="0" marB="0" anchor="b"/>
                </a:tc>
                <a:tc>
                  <a:txBody>
                    <a:bodyPr/>
                    <a:lstStyle/>
                    <a:p>
                      <a:pPr algn="ctr">
                        <a:spcAft>
                          <a:spcPts val="0"/>
                        </a:spcAft>
                      </a:pPr>
                      <a:r>
                        <a:rPr lang="en-US">
                          <a:effectLst/>
                        </a:rPr>
                        <a:t>24</a:t>
                      </a:r>
                    </a:p>
                  </a:txBody>
                  <a:tcPr marL="68580" marR="68580" marT="0" marB="0" anchor="b"/>
                </a:tc>
                <a:tc>
                  <a:txBody>
                    <a:bodyPr/>
                    <a:lstStyle/>
                    <a:p>
                      <a:pPr algn="ctr">
                        <a:spcAft>
                          <a:spcPts val="0"/>
                        </a:spcAft>
                      </a:pPr>
                      <a:r>
                        <a:rPr lang="en-US">
                          <a:effectLst/>
                        </a:rPr>
                        <a:t>7</a:t>
                      </a:r>
                    </a:p>
                  </a:txBody>
                  <a:tcPr marL="68580" marR="68580" marT="0" marB="0" anchor="b"/>
                </a:tc>
                <a:extLst>
                  <a:ext uri="{0D108BD9-81ED-4DB2-BD59-A6C34878D82A}">
                    <a16:rowId xmlns:a16="http://schemas.microsoft.com/office/drawing/2014/main" val="3106624555"/>
                  </a:ext>
                </a:extLst>
              </a:tr>
              <a:tr h="0">
                <a:tc>
                  <a:txBody>
                    <a:bodyPr/>
                    <a:lstStyle/>
                    <a:p>
                      <a:pPr>
                        <a:spcAft>
                          <a:spcPts val="0"/>
                        </a:spcAft>
                      </a:pPr>
                      <a:r>
                        <a:rPr lang="en-US">
                          <a:effectLst/>
                        </a:rPr>
                        <a:t>Declined 2x</a:t>
                      </a:r>
                    </a:p>
                  </a:txBody>
                  <a:tcPr marL="68580" marR="68580" marT="0" marB="0" anchor="b"/>
                </a:tc>
                <a:tc>
                  <a:txBody>
                    <a:bodyPr/>
                    <a:lstStyle/>
                    <a:p>
                      <a:pPr algn="ctr">
                        <a:spcAft>
                          <a:spcPts val="0"/>
                        </a:spcAft>
                      </a:pPr>
                      <a:r>
                        <a:rPr lang="en-US">
                          <a:effectLst/>
                        </a:rPr>
                        <a:t>5</a:t>
                      </a:r>
                    </a:p>
                  </a:txBody>
                  <a:tcPr marL="68580" marR="68580" marT="0" marB="0" anchor="b"/>
                </a:tc>
                <a:tc>
                  <a:txBody>
                    <a:bodyPr/>
                    <a:lstStyle/>
                    <a:p>
                      <a:pPr algn="ctr">
                        <a:spcAft>
                          <a:spcPts val="0"/>
                        </a:spcAft>
                      </a:pPr>
                      <a:r>
                        <a:rPr lang="en-US">
                          <a:effectLst/>
                        </a:rPr>
                        <a:t>4</a:t>
                      </a:r>
                    </a:p>
                  </a:txBody>
                  <a:tcPr marL="68580" marR="68580" marT="0" marB="0" anchor="b"/>
                </a:tc>
                <a:tc>
                  <a:txBody>
                    <a:bodyPr/>
                    <a:lstStyle/>
                    <a:p>
                      <a:pPr algn="ctr">
                        <a:spcAft>
                          <a:spcPts val="0"/>
                        </a:spcAft>
                      </a:pPr>
                      <a:r>
                        <a:rPr lang="en-US">
                          <a:effectLst/>
                        </a:rPr>
                        <a:t>8</a:t>
                      </a:r>
                    </a:p>
                  </a:txBody>
                  <a:tcPr marL="68580" marR="68580" marT="0" marB="0" anchor="b"/>
                </a:tc>
                <a:tc>
                  <a:txBody>
                    <a:bodyPr/>
                    <a:lstStyle/>
                    <a:p>
                      <a:pPr algn="ctr">
                        <a:spcAft>
                          <a:spcPts val="0"/>
                        </a:spcAft>
                      </a:pPr>
                      <a:r>
                        <a:rPr lang="en-US">
                          <a:effectLst/>
                        </a:rPr>
                        <a:t>1</a:t>
                      </a:r>
                    </a:p>
                  </a:txBody>
                  <a:tcPr marL="68580" marR="68580" marT="0" marB="0" anchor="b"/>
                </a:tc>
                <a:extLst>
                  <a:ext uri="{0D108BD9-81ED-4DB2-BD59-A6C34878D82A}">
                    <a16:rowId xmlns:a16="http://schemas.microsoft.com/office/drawing/2014/main" val="3071114506"/>
                  </a:ext>
                </a:extLst>
              </a:tr>
              <a:tr h="0">
                <a:tc>
                  <a:txBody>
                    <a:bodyPr/>
                    <a:lstStyle/>
                    <a:p>
                      <a:pPr>
                        <a:spcAft>
                          <a:spcPts val="0"/>
                        </a:spcAft>
                      </a:pPr>
                      <a:r>
                        <a:rPr lang="en-US">
                          <a:effectLst/>
                        </a:rPr>
                        <a:t>Declined 3x</a:t>
                      </a:r>
                    </a:p>
                  </a:txBody>
                  <a:tcPr marL="68580" marR="68580" marT="0" marB="0" anchor="b"/>
                </a:tc>
                <a:tc>
                  <a:txBody>
                    <a:bodyPr/>
                    <a:lstStyle/>
                    <a:p>
                      <a:pPr algn="ctr">
                        <a:spcAft>
                          <a:spcPts val="0"/>
                        </a:spcAft>
                      </a:pPr>
                      <a:r>
                        <a:rPr lang="en-US">
                          <a:effectLst/>
                        </a:rPr>
                        <a:t>1</a:t>
                      </a:r>
                    </a:p>
                  </a:txBody>
                  <a:tcPr marL="68580" marR="68580" marT="0" marB="0" anchor="b"/>
                </a:tc>
                <a:tc>
                  <a:txBody>
                    <a:bodyPr/>
                    <a:lstStyle/>
                    <a:p>
                      <a:pPr algn="ctr">
                        <a:spcAft>
                          <a:spcPts val="0"/>
                        </a:spcAft>
                      </a:pPr>
                      <a:r>
                        <a:rPr lang="en-US">
                          <a:effectLst/>
                        </a:rPr>
                        <a:t>1</a:t>
                      </a:r>
                    </a:p>
                  </a:txBody>
                  <a:tcPr marL="68580" marR="68580" marT="0" marB="0" anchor="b"/>
                </a:tc>
                <a:tc>
                  <a:txBody>
                    <a:bodyPr/>
                    <a:lstStyle/>
                    <a:p>
                      <a:pPr algn="ctr">
                        <a:spcAft>
                          <a:spcPts val="0"/>
                        </a:spcAft>
                      </a:pPr>
                      <a:r>
                        <a:rPr lang="en-US">
                          <a:effectLst/>
                        </a:rPr>
                        <a:t>0</a:t>
                      </a:r>
                    </a:p>
                  </a:txBody>
                  <a:tcPr marL="68580" marR="68580" marT="0" marB="0" anchor="b"/>
                </a:tc>
                <a:tc>
                  <a:txBody>
                    <a:bodyPr/>
                    <a:lstStyle/>
                    <a:p>
                      <a:pPr algn="ctr">
                        <a:spcAft>
                          <a:spcPts val="0"/>
                        </a:spcAft>
                      </a:pPr>
                      <a:r>
                        <a:rPr lang="en-US">
                          <a:effectLst/>
                        </a:rPr>
                        <a:t>1</a:t>
                      </a:r>
                    </a:p>
                  </a:txBody>
                  <a:tcPr marL="68580" marR="68580" marT="0" marB="0" anchor="b"/>
                </a:tc>
                <a:extLst>
                  <a:ext uri="{0D108BD9-81ED-4DB2-BD59-A6C34878D82A}">
                    <a16:rowId xmlns:a16="http://schemas.microsoft.com/office/drawing/2014/main" val="2560322130"/>
                  </a:ext>
                </a:extLst>
              </a:tr>
              <a:tr h="0">
                <a:tc>
                  <a:txBody>
                    <a:bodyPr/>
                    <a:lstStyle/>
                    <a:p>
                      <a:pPr>
                        <a:spcAft>
                          <a:spcPts val="0"/>
                        </a:spcAft>
                      </a:pPr>
                      <a:r>
                        <a:rPr lang="en-US">
                          <a:effectLst/>
                        </a:rPr>
                        <a:t>    Total Apps.</a:t>
                      </a:r>
                    </a:p>
                  </a:txBody>
                  <a:tcPr marL="68580" marR="68580" marT="0" marB="0" anchor="b"/>
                </a:tc>
                <a:tc>
                  <a:txBody>
                    <a:bodyPr/>
                    <a:lstStyle/>
                    <a:p>
                      <a:pPr algn="ctr">
                        <a:spcAft>
                          <a:spcPts val="0"/>
                        </a:spcAft>
                      </a:pPr>
                      <a:r>
                        <a:rPr lang="en-US">
                          <a:effectLst/>
                        </a:rPr>
                        <a:t>84</a:t>
                      </a:r>
                    </a:p>
                  </a:txBody>
                  <a:tcPr marL="68580" marR="68580" marT="0" marB="0" anchor="b"/>
                </a:tc>
                <a:tc>
                  <a:txBody>
                    <a:bodyPr/>
                    <a:lstStyle/>
                    <a:p>
                      <a:pPr algn="ctr">
                        <a:spcAft>
                          <a:spcPts val="0"/>
                        </a:spcAft>
                      </a:pPr>
                      <a:r>
                        <a:rPr lang="en-US">
                          <a:effectLst/>
                        </a:rPr>
                        <a:t>89</a:t>
                      </a:r>
                    </a:p>
                  </a:txBody>
                  <a:tcPr marL="68580" marR="68580" marT="0" marB="0" anchor="b"/>
                </a:tc>
                <a:tc>
                  <a:txBody>
                    <a:bodyPr/>
                    <a:lstStyle/>
                    <a:p>
                      <a:pPr algn="ctr">
                        <a:spcAft>
                          <a:spcPts val="0"/>
                        </a:spcAft>
                      </a:pPr>
                      <a:r>
                        <a:rPr lang="en-US">
                          <a:effectLst/>
                        </a:rPr>
                        <a:t>82</a:t>
                      </a:r>
                    </a:p>
                  </a:txBody>
                  <a:tcPr marL="68580" marR="68580" marT="0" marB="0" anchor="b"/>
                </a:tc>
                <a:tc>
                  <a:txBody>
                    <a:bodyPr/>
                    <a:lstStyle/>
                    <a:p>
                      <a:pPr algn="ctr">
                        <a:spcAft>
                          <a:spcPts val="0"/>
                        </a:spcAft>
                      </a:pPr>
                      <a:r>
                        <a:rPr lang="en-US">
                          <a:effectLst/>
                        </a:rPr>
                        <a:t>49</a:t>
                      </a:r>
                    </a:p>
                  </a:txBody>
                  <a:tcPr marL="68580" marR="68580" marT="0" marB="0" anchor="b"/>
                </a:tc>
                <a:extLst>
                  <a:ext uri="{0D108BD9-81ED-4DB2-BD59-A6C34878D82A}">
                    <a16:rowId xmlns:a16="http://schemas.microsoft.com/office/drawing/2014/main" val="1775299540"/>
                  </a:ext>
                </a:extLst>
              </a:tr>
            </a:tbl>
          </a:graphicData>
        </a:graphic>
      </p:graphicFrame>
      <p:graphicFrame>
        <p:nvGraphicFramePr>
          <p:cNvPr id="4" name="Chart 3">
            <a:extLst>
              <a:ext uri="{FF2B5EF4-FFF2-40B4-BE49-F238E27FC236}">
                <a16:creationId xmlns:a16="http://schemas.microsoft.com/office/drawing/2014/main" id="{847F5C6C-1C32-807B-B937-8AF6673E7E9D}"/>
              </a:ext>
              <a:ext uri="{147F2762-F138-4A5C-976F-8EAC2B608ADB}">
                <a16:predDERef xmlns:a16="http://schemas.microsoft.com/office/drawing/2014/main" pred="{CF4CD50A-BFCC-4414-A262-029BB4A2D0A1}"/>
              </a:ext>
            </a:extLst>
          </p:cNvPr>
          <p:cNvGraphicFramePr>
            <a:graphicFrameLocks/>
          </p:cNvGraphicFramePr>
          <p:nvPr>
            <p:extLst>
              <p:ext uri="{D42A27DB-BD31-4B8C-83A1-F6EECF244321}">
                <p14:modId xmlns:p14="http://schemas.microsoft.com/office/powerpoint/2010/main" val="736265852"/>
              </p:ext>
            </p:extLst>
          </p:nvPr>
        </p:nvGraphicFramePr>
        <p:xfrm>
          <a:off x="348074" y="1246481"/>
          <a:ext cx="7100711" cy="2343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142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93911" y="650552"/>
            <a:ext cx="8089115" cy="64237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1800">
                <a:solidFill>
                  <a:srgbClr val="00A2B6"/>
                </a:solidFill>
                <a:latin typeface="Calibri" panose="020F0502020204030204" pitchFamily="34" charset="0"/>
                <a:cs typeface="Calibri" panose="020F0502020204030204" pitchFamily="34" charset="0"/>
              </a:rPr>
              <a:t> </a:t>
            </a:r>
            <a:r>
              <a:rPr lang="en-US" sz="2800" b="0">
                <a:solidFill>
                  <a:srgbClr val="00A2B6"/>
                </a:solidFill>
                <a:latin typeface="Calibri" panose="020F0502020204030204" pitchFamily="34" charset="0"/>
                <a:cs typeface="Calibri" panose="020F0502020204030204" pitchFamily="34" charset="0"/>
              </a:rPr>
              <a:t>Meeting Agenda </a:t>
            </a:r>
            <a:endParaRPr sz="2800" b="0">
              <a:solidFill>
                <a:srgbClr val="00A2B6"/>
              </a:solidFill>
              <a:latin typeface="Calibri" panose="020F0502020204030204" pitchFamily="34" charset="0"/>
              <a:cs typeface="Calibri" panose="020F0502020204030204" pitchFamily="34" charset="0"/>
            </a:endParaRPr>
          </a:p>
        </p:txBody>
      </p:sp>
      <p:sp>
        <p:nvSpPr>
          <p:cNvPr id="121" name="Shape 121"/>
          <p:cNvSpPr txBox="1">
            <a:spLocks noGrp="1"/>
          </p:cNvSpPr>
          <p:nvPr>
            <p:ph type="body" idx="1"/>
          </p:nvPr>
        </p:nvSpPr>
        <p:spPr>
          <a:xfrm>
            <a:off x="318449" y="1170378"/>
            <a:ext cx="9497453" cy="4475577"/>
          </a:xfrm>
          <a:prstGeom prst="rect">
            <a:avLst/>
          </a:prstGeom>
          <a:noFill/>
          <a:ln>
            <a:noFill/>
          </a:ln>
        </p:spPr>
        <p:txBody>
          <a:bodyPr spcFirstLastPara="1" vert="horz" wrap="square" lIns="0" tIns="0" rIns="0" bIns="0" rtlCol="0" anchor="t" anchorCtr="0">
            <a:noAutofit/>
          </a:bodyPr>
          <a:lstStyle/>
          <a:p>
            <a:pPr marL="0" indent="0">
              <a:buSzPct val="100000"/>
            </a:pPr>
            <a:endParaRPr lang="en-US" sz="1600"/>
          </a:p>
          <a:p>
            <a:pPr marL="457198" indent="-457198">
              <a:buFont typeface="Arial"/>
              <a:buAutoNum type="arabicPeriod"/>
            </a:pPr>
            <a:endParaRPr sz="1600"/>
          </a:p>
        </p:txBody>
      </p:sp>
      <p:sp>
        <p:nvSpPr>
          <p:cNvPr id="2" name="TextBox 1">
            <a:extLst>
              <a:ext uri="{FF2B5EF4-FFF2-40B4-BE49-F238E27FC236}">
                <a16:creationId xmlns:a16="http://schemas.microsoft.com/office/drawing/2014/main" id="{0486EC0E-8FF2-4398-9230-303EAC476E56}"/>
              </a:ext>
            </a:extLst>
          </p:cNvPr>
          <p:cNvSpPr txBox="1"/>
          <p:nvPr/>
        </p:nvSpPr>
        <p:spPr>
          <a:xfrm>
            <a:off x="793911" y="1235749"/>
            <a:ext cx="6755795" cy="281167"/>
          </a:xfrm>
          <a:prstGeom prst="rect">
            <a:avLst/>
          </a:prstGeom>
          <a:noFill/>
        </p:spPr>
        <p:txBody>
          <a:bodyPr wrap="square" rtlCol="0">
            <a:spAutoFit/>
          </a:bodyPr>
          <a:lstStyle/>
          <a:p>
            <a:endParaRPr lang="en-US" sz="1227"/>
          </a:p>
        </p:txBody>
      </p:sp>
      <p:sp>
        <p:nvSpPr>
          <p:cNvPr id="3" name="TextBox 2">
            <a:extLst>
              <a:ext uri="{FF2B5EF4-FFF2-40B4-BE49-F238E27FC236}">
                <a16:creationId xmlns:a16="http://schemas.microsoft.com/office/drawing/2014/main" id="{4B3E7324-B6A9-4609-94D0-F4780C505CDF}"/>
              </a:ext>
            </a:extLst>
          </p:cNvPr>
          <p:cNvSpPr txBox="1"/>
          <p:nvPr/>
        </p:nvSpPr>
        <p:spPr>
          <a:xfrm>
            <a:off x="793911" y="1237121"/>
            <a:ext cx="9315320" cy="3820598"/>
          </a:xfrm>
          <a:prstGeom prst="rect">
            <a:avLst/>
          </a:prstGeom>
          <a:noFill/>
        </p:spPr>
        <p:txBody>
          <a:bodyPr wrap="square" lIns="91440" tIns="45720" rIns="91440" bIns="45720" rtlCol="0" anchor="t">
            <a:spAutoFit/>
          </a:bodyPr>
          <a:lstStyle/>
          <a:p>
            <a:pPr marL="342900" indent="-342900" fontAlgn="base">
              <a:buFont typeface="+mj-lt"/>
              <a:buAutoNum type="arabicPeriod"/>
            </a:pPr>
            <a:r>
              <a:rPr lang="en-US" dirty="0"/>
              <a:t>Welcome</a:t>
            </a:r>
          </a:p>
          <a:p>
            <a:pPr marL="342900" indent="-342900" fontAlgn="base">
              <a:buFont typeface="+mj-lt"/>
              <a:buAutoNum type="arabicPeriod"/>
            </a:pPr>
            <a:r>
              <a:rPr lang="en-US" dirty="0"/>
              <a:t>ODJFS Presentation: Kinship Guardianship Assistance Program (KGAP)</a:t>
            </a:r>
            <a:endParaRPr lang="en-US">
              <a:cs typeface="Calibri"/>
            </a:endParaRPr>
          </a:p>
          <a:p>
            <a:pPr marL="342900" indent="-342900" fontAlgn="base">
              <a:buFont typeface="+mj-lt"/>
              <a:buAutoNum type="arabicPeriod"/>
            </a:pPr>
            <a:r>
              <a:rPr lang="en-US" dirty="0">
                <a:cs typeface="Calibri" panose="020F0502020204030204"/>
              </a:rPr>
              <a:t>ODJFS Presentation: Adoption Assistance Connections to Age 21 (AAC to 21)</a:t>
            </a:r>
            <a:endParaRPr lang="en-US" dirty="0"/>
          </a:p>
          <a:p>
            <a:pPr marL="342900" indent="-342900">
              <a:buAutoNum type="arabicPeriod"/>
            </a:pPr>
            <a:r>
              <a:rPr lang="en-US" dirty="0"/>
              <a:t>Bridges Liaison Panel Discussion</a:t>
            </a:r>
            <a:endParaRPr lang="en-US">
              <a:cs typeface="Calibri" panose="020F0502020204030204"/>
            </a:endParaRPr>
          </a:p>
          <a:p>
            <a:pPr marL="342900" indent="-342900" fontAlgn="base">
              <a:buFont typeface="+mj-lt"/>
              <a:buAutoNum type="arabicPeriod"/>
            </a:pPr>
            <a:r>
              <a:rPr lang="en-US" dirty="0"/>
              <a:t>Review Updated Bridges Forms (BEAF, VPA, Explanation of State Hearing Procedures, DVF)</a:t>
            </a:r>
            <a:endParaRPr lang="en-US">
              <a:cs typeface="Calibri"/>
            </a:endParaRPr>
          </a:p>
          <a:p>
            <a:pPr marL="342900" indent="-342900" fontAlgn="base">
              <a:buFont typeface="+mj-lt"/>
              <a:buAutoNum type="arabicPeriod"/>
            </a:pPr>
            <a:r>
              <a:rPr lang="en-US" dirty="0"/>
              <a:t>OAC Rule Changes</a:t>
            </a:r>
            <a:endParaRPr lang="en-US">
              <a:cs typeface="Calibri"/>
            </a:endParaRPr>
          </a:p>
          <a:p>
            <a:pPr marL="342900" indent="-342900" fontAlgn="base">
              <a:buFont typeface="+mj-lt"/>
              <a:buAutoNum type="arabicPeriod"/>
            </a:pPr>
            <a:r>
              <a:rPr lang="en-US" dirty="0"/>
              <a:t>Bridges Applications</a:t>
            </a:r>
            <a:endParaRPr lang="en-US">
              <a:cs typeface="Calibri"/>
            </a:endParaRPr>
          </a:p>
          <a:p>
            <a:pPr marL="342900" indent="-342900" fontAlgn="base">
              <a:buFont typeface="+mj-lt"/>
              <a:buAutoNum type="arabicPeriod"/>
            </a:pPr>
            <a:r>
              <a:rPr lang="en-US" dirty="0"/>
              <a:t>Bridges Extraordinary Staff Recognition</a:t>
            </a:r>
            <a:endParaRPr lang="en-US">
              <a:cs typeface="Calibri"/>
            </a:endParaRPr>
          </a:p>
          <a:p>
            <a:pPr marL="342900" indent="-342900" fontAlgn="base">
              <a:buFont typeface="+mj-lt"/>
              <a:buAutoNum type="arabicPeriod"/>
            </a:pPr>
            <a:r>
              <a:rPr lang="en-US" dirty="0"/>
              <a:t>Good News Stories </a:t>
            </a:r>
            <a:endParaRPr lang="en-US">
              <a:cs typeface="Calibri"/>
            </a:endParaRPr>
          </a:p>
          <a:p>
            <a:pPr fontAlgn="base"/>
            <a:endParaRPr lang="en-US">
              <a:cs typeface="Calibri"/>
            </a:endParaRPr>
          </a:p>
          <a:p>
            <a:br>
              <a:rPr lang="en-US" dirty="0"/>
            </a:br>
            <a:endParaRPr lang="en-US" sz="1600">
              <a:latin typeface="Calibri" panose="020F0502020204030204" pitchFamily="34" charset="0"/>
              <a:cs typeface="Calibri" panose="020F0502020204030204" pitchFamily="34" charset="0"/>
            </a:endParaRPr>
          </a:p>
          <a:p>
            <a:pPr marL="342900" indent="-342900">
              <a:buFont typeface="+mj-lt"/>
              <a:buAutoNum type="arabicPeriod"/>
            </a:pPr>
            <a:endParaRPr lang="en-US" sz="1600">
              <a:latin typeface="Calibri" panose="020F0502020204030204" pitchFamily="34" charset="0"/>
              <a:cs typeface="Calibri" panose="020F0502020204030204" pitchFamily="34" charset="0"/>
            </a:endParaRPr>
          </a:p>
          <a:p>
            <a:pPr lvl="5"/>
            <a:endParaRPr lang="en-US" sz="1227"/>
          </a:p>
        </p:txBody>
      </p:sp>
    </p:spTree>
    <p:extLst>
      <p:ext uri="{BB962C8B-B14F-4D97-AF65-F5344CB8AC3E}">
        <p14:creationId xmlns:p14="http://schemas.microsoft.com/office/powerpoint/2010/main" val="4001646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Extraordinary Staff Recognition</a:t>
            </a:r>
            <a:endParaRPr sz="2800" b="0">
              <a:solidFill>
                <a:srgbClr val="00A2B6"/>
              </a:solidFill>
              <a:latin typeface="Calibri"/>
              <a:cs typeface="Calibri"/>
            </a:endParaRPr>
          </a:p>
        </p:txBody>
      </p:sp>
      <p:sp>
        <p:nvSpPr>
          <p:cNvPr id="3" name="Rectangle 2">
            <a:extLst>
              <a:ext uri="{FF2B5EF4-FFF2-40B4-BE49-F238E27FC236}">
                <a16:creationId xmlns:a16="http://schemas.microsoft.com/office/drawing/2014/main" id="{CCB37656-AA24-4414-8878-2C4E03788EF6}"/>
              </a:ext>
            </a:extLst>
          </p:cNvPr>
          <p:cNvSpPr/>
          <p:nvPr/>
        </p:nvSpPr>
        <p:spPr>
          <a:xfrm>
            <a:off x="759847" y="1296044"/>
            <a:ext cx="11256826"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sp>
        <p:nvSpPr>
          <p:cNvPr id="2" name="TextBox 1">
            <a:extLst>
              <a:ext uri="{FF2B5EF4-FFF2-40B4-BE49-F238E27FC236}">
                <a16:creationId xmlns:a16="http://schemas.microsoft.com/office/drawing/2014/main" id="{F66B1CFD-22C3-9614-E034-E38321DA1BDA}"/>
              </a:ext>
            </a:extLst>
          </p:cNvPr>
          <p:cNvSpPr txBox="1"/>
          <p:nvPr/>
        </p:nvSpPr>
        <p:spPr>
          <a:xfrm>
            <a:off x="1122218" y="4793673"/>
            <a:ext cx="26739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99CC"/>
                </a:solidFill>
                <a:cs typeface="Segoe UI"/>
              </a:rPr>
              <a:t>Crystal Ayorinde</a:t>
            </a:r>
          </a:p>
          <a:p>
            <a:pPr algn="ctr"/>
            <a:r>
              <a:rPr lang="en-US" b="1">
                <a:solidFill>
                  <a:srgbClr val="0099CC"/>
                </a:solidFill>
                <a:cs typeface="Segoe UI"/>
              </a:rPr>
              <a:t>South Community</a:t>
            </a:r>
          </a:p>
          <a:p>
            <a:r>
              <a:rPr lang="en-US">
                <a:cs typeface="Segoe UI"/>
              </a:rPr>
              <a:t>​</a:t>
            </a:r>
          </a:p>
          <a:p>
            <a:endParaRPr lang="en-US">
              <a:cs typeface="Segoe UI"/>
            </a:endParaRPr>
          </a:p>
        </p:txBody>
      </p:sp>
      <p:sp>
        <p:nvSpPr>
          <p:cNvPr id="4" name="TextBox 3">
            <a:extLst>
              <a:ext uri="{FF2B5EF4-FFF2-40B4-BE49-F238E27FC236}">
                <a16:creationId xmlns:a16="http://schemas.microsoft.com/office/drawing/2014/main" id="{672B2EE4-F188-C77A-D0C5-765AC8132885}"/>
              </a:ext>
            </a:extLst>
          </p:cNvPr>
          <p:cNvSpPr txBox="1"/>
          <p:nvPr/>
        </p:nvSpPr>
        <p:spPr>
          <a:xfrm>
            <a:off x="5015344" y="48768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solidFill>
                  <a:srgbClr val="0099CC"/>
                </a:solidFill>
                <a:cs typeface="Segoe UI"/>
              </a:rPr>
              <a:t>LonMakela</a:t>
            </a:r>
            <a:r>
              <a:rPr lang="en-US" b="1">
                <a:solidFill>
                  <a:srgbClr val="0099CC"/>
                </a:solidFill>
                <a:cs typeface="Segoe UI"/>
              </a:rPr>
              <a:t> Givens</a:t>
            </a:r>
            <a:endParaRPr lang="en-US">
              <a:cs typeface="Segoe UI"/>
            </a:endParaRPr>
          </a:p>
          <a:p>
            <a:pPr algn="ctr"/>
            <a:r>
              <a:rPr lang="en-US" b="1">
                <a:solidFill>
                  <a:srgbClr val="0099CC"/>
                </a:solidFill>
                <a:cs typeface="Segoe UI"/>
              </a:rPr>
              <a:t>The Buckeye Ranch</a:t>
            </a:r>
            <a:endParaRPr lang="en-US">
              <a:solidFill>
                <a:srgbClr val="0099CC"/>
              </a:solidFill>
              <a:cs typeface="Segoe UI"/>
            </a:endParaRPr>
          </a:p>
          <a:p>
            <a:pPr>
              <a:buChar char="•"/>
            </a:pPr>
            <a:endParaRPr lang="en-US">
              <a:cs typeface="Arial"/>
            </a:endParaRPr>
          </a:p>
        </p:txBody>
      </p:sp>
      <p:pic>
        <p:nvPicPr>
          <p:cNvPr id="5" name="Picture 5" descr="A person taking a selfie&#10;&#10;Description automatically generated">
            <a:extLst>
              <a:ext uri="{FF2B5EF4-FFF2-40B4-BE49-F238E27FC236}">
                <a16:creationId xmlns:a16="http://schemas.microsoft.com/office/drawing/2014/main" id="{BABB28DD-6A4E-4C3F-9B5B-CB2890EC87E6}"/>
              </a:ext>
            </a:extLst>
          </p:cNvPr>
          <p:cNvPicPr>
            <a:picLocks noChangeAspect="1"/>
          </p:cNvPicPr>
          <p:nvPr/>
        </p:nvPicPr>
        <p:blipFill>
          <a:blip r:embed="rId3"/>
          <a:stretch>
            <a:fillRect/>
          </a:stretch>
        </p:blipFill>
        <p:spPr>
          <a:xfrm>
            <a:off x="5070763" y="1364579"/>
            <a:ext cx="2743200" cy="3408405"/>
          </a:xfrm>
          <a:prstGeom prst="rect">
            <a:avLst/>
          </a:prstGeom>
        </p:spPr>
      </p:pic>
      <p:sp>
        <p:nvSpPr>
          <p:cNvPr id="6" name="TextBox 5">
            <a:extLst>
              <a:ext uri="{FF2B5EF4-FFF2-40B4-BE49-F238E27FC236}">
                <a16:creationId xmlns:a16="http://schemas.microsoft.com/office/drawing/2014/main" id="{13789F02-ACF3-9B6C-ED93-19304E9F7EBF}"/>
              </a:ext>
            </a:extLst>
          </p:cNvPr>
          <p:cNvSpPr txBox="1"/>
          <p:nvPr/>
        </p:nvSpPr>
        <p:spPr>
          <a:xfrm>
            <a:off x="8797636" y="48768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99CC"/>
                </a:solidFill>
                <a:cs typeface="Segoe UI"/>
              </a:rPr>
              <a:t>Cameron Adams</a:t>
            </a:r>
          </a:p>
          <a:p>
            <a:pPr algn="ctr"/>
            <a:r>
              <a:rPr lang="en-US" b="1">
                <a:solidFill>
                  <a:srgbClr val="0099CC"/>
                </a:solidFill>
                <a:cs typeface="Segoe UI"/>
              </a:rPr>
              <a:t>The Buckeye Ranch</a:t>
            </a:r>
          </a:p>
        </p:txBody>
      </p:sp>
      <p:pic>
        <p:nvPicPr>
          <p:cNvPr id="7" name="Picture 7">
            <a:extLst>
              <a:ext uri="{FF2B5EF4-FFF2-40B4-BE49-F238E27FC236}">
                <a16:creationId xmlns:a16="http://schemas.microsoft.com/office/drawing/2014/main" id="{36B15E22-8A35-977D-8FD5-C273B442A651}"/>
              </a:ext>
            </a:extLst>
          </p:cNvPr>
          <p:cNvPicPr>
            <a:picLocks noChangeAspect="1"/>
          </p:cNvPicPr>
          <p:nvPr/>
        </p:nvPicPr>
        <p:blipFill>
          <a:blip r:embed="rId4"/>
          <a:stretch>
            <a:fillRect/>
          </a:stretch>
        </p:blipFill>
        <p:spPr>
          <a:xfrm>
            <a:off x="1237385" y="1364673"/>
            <a:ext cx="2443596" cy="3435926"/>
          </a:xfrm>
          <a:prstGeom prst="rect">
            <a:avLst/>
          </a:prstGeom>
        </p:spPr>
      </p:pic>
      <p:pic>
        <p:nvPicPr>
          <p:cNvPr id="8" name="Picture 8" descr="A person taking a selfie&#10;&#10;Description automatically generated">
            <a:extLst>
              <a:ext uri="{FF2B5EF4-FFF2-40B4-BE49-F238E27FC236}">
                <a16:creationId xmlns:a16="http://schemas.microsoft.com/office/drawing/2014/main" id="{526827B9-0F23-29F0-0493-35C05F6761E1}"/>
              </a:ext>
            </a:extLst>
          </p:cNvPr>
          <p:cNvPicPr>
            <a:picLocks noChangeAspect="1"/>
          </p:cNvPicPr>
          <p:nvPr/>
        </p:nvPicPr>
        <p:blipFill>
          <a:blip r:embed="rId5"/>
          <a:stretch>
            <a:fillRect/>
          </a:stretch>
        </p:blipFill>
        <p:spPr>
          <a:xfrm>
            <a:off x="8797636" y="1295399"/>
            <a:ext cx="2743200" cy="3505200"/>
          </a:xfrm>
          <a:prstGeom prst="rect">
            <a:avLst/>
          </a:prstGeom>
        </p:spPr>
      </p:pic>
    </p:spTree>
    <p:extLst>
      <p:ext uri="{BB962C8B-B14F-4D97-AF65-F5344CB8AC3E}">
        <p14:creationId xmlns:p14="http://schemas.microsoft.com/office/powerpoint/2010/main" val="91368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Bridges Extraordinary Staff Recognition</a:t>
            </a:r>
            <a:endParaRPr sz="2800" b="0">
              <a:solidFill>
                <a:srgbClr val="00A2B6"/>
              </a:solidFill>
              <a:latin typeface="Calibri"/>
              <a:cs typeface="Calibri"/>
            </a:endParaRPr>
          </a:p>
        </p:txBody>
      </p:sp>
      <p:sp>
        <p:nvSpPr>
          <p:cNvPr id="3" name="Rectangle 2">
            <a:extLst>
              <a:ext uri="{FF2B5EF4-FFF2-40B4-BE49-F238E27FC236}">
                <a16:creationId xmlns:a16="http://schemas.microsoft.com/office/drawing/2014/main" id="{CCB37656-AA24-4414-8878-2C4E03788EF6}"/>
              </a:ext>
            </a:extLst>
          </p:cNvPr>
          <p:cNvSpPr/>
          <p:nvPr/>
        </p:nvSpPr>
        <p:spPr>
          <a:xfrm>
            <a:off x="759847" y="1296044"/>
            <a:ext cx="11256826"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sp>
        <p:nvSpPr>
          <p:cNvPr id="2" name="TextBox 1">
            <a:extLst>
              <a:ext uri="{FF2B5EF4-FFF2-40B4-BE49-F238E27FC236}">
                <a16:creationId xmlns:a16="http://schemas.microsoft.com/office/drawing/2014/main" id="{5A0A50BF-AD46-BD06-5B61-60746190C85C}"/>
              </a:ext>
            </a:extLst>
          </p:cNvPr>
          <p:cNvSpPr txBox="1"/>
          <p:nvPr/>
        </p:nvSpPr>
        <p:spPr>
          <a:xfrm>
            <a:off x="2161309" y="476596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99CC"/>
                </a:solidFill>
                <a:cs typeface="Segoe UI"/>
              </a:rPr>
              <a:t>Tonnetta Barnes</a:t>
            </a:r>
          </a:p>
          <a:p>
            <a:pPr algn="ctr"/>
            <a:r>
              <a:rPr lang="en-US" b="1">
                <a:solidFill>
                  <a:srgbClr val="0099CC"/>
                </a:solidFill>
                <a:cs typeface="Segoe UI"/>
              </a:rPr>
              <a:t>Cadence Care Network</a:t>
            </a:r>
          </a:p>
        </p:txBody>
      </p:sp>
      <p:sp>
        <p:nvSpPr>
          <p:cNvPr id="4" name="TextBox 3">
            <a:extLst>
              <a:ext uri="{FF2B5EF4-FFF2-40B4-BE49-F238E27FC236}">
                <a16:creationId xmlns:a16="http://schemas.microsoft.com/office/drawing/2014/main" id="{5E756FA3-4827-7330-C083-4DB4D5DB299E}"/>
              </a:ext>
            </a:extLst>
          </p:cNvPr>
          <p:cNvSpPr txBox="1"/>
          <p:nvPr/>
        </p:nvSpPr>
        <p:spPr>
          <a:xfrm>
            <a:off x="6428508" y="490450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99CC"/>
                </a:solidFill>
                <a:cs typeface="Segoe UI"/>
              </a:rPr>
              <a:t>Amber Carson</a:t>
            </a:r>
          </a:p>
          <a:p>
            <a:pPr algn="ctr"/>
            <a:r>
              <a:rPr lang="en-US" b="1">
                <a:solidFill>
                  <a:srgbClr val="0099CC"/>
                </a:solidFill>
                <a:cs typeface="Segoe UI"/>
              </a:rPr>
              <a:t>NYAP</a:t>
            </a:r>
          </a:p>
        </p:txBody>
      </p:sp>
      <p:pic>
        <p:nvPicPr>
          <p:cNvPr id="5" name="Picture 5">
            <a:extLst>
              <a:ext uri="{FF2B5EF4-FFF2-40B4-BE49-F238E27FC236}">
                <a16:creationId xmlns:a16="http://schemas.microsoft.com/office/drawing/2014/main" id="{4D34DEBD-796C-D194-DC75-A89E6BBFB9EC}"/>
              </a:ext>
            </a:extLst>
          </p:cNvPr>
          <p:cNvPicPr>
            <a:picLocks noChangeAspect="1"/>
          </p:cNvPicPr>
          <p:nvPr/>
        </p:nvPicPr>
        <p:blipFill>
          <a:blip r:embed="rId3"/>
          <a:stretch>
            <a:fillRect/>
          </a:stretch>
        </p:blipFill>
        <p:spPr>
          <a:xfrm>
            <a:off x="1828801" y="1860591"/>
            <a:ext cx="3172689" cy="2804310"/>
          </a:xfrm>
          <a:prstGeom prst="rect">
            <a:avLst/>
          </a:prstGeom>
        </p:spPr>
      </p:pic>
      <p:pic>
        <p:nvPicPr>
          <p:cNvPr id="6" name="Picture 6">
            <a:extLst>
              <a:ext uri="{FF2B5EF4-FFF2-40B4-BE49-F238E27FC236}">
                <a16:creationId xmlns:a16="http://schemas.microsoft.com/office/drawing/2014/main" id="{BA11E637-96D7-5BB2-4E4B-843557678D82}"/>
              </a:ext>
            </a:extLst>
          </p:cNvPr>
          <p:cNvPicPr>
            <a:picLocks noChangeAspect="1"/>
          </p:cNvPicPr>
          <p:nvPr/>
        </p:nvPicPr>
        <p:blipFill>
          <a:blip r:embed="rId4"/>
          <a:stretch>
            <a:fillRect/>
          </a:stretch>
        </p:blipFill>
        <p:spPr>
          <a:xfrm>
            <a:off x="6728547" y="1443469"/>
            <a:ext cx="2572616" cy="3361460"/>
          </a:xfrm>
          <a:prstGeom prst="rect">
            <a:avLst/>
          </a:prstGeom>
        </p:spPr>
      </p:pic>
    </p:spTree>
    <p:extLst>
      <p:ext uri="{BB962C8B-B14F-4D97-AF65-F5344CB8AC3E}">
        <p14:creationId xmlns:p14="http://schemas.microsoft.com/office/powerpoint/2010/main" val="3813508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bstract image of colorful bokeh at night">
            <a:extLst>
              <a:ext uri="{FF2B5EF4-FFF2-40B4-BE49-F238E27FC236}">
                <a16:creationId xmlns:a16="http://schemas.microsoft.com/office/drawing/2014/main" id="{7D328C1C-9798-C049-FE00-CEB1A7B8EB8E}"/>
              </a:ext>
            </a:extLst>
          </p:cNvPr>
          <p:cNvPicPr>
            <a:picLocks noChangeAspect="1"/>
          </p:cNvPicPr>
          <p:nvPr/>
        </p:nvPicPr>
        <p:blipFill rotWithShape="1">
          <a:blip r:embed="rId2"/>
          <a:srcRect t="10537" b="487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id="{41BE3CD2-3B1F-6149-2DE0-8734E6ED226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spcBef>
                <a:spcPct val="0"/>
              </a:spcBef>
            </a:pPr>
            <a:r>
              <a:rPr lang="en-US" sz="4000">
                <a:solidFill>
                  <a:srgbClr val="0099CC"/>
                </a:solidFill>
                <a:latin typeface="+mj-lt"/>
                <a:ea typeface="+mj-ea"/>
                <a:cs typeface="Calibri Light"/>
              </a:rPr>
              <a:t>Good News Stories</a:t>
            </a:r>
            <a:endParaRPr lang="en-US" sz="4000">
              <a:solidFill>
                <a:schemeClr val="tx1"/>
              </a:solidFill>
              <a:latin typeface="+mj-lt"/>
              <a:ea typeface="+mj-ea"/>
              <a:cs typeface="+mj-cs"/>
            </a:endParaRP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81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hape 120"/>
          <p:cNvSpPr txBox="1">
            <a:spLocks noGrp="1"/>
          </p:cNvSpPr>
          <p:nvPr>
            <p:ph type="title"/>
          </p:nvPr>
        </p:nvSpPr>
        <p:spPr>
          <a:xfrm>
            <a:off x="1383564" y="348865"/>
            <a:ext cx="9718111" cy="1576446"/>
          </a:xfrm>
          <a:prstGeom prst="rect">
            <a:avLst/>
          </a:prstGeom>
        </p:spPr>
        <p:txBody>
          <a:bodyPr spcFirstLastPara="1" vert="horz" lIns="91440" tIns="45720" rIns="91440" bIns="45720" rtlCol="0" anchor="ctr" anchorCtr="0">
            <a:normAutofit/>
          </a:bodyPr>
          <a:lstStyle/>
          <a:p>
            <a:pPr>
              <a:spcBef>
                <a:spcPct val="0"/>
              </a:spcBef>
              <a:buClr>
                <a:srgbClr val="C00000"/>
              </a:buClr>
              <a:buSzPts val="3600"/>
            </a:pPr>
            <a:r>
              <a:rPr lang="en-US" sz="4000" b="0" kern="1200" dirty="0">
                <a:solidFill>
                  <a:srgbClr val="FFFFFF"/>
                </a:solidFill>
                <a:latin typeface="+mj-lt"/>
                <a:ea typeface="+mj-ea"/>
                <a:cs typeface="+mj-cs"/>
              </a:rPr>
              <a:t>Final Questions or Comments?</a:t>
            </a:r>
          </a:p>
        </p:txBody>
      </p:sp>
      <p:graphicFrame>
        <p:nvGraphicFramePr>
          <p:cNvPr id="134" name="TextBox 1">
            <a:extLst>
              <a:ext uri="{FF2B5EF4-FFF2-40B4-BE49-F238E27FC236}">
                <a16:creationId xmlns:a16="http://schemas.microsoft.com/office/drawing/2014/main" id="{1B115B13-EC81-4479-BB0A-2ADB5531BADD}"/>
              </a:ext>
            </a:extLst>
          </p:cNvPr>
          <p:cNvGraphicFramePr/>
          <p:nvPr>
            <p:extLst>
              <p:ext uri="{D42A27DB-BD31-4B8C-83A1-F6EECF244321}">
                <p14:modId xmlns:p14="http://schemas.microsoft.com/office/powerpoint/2010/main" val="105725976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69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ODJFS Presentation</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1CF89E59-B93C-488B-A2A2-EDBCC5CA2C31}"/>
              </a:ext>
            </a:extLst>
          </p:cNvPr>
          <p:cNvSpPr txBox="1"/>
          <p:nvPr/>
        </p:nvSpPr>
        <p:spPr>
          <a:xfrm>
            <a:off x="2286000" y="2782669"/>
            <a:ext cx="7393577" cy="1477328"/>
          </a:xfrm>
          <a:prstGeom prst="rect">
            <a:avLst/>
          </a:prstGeom>
          <a:noFill/>
        </p:spPr>
        <p:txBody>
          <a:bodyPr wrap="square" lIns="91440" tIns="45720" rIns="91440" bIns="45720" rtlCol="0" anchor="t">
            <a:spAutoFit/>
          </a:bodyPr>
          <a:lstStyle/>
          <a:p>
            <a:pPr algn="ctr"/>
            <a:r>
              <a:rPr lang="en-US" dirty="0">
                <a:ea typeface="+mn-lt"/>
                <a:cs typeface="+mn-lt"/>
              </a:rPr>
              <a:t>ODJFS Presentation: Kinship Guardianship Assistance Program (KGAP)</a:t>
            </a:r>
            <a:endParaRPr lang="en-US" dirty="0">
              <a:cs typeface="Calibri" panose="020F0502020204030204"/>
            </a:endParaRPr>
          </a:p>
          <a:p>
            <a:pPr algn="ctr"/>
            <a:endParaRPr lang="en-US" dirty="0">
              <a:ea typeface="+mn-lt"/>
              <a:cs typeface="+mn-lt"/>
            </a:endParaRPr>
          </a:p>
          <a:p>
            <a:pPr lvl="1" algn="ctr"/>
            <a:r>
              <a:rPr lang="en-US" dirty="0">
                <a:ea typeface="+mn-lt"/>
                <a:cs typeface="+mn-lt"/>
              </a:rPr>
              <a:t>Federal KGAP:  Tracy Hughes and Lisa Howard</a:t>
            </a:r>
          </a:p>
          <a:p>
            <a:pPr lvl="1" algn="ctr"/>
            <a:r>
              <a:rPr lang="en-US" dirty="0">
                <a:ea typeface="+mn-lt"/>
                <a:cs typeface="+mn-lt"/>
              </a:rPr>
              <a:t>State KGAP:  Shelene Williams and Becky Murray</a:t>
            </a:r>
          </a:p>
          <a:p>
            <a:pPr lvl="1" algn="ctr"/>
            <a:r>
              <a:rPr lang="en-US" dirty="0">
                <a:ea typeface="+mn-lt"/>
                <a:cs typeface="+mn-lt"/>
              </a:rPr>
              <a:t>KGAP C21:  Carrie Block</a:t>
            </a:r>
            <a:endParaRPr lang="en-US" dirty="0">
              <a:cs typeface="Calibri" panose="020F0502020204030204"/>
            </a:endParaRPr>
          </a:p>
        </p:txBody>
      </p:sp>
    </p:spTree>
    <p:extLst>
      <p:ext uri="{BB962C8B-B14F-4D97-AF65-F5344CB8AC3E}">
        <p14:creationId xmlns:p14="http://schemas.microsoft.com/office/powerpoint/2010/main" val="1028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a:solidFill>
                  <a:srgbClr val="00A2B6"/>
                </a:solidFill>
                <a:latin typeface="Calibri"/>
                <a:cs typeface="Calibri"/>
              </a:rPr>
              <a:t>ODJFS Presentation</a:t>
            </a:r>
            <a:endParaRPr sz="2800" b="0">
              <a:solidFill>
                <a:srgbClr val="00A2B6"/>
              </a:solidFill>
              <a:latin typeface="Calibri"/>
              <a:cs typeface="Calibri"/>
            </a:endParaRPr>
          </a:p>
        </p:txBody>
      </p:sp>
      <p:sp>
        <p:nvSpPr>
          <p:cNvPr id="3" name="TextBox 2">
            <a:extLst>
              <a:ext uri="{FF2B5EF4-FFF2-40B4-BE49-F238E27FC236}">
                <a16:creationId xmlns:a16="http://schemas.microsoft.com/office/drawing/2014/main" id="{1CF89E59-B93C-488B-A2A2-EDBCC5CA2C31}"/>
              </a:ext>
            </a:extLst>
          </p:cNvPr>
          <p:cNvSpPr txBox="1"/>
          <p:nvPr/>
        </p:nvSpPr>
        <p:spPr>
          <a:xfrm>
            <a:off x="2286000" y="2782669"/>
            <a:ext cx="7393577" cy="923330"/>
          </a:xfrm>
          <a:prstGeom prst="rect">
            <a:avLst/>
          </a:prstGeom>
          <a:noFill/>
        </p:spPr>
        <p:txBody>
          <a:bodyPr wrap="square" lIns="91440" tIns="45720" rIns="91440" bIns="45720" rtlCol="0" anchor="t">
            <a:spAutoFit/>
          </a:bodyPr>
          <a:lstStyle/>
          <a:p>
            <a:pPr algn="ctr"/>
            <a:r>
              <a:rPr lang="en-US" dirty="0">
                <a:ea typeface="+mn-lt"/>
                <a:cs typeface="+mn-lt"/>
              </a:rPr>
              <a:t>ODJFS Presentation: Adoption Assistance Connections to Age 21 (AAC to 21)</a:t>
            </a:r>
            <a:endParaRPr lang="en-US" dirty="0">
              <a:cs typeface="Calibri" panose="020F0502020204030204"/>
            </a:endParaRPr>
          </a:p>
          <a:p>
            <a:pPr algn="ctr"/>
            <a:endParaRPr lang="en-US" dirty="0">
              <a:ea typeface="+mn-lt"/>
              <a:cs typeface="+mn-lt"/>
            </a:endParaRPr>
          </a:p>
          <a:p>
            <a:pPr algn="ctr"/>
            <a:r>
              <a:rPr lang="en-US" dirty="0">
                <a:ea typeface="+mn-lt"/>
                <a:cs typeface="+mn-lt"/>
              </a:rPr>
              <a:t>Carrie Block, ODJFS Office of Families and Children Policy Developer</a:t>
            </a:r>
            <a:endParaRPr lang="en-US" dirty="0">
              <a:cs typeface="Calibri" panose="020F0502020204030204"/>
            </a:endParaRPr>
          </a:p>
        </p:txBody>
      </p:sp>
    </p:spTree>
    <p:extLst>
      <p:ext uri="{BB962C8B-B14F-4D97-AF65-F5344CB8AC3E}">
        <p14:creationId xmlns:p14="http://schemas.microsoft.com/office/powerpoint/2010/main" val="265515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Adoption Assistance Connections to Age 21 (AAC to 21)</a:t>
            </a:r>
          </a:p>
        </p:txBody>
      </p:sp>
      <p:sp>
        <p:nvSpPr>
          <p:cNvPr id="3" name="TextBox 2">
            <a:extLst>
              <a:ext uri="{FF2B5EF4-FFF2-40B4-BE49-F238E27FC236}">
                <a16:creationId xmlns:a16="http://schemas.microsoft.com/office/drawing/2014/main" id="{1CF89E59-B93C-488B-A2A2-EDBCC5CA2C31}"/>
              </a:ext>
            </a:extLst>
          </p:cNvPr>
          <p:cNvSpPr txBox="1"/>
          <p:nvPr/>
        </p:nvSpPr>
        <p:spPr>
          <a:xfrm>
            <a:off x="1678782" y="1484888"/>
            <a:ext cx="9751013" cy="3231654"/>
          </a:xfrm>
          <a:prstGeom prst="rect">
            <a:avLst/>
          </a:prstGeom>
          <a:noFill/>
        </p:spPr>
        <p:txBody>
          <a:bodyPr wrap="square" lIns="91440" tIns="45720" rIns="91440" bIns="45720" rtlCol="0" anchor="t">
            <a:spAutoFit/>
          </a:bodyPr>
          <a:lstStyle/>
          <a:p>
            <a:pPr marL="285750" indent="-285750" algn="ctr">
              <a:buFont typeface="Wingdings"/>
              <a:buChar char="v"/>
            </a:pPr>
            <a:endParaRPr lang="en-US" dirty="0">
              <a:cs typeface="Calibri" panose="020F0502020204030204"/>
            </a:endParaRPr>
          </a:p>
          <a:p>
            <a:pPr marL="285750" indent="-285750" algn="ctr">
              <a:buFont typeface="Wingdings"/>
              <a:buChar char="v"/>
            </a:pPr>
            <a:r>
              <a:rPr lang="en-US" sz="2400" dirty="0">
                <a:ea typeface="+mn-lt"/>
                <a:cs typeface="+mn-lt"/>
              </a:rPr>
              <a:t>Fostering Connections to Success and Increasing Adoptions Act of 2008</a:t>
            </a:r>
            <a:endParaRPr lang="en-US" sz="2400">
              <a:cs typeface="Calibri" panose="020F0502020204030204"/>
            </a:endParaRPr>
          </a:p>
          <a:p>
            <a:pPr marL="285750" indent="-285750" algn="ctr">
              <a:buFont typeface="Wingdings"/>
              <a:buChar char="v"/>
            </a:pPr>
            <a:endParaRPr lang="en-US" sz="2400" dirty="0">
              <a:ea typeface="+mn-lt"/>
              <a:cs typeface="+mn-lt"/>
            </a:endParaRPr>
          </a:p>
          <a:p>
            <a:pPr marL="285750" indent="-285750" algn="ctr">
              <a:buFont typeface="Wingdings"/>
              <a:buChar char="v"/>
            </a:pPr>
            <a:r>
              <a:rPr lang="en-US" sz="2400" dirty="0">
                <a:ea typeface="+mn-lt"/>
                <a:cs typeface="+mn-lt"/>
              </a:rPr>
              <a:t>Title IV-E reimbursement of Adoption Assistance</a:t>
            </a:r>
            <a:endParaRPr lang="en-US" sz="2400">
              <a:cs typeface="Calibri" panose="020F0502020204030204"/>
            </a:endParaRPr>
          </a:p>
          <a:p>
            <a:pPr marL="285750" indent="-285750" algn="ctr">
              <a:buFont typeface="Wingdings"/>
              <a:buChar char="v"/>
            </a:pPr>
            <a:endParaRPr lang="en-US" sz="2400" dirty="0">
              <a:ea typeface="+mn-lt"/>
              <a:cs typeface="+mn-lt"/>
            </a:endParaRPr>
          </a:p>
          <a:p>
            <a:pPr marL="285750" indent="-285750" algn="ctr">
              <a:buFont typeface="Wingdings"/>
              <a:buChar char="v"/>
            </a:pPr>
            <a:r>
              <a:rPr lang="en-US" sz="2400" dirty="0">
                <a:ea typeface="+mn-lt"/>
                <a:cs typeface="+mn-lt"/>
              </a:rPr>
              <a:t>Implemented by ODJFS on February 1, 2018</a:t>
            </a:r>
            <a:endParaRPr lang="en-US" sz="2400">
              <a:cs typeface="Calibri" panose="020F0502020204030204"/>
            </a:endParaRPr>
          </a:p>
          <a:p>
            <a:pPr marL="285750" indent="-285750" algn="ctr">
              <a:buFont typeface="Wingdings"/>
              <a:buChar char="v"/>
            </a:pPr>
            <a:endParaRPr lang="en-US" sz="2400" dirty="0">
              <a:ea typeface="+mn-lt"/>
              <a:cs typeface="+mn-lt"/>
            </a:endParaRPr>
          </a:p>
          <a:p>
            <a:pPr marL="285750" indent="-285750" algn="ctr">
              <a:buFont typeface="Wingdings"/>
              <a:buChar char="v"/>
            </a:pPr>
            <a:r>
              <a:rPr lang="en-US" sz="2400" dirty="0">
                <a:ea typeface="+mn-lt"/>
                <a:cs typeface="+mn-lt"/>
              </a:rPr>
              <a:t>AAC is administered by ODJFS for all 88 counties</a:t>
            </a:r>
            <a:endParaRPr lang="en-US" sz="2400" dirty="0">
              <a:cs typeface="Calibri" panose="020F0502020204030204"/>
            </a:endParaRPr>
          </a:p>
          <a:p>
            <a:pPr algn="ctr"/>
            <a:endParaRPr lang="en-US" dirty="0">
              <a:cs typeface="Calibri" panose="020F0502020204030204"/>
            </a:endParaRPr>
          </a:p>
        </p:txBody>
      </p:sp>
    </p:spTree>
    <p:extLst>
      <p:ext uri="{BB962C8B-B14F-4D97-AF65-F5344CB8AC3E}">
        <p14:creationId xmlns:p14="http://schemas.microsoft.com/office/powerpoint/2010/main" val="53273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Adoption Assistance Connections to Age 21 (AAC to 21)</a:t>
            </a:r>
          </a:p>
        </p:txBody>
      </p:sp>
      <p:sp>
        <p:nvSpPr>
          <p:cNvPr id="3" name="TextBox 2">
            <a:extLst>
              <a:ext uri="{FF2B5EF4-FFF2-40B4-BE49-F238E27FC236}">
                <a16:creationId xmlns:a16="http://schemas.microsoft.com/office/drawing/2014/main" id="{1CF89E59-B93C-488B-A2A2-EDBCC5CA2C31}"/>
              </a:ext>
            </a:extLst>
          </p:cNvPr>
          <p:cNvSpPr txBox="1"/>
          <p:nvPr/>
        </p:nvSpPr>
        <p:spPr>
          <a:xfrm>
            <a:off x="1693159" y="1326737"/>
            <a:ext cx="9751013" cy="5078313"/>
          </a:xfrm>
          <a:prstGeom prst="rect">
            <a:avLst/>
          </a:prstGeom>
          <a:noFill/>
        </p:spPr>
        <p:txBody>
          <a:bodyPr wrap="square" lIns="91440" tIns="45720" rIns="91440" bIns="45720" rtlCol="0" anchor="t">
            <a:spAutoFit/>
          </a:bodyPr>
          <a:lstStyle/>
          <a:p>
            <a:pPr marL="285750" indent="-285750" algn="ctr">
              <a:buFont typeface="Wingdings"/>
              <a:buChar char="v"/>
            </a:pPr>
            <a:endParaRPr lang="en-US" dirty="0">
              <a:cs typeface="Calibri" panose="020F0502020204030204"/>
            </a:endParaRPr>
          </a:p>
          <a:p>
            <a:pPr algn="ctr"/>
            <a:r>
              <a:rPr lang="en-US" sz="2400" dirty="0">
                <a:ea typeface="+mn-lt"/>
                <a:cs typeface="+mn-lt"/>
              </a:rPr>
              <a:t>HB 50 extended the possibility of adoption assistance payments beyond age 18 when </a:t>
            </a:r>
            <a:r>
              <a:rPr lang="en-US" sz="2400" u="sng" dirty="0">
                <a:ea typeface="+mn-lt"/>
                <a:cs typeface="+mn-lt"/>
              </a:rPr>
              <a:t>ALL</a:t>
            </a:r>
            <a:r>
              <a:rPr lang="en-US" sz="2400" dirty="0">
                <a:ea typeface="+mn-lt"/>
                <a:cs typeface="+mn-lt"/>
              </a:rPr>
              <a:t> of the following provisions are met:</a:t>
            </a:r>
            <a:endParaRPr lang="en-US" dirty="0"/>
          </a:p>
          <a:p>
            <a:pPr algn="ctr"/>
            <a:endParaRPr lang="en-US" sz="2400" dirty="0">
              <a:ea typeface="+mn-lt"/>
              <a:cs typeface="+mn-lt"/>
            </a:endParaRPr>
          </a:p>
          <a:p>
            <a:pPr marL="342900" indent="-342900" algn="ctr">
              <a:buFont typeface="Wingdings"/>
              <a:buChar char="v"/>
            </a:pPr>
            <a:r>
              <a:rPr lang="en-US" sz="2400" dirty="0">
                <a:ea typeface="+mn-lt"/>
                <a:cs typeface="+mn-lt"/>
              </a:rPr>
              <a:t>Child was in the permanent custody of an Ohio PCSA;</a:t>
            </a:r>
            <a:endParaRPr lang="en-US" dirty="0">
              <a:cs typeface="Calibri" panose="020F0502020204030204"/>
            </a:endParaRPr>
          </a:p>
          <a:p>
            <a:pPr marL="342900" indent="-342900" algn="ctr">
              <a:buFont typeface="Wingdings"/>
              <a:buChar char="v"/>
            </a:pPr>
            <a:r>
              <a:rPr lang="en-US" sz="2400" dirty="0">
                <a:ea typeface="+mn-lt"/>
                <a:cs typeface="+mn-lt"/>
              </a:rPr>
              <a:t>AA agreement in effect (all signatures have been received) at age 16 or 17;</a:t>
            </a:r>
            <a:endParaRPr lang="en-US" dirty="0">
              <a:cs typeface="Calibri" panose="020F0502020204030204"/>
            </a:endParaRPr>
          </a:p>
          <a:p>
            <a:pPr marL="342900" indent="-342900" algn="ctr">
              <a:buFont typeface="Wingdings"/>
              <a:buChar char="v"/>
            </a:pPr>
            <a:r>
              <a:rPr lang="en-US" sz="2400" dirty="0">
                <a:ea typeface="+mn-lt"/>
                <a:cs typeface="+mn-lt"/>
              </a:rPr>
              <a:t>Adoption finalized by age 18;</a:t>
            </a:r>
            <a:endParaRPr lang="en-US" dirty="0">
              <a:cs typeface="Calibri" panose="020F0502020204030204"/>
            </a:endParaRPr>
          </a:p>
          <a:p>
            <a:pPr marL="342900" indent="-342900" algn="ctr">
              <a:buFont typeface="Wingdings"/>
              <a:buChar char="v"/>
            </a:pPr>
            <a:r>
              <a:rPr lang="en-US" sz="2400" dirty="0">
                <a:ea typeface="+mn-lt"/>
                <a:cs typeface="+mn-lt"/>
              </a:rPr>
              <a:t>Adopted young adult is age 18 but not yet 21;</a:t>
            </a:r>
            <a:endParaRPr lang="en-US" dirty="0">
              <a:cs typeface="Calibri" panose="020F0502020204030204"/>
            </a:endParaRPr>
          </a:p>
          <a:p>
            <a:pPr marL="342900" indent="-342900" algn="ctr">
              <a:buFont typeface="Wingdings"/>
              <a:buChar char="v"/>
            </a:pPr>
            <a:r>
              <a:rPr lang="en-US" sz="2400" dirty="0">
                <a:ea typeface="+mn-lt"/>
                <a:cs typeface="+mn-lt"/>
              </a:rPr>
              <a:t>Young adult meets one of five eligibility criteria (listed on next slide);</a:t>
            </a:r>
            <a:endParaRPr lang="en-US" dirty="0">
              <a:cs typeface="Calibri" panose="020F0502020204030204"/>
            </a:endParaRPr>
          </a:p>
          <a:p>
            <a:pPr marL="342900" indent="-342900" algn="ctr">
              <a:buFont typeface="Wingdings"/>
              <a:buChar char="v"/>
            </a:pPr>
            <a:r>
              <a:rPr lang="en-US" sz="2400" dirty="0">
                <a:ea typeface="+mn-lt"/>
                <a:cs typeface="+mn-lt"/>
              </a:rPr>
              <a:t>Parent maintains parental support of adopted young adult;</a:t>
            </a:r>
            <a:endParaRPr lang="en-US" dirty="0">
              <a:cs typeface="Calibri" panose="020F0502020204030204"/>
            </a:endParaRPr>
          </a:p>
          <a:p>
            <a:pPr marL="342900" indent="-342900" algn="ctr">
              <a:buFont typeface="Wingdings"/>
              <a:buChar char="v"/>
            </a:pPr>
            <a:r>
              <a:rPr lang="en-US" sz="2400" dirty="0">
                <a:ea typeface="+mn-lt"/>
                <a:cs typeface="+mn-lt"/>
              </a:rPr>
              <a:t>Young adult is not married; and</a:t>
            </a:r>
            <a:endParaRPr lang="en-US" dirty="0">
              <a:cs typeface="Calibri" panose="020F0502020204030204"/>
            </a:endParaRPr>
          </a:p>
          <a:p>
            <a:pPr marL="342900" indent="-342900" algn="ctr">
              <a:buFont typeface="Wingdings"/>
              <a:buChar char="v"/>
            </a:pPr>
            <a:r>
              <a:rPr lang="en-US" sz="2400" dirty="0">
                <a:ea typeface="+mn-lt"/>
                <a:cs typeface="+mn-lt"/>
              </a:rPr>
              <a:t>Young adult is not enlisted in the military.</a:t>
            </a:r>
            <a:endParaRPr lang="en-US" dirty="0">
              <a:cs typeface="Calibri" panose="020F0502020204030204"/>
            </a:endParaRPr>
          </a:p>
          <a:p>
            <a:pPr algn="ctr">
              <a:buFont typeface="Wingdings"/>
            </a:pPr>
            <a:endParaRPr lang="en-US" sz="2400" dirty="0">
              <a:cs typeface="Calibri" panose="020F0502020204030204"/>
            </a:endParaRPr>
          </a:p>
          <a:p>
            <a:pPr algn="ctr"/>
            <a:endParaRPr lang="en-US" dirty="0">
              <a:cs typeface="Calibri" panose="020F0502020204030204"/>
            </a:endParaRPr>
          </a:p>
        </p:txBody>
      </p:sp>
    </p:spTree>
    <p:extLst>
      <p:ext uri="{BB962C8B-B14F-4D97-AF65-F5344CB8AC3E}">
        <p14:creationId xmlns:p14="http://schemas.microsoft.com/office/powerpoint/2010/main" val="28905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Adoption Assistance Connections to Age 21 (AAC to 21)</a:t>
            </a:r>
          </a:p>
        </p:txBody>
      </p:sp>
      <p:sp>
        <p:nvSpPr>
          <p:cNvPr id="3" name="TextBox 2">
            <a:extLst>
              <a:ext uri="{FF2B5EF4-FFF2-40B4-BE49-F238E27FC236}">
                <a16:creationId xmlns:a16="http://schemas.microsoft.com/office/drawing/2014/main" id="{1CF89E59-B93C-488B-A2A2-EDBCC5CA2C31}"/>
              </a:ext>
            </a:extLst>
          </p:cNvPr>
          <p:cNvSpPr txBox="1"/>
          <p:nvPr/>
        </p:nvSpPr>
        <p:spPr>
          <a:xfrm>
            <a:off x="1549385" y="1032001"/>
            <a:ext cx="9751013" cy="4801314"/>
          </a:xfrm>
          <a:prstGeom prst="rect">
            <a:avLst/>
          </a:prstGeom>
          <a:noFill/>
        </p:spPr>
        <p:txBody>
          <a:bodyPr wrap="square" lIns="91440" tIns="45720" rIns="91440" bIns="45720" rtlCol="0" anchor="t">
            <a:spAutoFit/>
          </a:bodyPr>
          <a:lstStyle/>
          <a:p>
            <a:pPr marL="285750" indent="-285750" algn="ctr">
              <a:buFont typeface="Wingdings"/>
              <a:buChar char="v"/>
            </a:pPr>
            <a:endParaRPr lang="en-US" dirty="0">
              <a:cs typeface="Calibri" panose="020F0502020204030204"/>
            </a:endParaRPr>
          </a:p>
          <a:p>
            <a:pPr algn="ctr"/>
            <a:r>
              <a:rPr lang="en-US" sz="2400" dirty="0">
                <a:ea typeface="+mn-lt"/>
                <a:cs typeface="+mn-lt"/>
              </a:rPr>
              <a:t>The adopted young adult must meet at least </a:t>
            </a:r>
            <a:r>
              <a:rPr lang="en-US" sz="2400" u="sng" dirty="0">
                <a:ea typeface="+mn-lt"/>
                <a:cs typeface="+mn-lt"/>
              </a:rPr>
              <a:t>ONE</a:t>
            </a:r>
            <a:r>
              <a:rPr lang="en-US" sz="2400" dirty="0">
                <a:ea typeface="+mn-lt"/>
                <a:cs typeface="+mn-lt"/>
              </a:rPr>
              <a:t> of following five program requirements in order to be eligible:</a:t>
            </a:r>
            <a:endParaRPr lang="en-US" sz="2400">
              <a:ea typeface="+mn-lt"/>
              <a:cs typeface="+mn-lt"/>
            </a:endParaRPr>
          </a:p>
          <a:p>
            <a:pPr marL="457200" indent="-457200" algn="ctr">
              <a:buAutoNum type="arabicParenR"/>
            </a:pPr>
            <a:r>
              <a:rPr lang="en-US" sz="2400" dirty="0">
                <a:ea typeface="+mn-lt"/>
                <a:cs typeface="+mn-lt"/>
              </a:rPr>
              <a:t>Is completing secondary education or a program leading to an equivalent credential;</a:t>
            </a:r>
            <a:endParaRPr lang="en-US" sz="2400">
              <a:ea typeface="+mn-lt"/>
              <a:cs typeface="+mn-lt"/>
            </a:endParaRPr>
          </a:p>
          <a:p>
            <a:pPr marL="457200" indent="-457200" algn="ctr">
              <a:buAutoNum type="arabicParenR"/>
            </a:pPr>
            <a:r>
              <a:rPr lang="en-US" sz="2400" dirty="0">
                <a:ea typeface="+mn-lt"/>
                <a:cs typeface="+mn-lt"/>
              </a:rPr>
              <a:t>Is enrolled in an institution that provides post-secondary or vocational education;</a:t>
            </a:r>
            <a:endParaRPr lang="en-US" sz="2400">
              <a:ea typeface="+mn-lt"/>
              <a:cs typeface="+mn-lt"/>
            </a:endParaRPr>
          </a:p>
          <a:p>
            <a:pPr marL="457200" indent="-457200" algn="ctr">
              <a:buAutoNum type="arabicParenR"/>
            </a:pPr>
            <a:r>
              <a:rPr lang="en-US" sz="2400" dirty="0">
                <a:ea typeface="+mn-lt"/>
                <a:cs typeface="+mn-lt"/>
              </a:rPr>
              <a:t>Is participating in a program or activity designed to promote, or remove barriers to, employment;</a:t>
            </a:r>
            <a:endParaRPr lang="en-US" sz="2400">
              <a:ea typeface="+mn-lt"/>
              <a:cs typeface="+mn-lt"/>
            </a:endParaRPr>
          </a:p>
          <a:p>
            <a:pPr marL="457200" indent="-457200" algn="ctr">
              <a:buAutoNum type="arabicParenR"/>
            </a:pPr>
            <a:r>
              <a:rPr lang="en-US" sz="2400" dirty="0">
                <a:ea typeface="+mn-lt"/>
                <a:cs typeface="+mn-lt"/>
              </a:rPr>
              <a:t>Is employed for at least eighty hours per month; OR</a:t>
            </a:r>
            <a:endParaRPr lang="en-US" sz="2400">
              <a:cs typeface="Calibri" panose="020F0502020204030204"/>
            </a:endParaRPr>
          </a:p>
          <a:p>
            <a:pPr marL="457200" indent="-457200" algn="ctr">
              <a:buAutoNum type="arabicParenR"/>
            </a:pPr>
            <a:r>
              <a:rPr lang="en-US" sz="2400" dirty="0">
                <a:ea typeface="+mn-lt"/>
                <a:cs typeface="+mn-lt"/>
              </a:rPr>
              <a:t>Is incapable of doing any of the above activities due to a physical or mental health condition, which incapacity is supported by regularly updated information from a qualified practitioner</a:t>
            </a:r>
            <a:endParaRPr lang="en-US" sz="2400">
              <a:ea typeface="+mn-lt"/>
              <a:cs typeface="+mn-lt"/>
            </a:endParaRPr>
          </a:p>
        </p:txBody>
      </p:sp>
    </p:spTree>
    <p:extLst>
      <p:ext uri="{BB962C8B-B14F-4D97-AF65-F5344CB8AC3E}">
        <p14:creationId xmlns:p14="http://schemas.microsoft.com/office/powerpoint/2010/main" val="391304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Adoption Assistance Connections to Age 21 (AAC to 21)</a:t>
            </a:r>
          </a:p>
        </p:txBody>
      </p:sp>
      <p:sp>
        <p:nvSpPr>
          <p:cNvPr id="3" name="TextBox 2">
            <a:extLst>
              <a:ext uri="{FF2B5EF4-FFF2-40B4-BE49-F238E27FC236}">
                <a16:creationId xmlns:a16="http://schemas.microsoft.com/office/drawing/2014/main" id="{1CF89E59-B93C-488B-A2A2-EDBCC5CA2C31}"/>
              </a:ext>
            </a:extLst>
          </p:cNvPr>
          <p:cNvSpPr txBox="1"/>
          <p:nvPr/>
        </p:nvSpPr>
        <p:spPr>
          <a:xfrm>
            <a:off x="1549385" y="1032001"/>
            <a:ext cx="9751013" cy="4801314"/>
          </a:xfrm>
          <a:prstGeom prst="rect">
            <a:avLst/>
          </a:prstGeom>
          <a:noFill/>
        </p:spPr>
        <p:txBody>
          <a:bodyPr wrap="square" lIns="91440" tIns="45720" rIns="91440" bIns="45720" rtlCol="0" anchor="t">
            <a:spAutoFit/>
          </a:bodyPr>
          <a:lstStyle/>
          <a:p>
            <a:pPr marL="285750" indent="-285750" algn="ctr">
              <a:buFont typeface="Wingdings"/>
              <a:buChar char="v"/>
            </a:pPr>
            <a:endParaRPr lang="en-US" dirty="0">
              <a:cs typeface="Calibri" panose="020F0502020204030204"/>
            </a:endParaRPr>
          </a:p>
          <a:p>
            <a:pPr marL="342900" indent="-342900" algn="ctr">
              <a:buFont typeface="Wingdings"/>
              <a:buChar char="v"/>
            </a:pPr>
            <a:r>
              <a:rPr lang="en-US" sz="2400" dirty="0">
                <a:ea typeface="+mn-lt"/>
                <a:cs typeface="+mn-lt"/>
              </a:rPr>
              <a:t>The adopted young adult will continue to be eligible for Medicaid and Title XX services if found eligible for the AAC to 21 program.</a:t>
            </a:r>
            <a:endParaRPr lang="en-US" dirty="0">
              <a:cs typeface="Calibri" panose="020F0502020204030204"/>
            </a:endParaRPr>
          </a:p>
          <a:p>
            <a:pPr marL="342900" indent="-342900" algn="ctr">
              <a:buFont typeface="Wingdings"/>
              <a:buChar char="v"/>
            </a:pPr>
            <a:r>
              <a:rPr lang="en-US" sz="2400" dirty="0">
                <a:ea typeface="+mn-lt"/>
                <a:cs typeface="+mn-lt"/>
              </a:rPr>
              <a:t>Once eligible, semiannual redetermination of eligibility must be completed every 180 calendar days for benefits to continue.</a:t>
            </a:r>
            <a:endParaRPr lang="en-US" dirty="0">
              <a:ea typeface="+mn-lt"/>
              <a:cs typeface="+mn-lt"/>
            </a:endParaRPr>
          </a:p>
          <a:p>
            <a:pPr marL="342900" indent="-342900" algn="ctr">
              <a:buFont typeface="Wingdings"/>
              <a:buChar char="v"/>
            </a:pPr>
            <a:r>
              <a:rPr lang="en-US" sz="2400" dirty="0">
                <a:ea typeface="+mn-lt"/>
                <a:cs typeface="+mn-lt"/>
              </a:rPr>
              <a:t> ODJFS completes monthly outreach to families using data from SACWIS for potentially eligible families.  However, ODJFS encourages PCSA’s to identify families who could potentially qualify for program and refer to ODJFS when appropriate.</a:t>
            </a:r>
            <a:endParaRPr lang="en-US" dirty="0">
              <a:ea typeface="+mn-lt"/>
              <a:cs typeface="+mn-lt"/>
            </a:endParaRPr>
          </a:p>
          <a:p>
            <a:pPr marL="342900" indent="-342900" algn="ctr">
              <a:buFont typeface="Wingdings"/>
              <a:buChar char="v"/>
            </a:pPr>
            <a:endParaRPr lang="en-US" sz="2400" dirty="0">
              <a:ea typeface="+mn-lt"/>
              <a:cs typeface="+mn-lt"/>
            </a:endParaRPr>
          </a:p>
          <a:p>
            <a:pPr marL="342900" indent="-342900" algn="ctr">
              <a:buFont typeface="Wingdings"/>
              <a:buChar char="v"/>
            </a:pPr>
            <a:r>
              <a:rPr lang="en-US" sz="2400" dirty="0">
                <a:ea typeface="+mn-lt"/>
                <a:cs typeface="+mn-lt"/>
              </a:rPr>
              <a:t>Referrals to AAC, even if you are unsure if the young adult's circumstances fit possible eligibility, are always welcome!</a:t>
            </a:r>
          </a:p>
          <a:p>
            <a:pPr algn="ctr"/>
            <a:endParaRPr lang="en-US" sz="2400" dirty="0">
              <a:ea typeface="+mn-lt"/>
              <a:cs typeface="+mn-lt"/>
            </a:endParaRPr>
          </a:p>
        </p:txBody>
      </p:sp>
    </p:spTree>
    <p:extLst>
      <p:ext uri="{BB962C8B-B14F-4D97-AF65-F5344CB8AC3E}">
        <p14:creationId xmlns:p14="http://schemas.microsoft.com/office/powerpoint/2010/main" val="57067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Adoption Assistance Connections to Age 21 (AAC to 21)</a:t>
            </a:r>
          </a:p>
        </p:txBody>
      </p:sp>
      <p:sp>
        <p:nvSpPr>
          <p:cNvPr id="3" name="TextBox 2">
            <a:extLst>
              <a:ext uri="{FF2B5EF4-FFF2-40B4-BE49-F238E27FC236}">
                <a16:creationId xmlns:a16="http://schemas.microsoft.com/office/drawing/2014/main" id="{1CF89E59-B93C-488B-A2A2-EDBCC5CA2C31}"/>
              </a:ext>
            </a:extLst>
          </p:cNvPr>
          <p:cNvSpPr txBox="1"/>
          <p:nvPr/>
        </p:nvSpPr>
        <p:spPr>
          <a:xfrm>
            <a:off x="1549385" y="1032001"/>
            <a:ext cx="9751013" cy="4616648"/>
          </a:xfrm>
          <a:prstGeom prst="rect">
            <a:avLst/>
          </a:prstGeom>
          <a:noFill/>
        </p:spPr>
        <p:txBody>
          <a:bodyPr wrap="square" lIns="91440" tIns="45720" rIns="91440" bIns="45720" rtlCol="0" anchor="t">
            <a:spAutoFit/>
          </a:bodyPr>
          <a:lstStyle/>
          <a:p>
            <a:pPr marL="285750" indent="-285750" algn="ctr">
              <a:buFont typeface="Wingdings"/>
              <a:buChar char="v"/>
            </a:pPr>
            <a:endParaRPr lang="en-US" dirty="0">
              <a:cs typeface="Calibri" panose="020F0502020204030204"/>
            </a:endParaRPr>
          </a:p>
          <a:p>
            <a:pPr algn="ctr"/>
            <a:r>
              <a:rPr lang="en-US" sz="2400" dirty="0">
                <a:ea typeface="+mn-lt"/>
                <a:cs typeface="+mn-lt"/>
              </a:rPr>
              <a:t>All AAC applications must be submitted via email to:</a:t>
            </a:r>
            <a:endParaRPr lang="en-US">
              <a:ea typeface="+mn-lt"/>
              <a:cs typeface="+mn-lt"/>
            </a:endParaRPr>
          </a:p>
          <a:p>
            <a:pPr algn="ctr">
              <a:buFont typeface="Arial"/>
              <a:buChar char="•"/>
            </a:pPr>
            <a:r>
              <a:rPr lang="en-US" sz="2400" dirty="0">
                <a:ea typeface="+mn-lt"/>
                <a:cs typeface="+mn-lt"/>
                <a:hlinkClick r:id="rId3"/>
              </a:rPr>
              <a:t>AdoptionAssistanceToAge21@jfs.ohio.gov</a:t>
            </a:r>
            <a:endParaRPr lang="en-US"/>
          </a:p>
          <a:p>
            <a:pPr algn="ctr">
              <a:buFont typeface="Arial"/>
              <a:buChar char="•"/>
            </a:pPr>
            <a:endParaRPr lang="en-US" sz="2400" dirty="0">
              <a:ea typeface="+mn-lt"/>
              <a:cs typeface="+mn-lt"/>
            </a:endParaRPr>
          </a:p>
          <a:p>
            <a:pPr algn="ctr"/>
            <a:r>
              <a:rPr lang="en-US" sz="2400" dirty="0">
                <a:ea typeface="+mn-lt"/>
                <a:cs typeface="+mn-lt"/>
              </a:rPr>
              <a:t>QUESTIONS? contact the Office of Families and Children AAC to 21 Policy Developer via email at: </a:t>
            </a:r>
            <a:endParaRPr lang="en-US">
              <a:cs typeface="Calibri" panose="020F0502020204030204"/>
            </a:endParaRPr>
          </a:p>
          <a:p>
            <a:pPr algn="ctr">
              <a:buFont typeface="Arial"/>
              <a:buChar char="•"/>
            </a:pPr>
            <a:r>
              <a:rPr lang="en-US" sz="2400" dirty="0">
                <a:ea typeface="+mn-lt"/>
                <a:cs typeface="+mn-lt"/>
              </a:rPr>
              <a:t>   </a:t>
            </a:r>
            <a:r>
              <a:rPr lang="en-US" sz="2400" dirty="0">
                <a:ea typeface="+mn-lt"/>
                <a:cs typeface="+mn-lt"/>
                <a:hlinkClick r:id="rId3"/>
              </a:rPr>
              <a:t>AdoptionAssistanceToAge21@jfs.ohio.gov</a:t>
            </a:r>
            <a:endParaRPr lang="en-US"/>
          </a:p>
          <a:p>
            <a:pPr algn="ctr">
              <a:buFont typeface="Arial"/>
              <a:buChar char="•"/>
            </a:pPr>
            <a:endParaRPr lang="en-US" sz="2400" dirty="0">
              <a:ea typeface="+mn-lt"/>
              <a:cs typeface="+mn-lt"/>
            </a:endParaRPr>
          </a:p>
          <a:p>
            <a:pPr algn="ctr"/>
            <a:r>
              <a:rPr lang="en-US" sz="2400" dirty="0">
                <a:ea typeface="+mn-lt"/>
                <a:cs typeface="+mn-lt"/>
              </a:rPr>
              <a:t>Additional information regarding AAC can be found online at:</a:t>
            </a:r>
            <a:endParaRPr lang="en-US">
              <a:cs typeface="Calibri" panose="020F0502020204030204"/>
            </a:endParaRPr>
          </a:p>
          <a:p>
            <a:pPr algn="ctr"/>
            <a:r>
              <a:rPr lang="en-US" sz="2400" dirty="0">
                <a:ea typeface="+mn-lt"/>
                <a:cs typeface="+mn-lt"/>
                <a:hlinkClick r:id="rId4"/>
              </a:rPr>
              <a:t>http://bridgestosuccess.jfs.ohio.gov/other-resources/adoption-assistance/</a:t>
            </a:r>
            <a:endParaRPr lang="en-US">
              <a:cs typeface="Calibri" panose="020F0502020204030204"/>
            </a:endParaRPr>
          </a:p>
          <a:p>
            <a:pPr marL="342900" indent="-342900" algn="ctr">
              <a:buFont typeface="Wingdings"/>
              <a:buChar char="v"/>
            </a:pPr>
            <a:endParaRPr lang="en-US" sz="2400" dirty="0">
              <a:ea typeface="+mn-lt"/>
              <a:cs typeface="+mn-lt"/>
            </a:endParaRPr>
          </a:p>
          <a:p>
            <a:pPr algn="ctr"/>
            <a:r>
              <a:rPr lang="en-US" dirty="0">
                <a:ea typeface="+mn-lt"/>
                <a:cs typeface="+mn-lt"/>
              </a:rPr>
              <a:t>Copies of the AAC Fact Sheet and Rack Card will be provided today, please share AAC program information and resources documents with others in your agency.  Thank you!</a:t>
            </a:r>
          </a:p>
        </p:txBody>
      </p:sp>
    </p:spTree>
    <p:extLst>
      <p:ext uri="{BB962C8B-B14F-4D97-AF65-F5344CB8AC3E}">
        <p14:creationId xmlns:p14="http://schemas.microsoft.com/office/powerpoint/2010/main" val="3537967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DB76FC0FE39947A9DD7BC24D5277A4" ma:contentTypeVersion="11" ma:contentTypeDescription="Create a new document." ma:contentTypeScope="" ma:versionID="aad9dfbe9d70b451d177c259af464d05">
  <xsd:schema xmlns:xsd="http://www.w3.org/2001/XMLSchema" xmlns:xs="http://www.w3.org/2001/XMLSchema" xmlns:p="http://schemas.microsoft.com/office/2006/metadata/properties" xmlns:ns3="5e667afe-29db-4e9e-9e1c-2cba3857e7c9" xmlns:ns4="f992776d-9368-4d07-aa68-c01e8c9af432" targetNamespace="http://schemas.microsoft.com/office/2006/metadata/properties" ma:root="true" ma:fieldsID="71a60bffd4f51571a9ed2dc22ce795b3" ns3:_="" ns4:_="">
    <xsd:import namespace="5e667afe-29db-4e9e-9e1c-2cba3857e7c9"/>
    <xsd:import namespace="f992776d-9368-4d07-aa68-c01e8c9af43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67afe-29db-4e9e-9e1c-2cba3857e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92776d-9368-4d07-aa68-c01e8c9af43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2CC02C-F225-4ABF-9447-C41E3B4184B9}">
  <ds:schemaRefs>
    <ds:schemaRef ds:uri="5e667afe-29db-4e9e-9e1c-2cba3857e7c9"/>
    <ds:schemaRef ds:uri="f992776d-9368-4d07-aa68-c01e8c9af4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0709C6-9326-4070-9E0F-0F1700004DA1}">
  <ds:schemaRefs>
    <ds:schemaRef ds:uri="http://schemas.microsoft.com/sharepoint/v3/contenttype/forms"/>
  </ds:schemaRefs>
</ds:datastoreItem>
</file>

<file path=customXml/itemProps3.xml><?xml version="1.0" encoding="utf-8"?>
<ds:datastoreItem xmlns:ds="http://schemas.openxmlformats.org/officeDocument/2006/customXml" ds:itemID="{B29775FD-F0BC-481F-846F-DBF1C8CDE3C6}">
  <ds:schemaRefs>
    <ds:schemaRef ds:uri="5e667afe-29db-4e9e-9e1c-2cba3857e7c9"/>
    <ds:schemaRef ds:uri="f992776d-9368-4d07-aa68-c01e8c9af4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22</Notes>
  <HiddenSlides>0</HiddenSlide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Office Theme</vt:lpstr>
      <vt:lpstr> Bridges Regional Meetings December 6th and 15th, 2022 10:00 am.-12:30 pm.   </vt:lpstr>
      <vt:lpstr> Meeting Agenda </vt:lpstr>
      <vt:lpstr>ODJFS Presentation</vt:lpstr>
      <vt:lpstr>ODJFS Presentation</vt:lpstr>
      <vt:lpstr>Adoption Assistance Connections to Age 21 (AAC to 21)</vt:lpstr>
      <vt:lpstr>Adoption Assistance Connections to Age 21 (AAC to 21)</vt:lpstr>
      <vt:lpstr>Adoption Assistance Connections to Age 21 (AAC to 21)</vt:lpstr>
      <vt:lpstr>Adoption Assistance Connections to Age 21 (AAC to 21)</vt:lpstr>
      <vt:lpstr>Adoption Assistance Connections to Age 21 (AAC to 21)</vt:lpstr>
      <vt:lpstr>Bridges Liaison Panel Discussion- Bridges Maintenance</vt:lpstr>
      <vt:lpstr>Bridges Forms- Bridges Eligibility Acknowledgement Form (B.E.A.F)</vt:lpstr>
      <vt:lpstr>Bridges Forms- Voluntary Participation Agreement</vt:lpstr>
      <vt:lpstr>Bridges Forms- Voluntary Participation Agreement</vt:lpstr>
      <vt:lpstr>Bridges Forms- Explanation of State Hearing Procedures</vt:lpstr>
      <vt:lpstr>Bridges Forms- Disability Verification Form</vt:lpstr>
      <vt:lpstr>Bridges OAC Rules  </vt:lpstr>
      <vt:lpstr>Bridges OAC Rules   </vt:lpstr>
      <vt:lpstr>Bridges OAC Rules   </vt:lpstr>
      <vt:lpstr>Bridges Applications</vt:lpstr>
      <vt:lpstr>Bridges Extraordinary Staff Recognition</vt:lpstr>
      <vt:lpstr>Bridges Extraordinary Staff Recognition</vt:lpstr>
      <vt:lpstr>Good News Stories</vt:lpstr>
      <vt:lpstr>Final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Meeting June 2020</dc:title>
  <dc:creator>Geoff Hollenbach</dc:creator>
  <cp:revision>685</cp:revision>
  <dcterms:created xsi:type="dcterms:W3CDTF">2020-06-18T12:08:18Z</dcterms:created>
  <dcterms:modified xsi:type="dcterms:W3CDTF">2022-12-05T15:07:35Z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0x010100B7DB76FC0FE39947A9DD7BC24D5277A4</vt:lpwstr>
  </property>
</Properties>
</file>