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61" r:id="rId5"/>
  </p:sldMasterIdLst>
  <p:notesMasterIdLst>
    <p:notesMasterId r:id="rId51"/>
  </p:notesMasterIdLst>
  <p:sldIdLst>
    <p:sldId id="325" r:id="rId6"/>
    <p:sldId id="304" r:id="rId7"/>
    <p:sldId id="347" r:id="rId8"/>
    <p:sldId id="373" r:id="rId9"/>
    <p:sldId id="401" r:id="rId10"/>
    <p:sldId id="402" r:id="rId11"/>
    <p:sldId id="403" r:id="rId12"/>
    <p:sldId id="404" r:id="rId13"/>
    <p:sldId id="405" r:id="rId14"/>
    <p:sldId id="406" r:id="rId15"/>
    <p:sldId id="407" r:id="rId16"/>
    <p:sldId id="408" r:id="rId17"/>
    <p:sldId id="368" r:id="rId18"/>
    <p:sldId id="377" r:id="rId19"/>
    <p:sldId id="380" r:id="rId20"/>
    <p:sldId id="372" r:id="rId21"/>
    <p:sldId id="379" r:id="rId22"/>
    <p:sldId id="36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6" r:id="rId39"/>
    <p:sldId id="397" r:id="rId40"/>
    <p:sldId id="398" r:id="rId41"/>
    <p:sldId id="361" r:id="rId42"/>
    <p:sldId id="370" r:id="rId43"/>
    <p:sldId id="399" r:id="rId44"/>
    <p:sldId id="400" r:id="rId45"/>
    <p:sldId id="369" r:id="rId46"/>
    <p:sldId id="374" r:id="rId47"/>
    <p:sldId id="378" r:id="rId48"/>
    <p:sldId id="375" r:id="rId49"/>
    <p:sldId id="36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Weathers" initials="KW" lastIdx="0" clrIdx="0">
    <p:extLst>
      <p:ext uri="{19B8F6BF-5375-455C-9EA6-DF929625EA0E}">
        <p15:presenceInfo xmlns:p15="http://schemas.microsoft.com/office/powerpoint/2012/main" userId="S-1-5-21-2606826791-1362031244-1147879820-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A0100"/>
    <a:srgbClr val="0076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F11FEE-6667-411C-BB60-69F03CD9C882}" v="1343" dt="2022-03-03T20:49:04.015"/>
    <p1510:client id="{11A28F27-0C40-45C1-B71B-297F823F1395}" v="1" dt="2022-03-03T19:32:35.992"/>
    <p1510:client id="{15953648-01AE-4463-A7AB-BDB50E50FE0B}" v="114" dt="2022-03-01T15:51:59.192"/>
    <p1510:client id="{182DE42B-32EB-46FF-B36D-FC38FA329984}" v="240" dt="2022-03-04T17:18:07.229"/>
    <p1510:client id="{21EB7DB4-34C2-41D5-AFB2-D98164547C45}" v="12" dt="2022-03-03T22:46:46.144"/>
    <p1510:client id="{AEE3FFA1-D243-4B1B-9303-BBC09FBFB245}" v="118" dt="2022-03-02T13:39:24.968"/>
    <p1510:client id="{1CD0D1EC-5809-4835-A4F7-948A1ECBDBD2}" v="6" dt="2022-03-03T21:11:35.911"/>
    <p1510:client id="{7F9D52D4-0C46-4283-A5B5-DFE55CF11F6E}" v="93" dt="2022-03-03T19:56:08.938"/>
    <p1510:client id="{64DCD649-6BD8-4FD2-AB0F-25455D547BB1}" v="1190" dt="2022-03-07T23:18:49.947"/>
    <p1510:client id="{32B63A4D-B36F-4B90-B717-3BD9C46D3AFD}" v="113" dt="2022-03-04T21:40:49.144"/>
    <p1510:client id="{4BDCC4FF-BC08-4309-81FF-FCF161B741CF}" v="37" dt="2021-12-03T17:48:07.013"/>
    <p1510:client id="{47E9A75A-6A4A-447F-9EC2-95B4174BA880}" v="352" dt="2022-03-04T21:35:45.712"/>
    <p1510:client id="{BE00A5F1-1EEB-4899-8A17-9AD2C475E757}" v="473" dt="2021-12-06T14:29:58.285"/>
    <p1510:client id="{50797F7A-2CAF-428F-99DE-793CA17CE704}" v="257" dt="2021-12-01T18:55:41.188"/>
    <p1510:client id="{5DE5517E-07F1-4EB3-B0D9-B5AA8AF28CE1}" v="21" dt="2022-03-04T19:45:19.539"/>
    <p1510:client id="{DAE5C15C-14C8-47D9-880C-FCEE5AFEF39B}" v="3" dt="2022-03-03T19:38:07.318"/>
    <p1510:client id="{67F9FE5D-847B-4AA0-9D72-034CD947B6D5}" v="478" dt="2022-03-03T17:20:57.668"/>
    <p1510:client id="{7D94067A-9AE5-4B5A-BAE9-514C6BE03D50}" v="682" dt="2022-03-04T17:10:57.816"/>
    <p1510:client id="{7F6DBB03-4CDF-4882-93C0-C776DD703245}" v="345" dt="2022-03-07T17:12:56.317"/>
    <p1510:client id="{DBFC9570-A0AA-4753-9D57-CDB41BF959A8}" v="525" dt="2021-12-02T20:42:46.334"/>
    <p1510:client id="{834CA1AE-3A56-4BCC-A37A-52B5D8A0022E}" v="73" dt="2021-12-03T13:26:19.009"/>
    <p1510:client id="{86FF818F-C05C-4E61-9B7C-71B81141E9BD}" v="1675" dt="2022-03-07T18:30:44.221"/>
    <p1510:client id="{8859F54F-F36D-485A-8561-2092802B34B6}" v="127" dt="2022-03-04T16:25:51.697"/>
    <p1510:client id="{8B9E95FE-DFC0-435B-9AE8-AD39E6C1F09F}" v="684" dt="2022-03-04T18:53:39.133"/>
    <p1510:client id="{9584D741-7A84-4F14-AEA0-6E966944FEB8}" v="203" dt="2022-03-04T13:10:47.612"/>
    <p1510:client id="{A88617D0-F107-46A6-927D-E6B1849EF8F7}" v="47" dt="2021-12-03T13:36:02.483"/>
    <p1510:client id="{BA8E45BA-A1EA-4313-9548-5913A24919E5}" v="550" dt="2021-12-02T19:02:27.760"/>
    <p1510:client id="{C40C969E-C06C-4A0E-A2A3-BCE56E23E375}" v="79" dt="2022-03-07T14:59:03.630"/>
    <p1510:client id="{E0625713-5E7B-4543-BCCE-98425162A5B4}" v="5" dt="2021-12-02T20:30:25.493"/>
    <p1510:client id="{E2B74493-0771-4758-BC3A-B78BAC412992}" v="304" dt="2022-03-04T16:54:48.461"/>
    <p1510:client id="{EA76078D-4CBE-4FA0-9722-BA66F7242F41}" v="18" dt="2021-12-03T13:13:16.318"/>
    <p1510:client id="{F0BB451D-83A6-49DF-916F-690D2F93FF78}" v="47" dt="2021-12-03T21:51:51.887"/>
    <p1510:client id="{FD5E43E0-C60F-417D-8F21-BCFB6895C909}" v="96" dt="2021-12-01T21:46:36.622"/>
    <p1510:client id="{FDBA10D1-6091-4C48-8CDD-406F815F07AF}" v="195" dt="2022-03-03T21:02:54.7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DDC294-FCE7-4359-827C-1EF94B91D83D}"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67C91B9E-BA5C-40AA-A9B2-5022026A8267}">
      <dgm:prSet/>
      <dgm:spPr/>
      <dgm:t>
        <a:bodyPr/>
        <a:lstStyle/>
        <a:p>
          <a:pPr rtl="0"/>
          <a:r>
            <a:rPr lang="en-US" b="1"/>
            <a:t>Thank you supporting the Bridges program and </a:t>
          </a:r>
          <a:r>
            <a:rPr lang="en-US" b="1">
              <a:latin typeface="Calibri Light" panose="020F0302020204030204"/>
            </a:rPr>
            <a:t>for your hard work supporting and inspiring our</a:t>
          </a:r>
          <a:r>
            <a:rPr lang="en-US" b="1"/>
            <a:t> Young Adults</a:t>
          </a:r>
          <a:endParaRPr lang="en-US"/>
        </a:p>
      </dgm:t>
    </dgm:pt>
    <dgm:pt modelId="{3EA86BC0-B1D8-458A-B5A6-FF89526EAD5C}" type="parTrans" cxnId="{FF20EDA0-0624-4171-9565-6602CBFE4091}">
      <dgm:prSet/>
      <dgm:spPr/>
      <dgm:t>
        <a:bodyPr/>
        <a:lstStyle/>
        <a:p>
          <a:endParaRPr lang="en-US"/>
        </a:p>
      </dgm:t>
    </dgm:pt>
    <dgm:pt modelId="{17D1486E-2416-4F36-9A4D-E8FD2C87188A}" type="sibTrans" cxnId="{FF20EDA0-0624-4171-9565-6602CBFE4091}">
      <dgm:prSet/>
      <dgm:spPr/>
      <dgm:t>
        <a:bodyPr/>
        <a:lstStyle/>
        <a:p>
          <a:endParaRPr lang="en-US"/>
        </a:p>
      </dgm:t>
    </dgm:pt>
    <dgm:pt modelId="{A1D66FA1-9CB2-4761-AD96-9D5913512264}">
      <dgm:prSet/>
      <dgm:spPr/>
      <dgm:t>
        <a:bodyPr/>
        <a:lstStyle/>
        <a:p>
          <a:r>
            <a:rPr lang="en-US" b="1"/>
            <a:t>Please take care of yourselves and each other</a:t>
          </a:r>
          <a:endParaRPr lang="en-US"/>
        </a:p>
      </dgm:t>
    </dgm:pt>
    <dgm:pt modelId="{C8507B0D-2106-41B5-B2F6-8C8F83FF6F13}" type="parTrans" cxnId="{BD8E2389-DD32-4DB6-A1B6-A713FBD6A600}">
      <dgm:prSet/>
      <dgm:spPr/>
      <dgm:t>
        <a:bodyPr/>
        <a:lstStyle/>
        <a:p>
          <a:endParaRPr lang="en-US"/>
        </a:p>
      </dgm:t>
    </dgm:pt>
    <dgm:pt modelId="{C094EA60-0674-4AF2-98E8-2D117E42E28C}" type="sibTrans" cxnId="{BD8E2389-DD32-4DB6-A1B6-A713FBD6A600}">
      <dgm:prSet/>
      <dgm:spPr/>
      <dgm:t>
        <a:bodyPr/>
        <a:lstStyle/>
        <a:p>
          <a:endParaRPr lang="en-US"/>
        </a:p>
      </dgm:t>
    </dgm:pt>
    <dgm:pt modelId="{71AE4D85-2AA7-40BC-A56B-1AB3A96CA7A2}" type="pres">
      <dgm:prSet presAssocID="{A3DDC294-FCE7-4359-827C-1EF94B91D83D}" presName="outerComposite" presStyleCnt="0">
        <dgm:presLayoutVars>
          <dgm:chMax val="5"/>
          <dgm:dir/>
          <dgm:resizeHandles val="exact"/>
        </dgm:presLayoutVars>
      </dgm:prSet>
      <dgm:spPr/>
    </dgm:pt>
    <dgm:pt modelId="{73FC15A0-12E0-432F-9A7C-7285FEE8DE94}" type="pres">
      <dgm:prSet presAssocID="{A3DDC294-FCE7-4359-827C-1EF94B91D83D}" presName="dummyMaxCanvas" presStyleCnt="0">
        <dgm:presLayoutVars/>
      </dgm:prSet>
      <dgm:spPr/>
    </dgm:pt>
    <dgm:pt modelId="{5132FAF7-FC47-412E-9BC7-D3C78A148DEF}" type="pres">
      <dgm:prSet presAssocID="{A3DDC294-FCE7-4359-827C-1EF94B91D83D}" presName="TwoNodes_1" presStyleLbl="node1" presStyleIdx="0" presStyleCnt="2">
        <dgm:presLayoutVars>
          <dgm:bulletEnabled val="1"/>
        </dgm:presLayoutVars>
      </dgm:prSet>
      <dgm:spPr/>
    </dgm:pt>
    <dgm:pt modelId="{173D4770-1061-4B79-9B84-34FB05FB87D0}" type="pres">
      <dgm:prSet presAssocID="{A3DDC294-FCE7-4359-827C-1EF94B91D83D}" presName="TwoNodes_2" presStyleLbl="node1" presStyleIdx="1" presStyleCnt="2">
        <dgm:presLayoutVars>
          <dgm:bulletEnabled val="1"/>
        </dgm:presLayoutVars>
      </dgm:prSet>
      <dgm:spPr/>
    </dgm:pt>
    <dgm:pt modelId="{F518D4E4-22E4-46D4-BFB3-2CD41F62E526}" type="pres">
      <dgm:prSet presAssocID="{A3DDC294-FCE7-4359-827C-1EF94B91D83D}" presName="TwoConn_1-2" presStyleLbl="fgAccFollowNode1" presStyleIdx="0" presStyleCnt="1">
        <dgm:presLayoutVars>
          <dgm:bulletEnabled val="1"/>
        </dgm:presLayoutVars>
      </dgm:prSet>
      <dgm:spPr/>
    </dgm:pt>
    <dgm:pt modelId="{CFFF1330-484D-4697-AF58-7435D6AD060A}" type="pres">
      <dgm:prSet presAssocID="{A3DDC294-FCE7-4359-827C-1EF94B91D83D}" presName="TwoNodes_1_text" presStyleLbl="node1" presStyleIdx="1" presStyleCnt="2">
        <dgm:presLayoutVars>
          <dgm:bulletEnabled val="1"/>
        </dgm:presLayoutVars>
      </dgm:prSet>
      <dgm:spPr/>
    </dgm:pt>
    <dgm:pt modelId="{D8A9F043-0432-4969-B709-BA13F5FB68CC}" type="pres">
      <dgm:prSet presAssocID="{A3DDC294-FCE7-4359-827C-1EF94B91D83D}" presName="TwoNodes_2_text" presStyleLbl="node1" presStyleIdx="1" presStyleCnt="2">
        <dgm:presLayoutVars>
          <dgm:bulletEnabled val="1"/>
        </dgm:presLayoutVars>
      </dgm:prSet>
      <dgm:spPr/>
    </dgm:pt>
  </dgm:ptLst>
  <dgm:cxnLst>
    <dgm:cxn modelId="{D37C3006-4337-4E63-AF4C-4932C913BAA3}" type="presOf" srcId="{67C91B9E-BA5C-40AA-A9B2-5022026A8267}" destId="{5132FAF7-FC47-412E-9BC7-D3C78A148DEF}" srcOrd="0" destOrd="0" presId="urn:microsoft.com/office/officeart/2005/8/layout/vProcess5"/>
    <dgm:cxn modelId="{A6447D3B-182B-49F1-B399-CD1A4B257F65}" type="presOf" srcId="{A1D66FA1-9CB2-4761-AD96-9D5913512264}" destId="{D8A9F043-0432-4969-B709-BA13F5FB68CC}" srcOrd="1" destOrd="0" presId="urn:microsoft.com/office/officeart/2005/8/layout/vProcess5"/>
    <dgm:cxn modelId="{51469157-F678-42B6-AD0C-FB8A0150E062}" type="presOf" srcId="{67C91B9E-BA5C-40AA-A9B2-5022026A8267}" destId="{CFFF1330-484D-4697-AF58-7435D6AD060A}" srcOrd="1" destOrd="0" presId="urn:microsoft.com/office/officeart/2005/8/layout/vProcess5"/>
    <dgm:cxn modelId="{B0E02387-C349-4474-9791-98B078017891}" type="presOf" srcId="{A3DDC294-FCE7-4359-827C-1EF94B91D83D}" destId="{71AE4D85-2AA7-40BC-A56B-1AB3A96CA7A2}" srcOrd="0" destOrd="0" presId="urn:microsoft.com/office/officeart/2005/8/layout/vProcess5"/>
    <dgm:cxn modelId="{BD8E2389-DD32-4DB6-A1B6-A713FBD6A600}" srcId="{A3DDC294-FCE7-4359-827C-1EF94B91D83D}" destId="{A1D66FA1-9CB2-4761-AD96-9D5913512264}" srcOrd="1" destOrd="0" parTransId="{C8507B0D-2106-41B5-B2F6-8C8F83FF6F13}" sibTransId="{C094EA60-0674-4AF2-98E8-2D117E42E28C}"/>
    <dgm:cxn modelId="{FF20EDA0-0624-4171-9565-6602CBFE4091}" srcId="{A3DDC294-FCE7-4359-827C-1EF94B91D83D}" destId="{67C91B9E-BA5C-40AA-A9B2-5022026A8267}" srcOrd="0" destOrd="0" parTransId="{3EA86BC0-B1D8-458A-B5A6-FF89526EAD5C}" sibTransId="{17D1486E-2416-4F36-9A4D-E8FD2C87188A}"/>
    <dgm:cxn modelId="{C16011F2-2415-4897-9893-01F6996B7EAF}" type="presOf" srcId="{A1D66FA1-9CB2-4761-AD96-9D5913512264}" destId="{173D4770-1061-4B79-9B84-34FB05FB87D0}" srcOrd="0" destOrd="0" presId="urn:microsoft.com/office/officeart/2005/8/layout/vProcess5"/>
    <dgm:cxn modelId="{6F98B4F2-1FA7-4608-94B8-D3B27BDFD196}" type="presOf" srcId="{17D1486E-2416-4F36-9A4D-E8FD2C87188A}" destId="{F518D4E4-22E4-46D4-BFB3-2CD41F62E526}" srcOrd="0" destOrd="0" presId="urn:microsoft.com/office/officeart/2005/8/layout/vProcess5"/>
    <dgm:cxn modelId="{7CC58ED6-766D-4AB7-A95A-436D0D9049DC}" type="presParOf" srcId="{71AE4D85-2AA7-40BC-A56B-1AB3A96CA7A2}" destId="{73FC15A0-12E0-432F-9A7C-7285FEE8DE94}" srcOrd="0" destOrd="0" presId="urn:microsoft.com/office/officeart/2005/8/layout/vProcess5"/>
    <dgm:cxn modelId="{776F5795-3B44-4FF5-B703-3A36A0ABAB6F}" type="presParOf" srcId="{71AE4D85-2AA7-40BC-A56B-1AB3A96CA7A2}" destId="{5132FAF7-FC47-412E-9BC7-D3C78A148DEF}" srcOrd="1" destOrd="0" presId="urn:microsoft.com/office/officeart/2005/8/layout/vProcess5"/>
    <dgm:cxn modelId="{822F76FE-8B2B-42CB-86CD-A85EF88B53A3}" type="presParOf" srcId="{71AE4D85-2AA7-40BC-A56B-1AB3A96CA7A2}" destId="{173D4770-1061-4B79-9B84-34FB05FB87D0}" srcOrd="2" destOrd="0" presId="urn:microsoft.com/office/officeart/2005/8/layout/vProcess5"/>
    <dgm:cxn modelId="{28644170-1E2A-4987-8CE3-73FEC4934711}" type="presParOf" srcId="{71AE4D85-2AA7-40BC-A56B-1AB3A96CA7A2}" destId="{F518D4E4-22E4-46D4-BFB3-2CD41F62E526}" srcOrd="3" destOrd="0" presId="urn:microsoft.com/office/officeart/2005/8/layout/vProcess5"/>
    <dgm:cxn modelId="{8A2EA8BE-3FB0-4486-8FF8-8DBC8D24765A}" type="presParOf" srcId="{71AE4D85-2AA7-40BC-A56B-1AB3A96CA7A2}" destId="{CFFF1330-484D-4697-AF58-7435D6AD060A}" srcOrd="4" destOrd="0" presId="urn:microsoft.com/office/officeart/2005/8/layout/vProcess5"/>
    <dgm:cxn modelId="{03C9E3C4-4D04-4BAE-9194-06EE2229684C}" type="presParOf" srcId="{71AE4D85-2AA7-40BC-A56B-1AB3A96CA7A2}" destId="{D8A9F043-0432-4969-B709-BA13F5FB68CC}"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2FAF7-FC47-412E-9BC7-D3C78A148DEF}">
      <dsp:nvSpPr>
        <dsp:cNvPr id="0" name=""/>
        <dsp:cNvSpPr/>
      </dsp:nvSpPr>
      <dsp:spPr>
        <a:xfrm>
          <a:off x="0" y="0"/>
          <a:ext cx="9288654" cy="16602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a:t>Thank you supporting the Bridges program and </a:t>
          </a:r>
          <a:r>
            <a:rPr lang="en-US" sz="3100" b="1" kern="1200">
              <a:latin typeface="Calibri Light" panose="020F0302020204030204"/>
            </a:rPr>
            <a:t>for your hard work supporting and inspiring our</a:t>
          </a:r>
          <a:r>
            <a:rPr lang="en-US" sz="3100" b="1" kern="1200"/>
            <a:t> Young Adults</a:t>
          </a:r>
          <a:endParaRPr lang="en-US" sz="3100" kern="1200"/>
        </a:p>
      </dsp:txBody>
      <dsp:txXfrm>
        <a:off x="48627" y="48627"/>
        <a:ext cx="7572674" cy="1562978"/>
      </dsp:txXfrm>
    </dsp:sp>
    <dsp:sp modelId="{173D4770-1061-4B79-9B84-34FB05FB87D0}">
      <dsp:nvSpPr>
        <dsp:cNvPr id="0" name=""/>
        <dsp:cNvSpPr/>
      </dsp:nvSpPr>
      <dsp:spPr>
        <a:xfrm>
          <a:off x="1639174" y="2029172"/>
          <a:ext cx="9288654" cy="166023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Please take care of yourselves and each other</a:t>
          </a:r>
          <a:endParaRPr lang="en-US" sz="3100" kern="1200"/>
        </a:p>
      </dsp:txBody>
      <dsp:txXfrm>
        <a:off x="1687801" y="2077799"/>
        <a:ext cx="6473075" cy="1562978"/>
      </dsp:txXfrm>
    </dsp:sp>
    <dsp:sp modelId="{F518D4E4-22E4-46D4-BFB3-2CD41F62E526}">
      <dsp:nvSpPr>
        <dsp:cNvPr id="0" name=""/>
        <dsp:cNvSpPr/>
      </dsp:nvSpPr>
      <dsp:spPr>
        <a:xfrm>
          <a:off x="8209503" y="1305127"/>
          <a:ext cx="1079150" cy="107915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52312" y="1305127"/>
        <a:ext cx="593532" cy="81206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9060E-9987-427D-8D1E-053AB85B2B89}"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9B5E4-C801-4771-8789-3692B594C3E9}" type="slidenum">
              <a:rPr lang="en-US" smtClean="0"/>
              <a:t>‹#›</a:t>
            </a:fld>
            <a:endParaRPr lang="en-US"/>
          </a:p>
        </p:txBody>
      </p:sp>
    </p:spTree>
    <p:extLst>
      <p:ext uri="{BB962C8B-B14F-4D97-AF65-F5344CB8AC3E}">
        <p14:creationId xmlns:p14="http://schemas.microsoft.com/office/powerpoint/2010/main" val="398840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958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965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2128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3879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690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3329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624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0724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9382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451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726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094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205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6237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489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9501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5737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7707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16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579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578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2713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65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4225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316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noAutofit/>
          </a:bodyPr>
          <a:lstStyle/>
          <a:p>
            <a:pPr marL="0" indent="0">
              <a:buSzPts val="1400"/>
              <a:buNone/>
            </a:pPr>
            <a:endParaRPr sz="1200">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7593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7C0F-0092-4181-907F-694BA5CBE5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57B30-3D32-4146-944A-381B7C195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51B830-42D5-4AAC-96A9-4C62E48317B8}"/>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5" name="Footer Placeholder 4">
            <a:extLst>
              <a:ext uri="{FF2B5EF4-FFF2-40B4-BE49-F238E27FC236}">
                <a16:creationId xmlns:a16="http://schemas.microsoft.com/office/drawing/2014/main" id="{DFA301A4-FB27-4FB1-A010-8F3D17E65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8636B-A9F7-4A25-926B-F4045975AB69}"/>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2529950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5781-5C08-4432-B463-93306EFEA3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B55E0-27E3-4DC2-9773-AA61DF3DC0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F2F7A-D9BA-4C2C-8963-58BB00096E89}"/>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5" name="Footer Placeholder 4">
            <a:extLst>
              <a:ext uri="{FF2B5EF4-FFF2-40B4-BE49-F238E27FC236}">
                <a16:creationId xmlns:a16="http://schemas.microsoft.com/office/drawing/2014/main" id="{F635B744-C745-47E3-8B66-84770D05D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02912-D2CF-4BE5-B80E-FA6FCD3C4353}"/>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1478763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BA454-397C-46B0-91CF-1F7EA0CFEE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CBC507-0268-4318-AB71-40D348D2BC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4367D-3E3B-49DA-8E4B-47F2DB01CFC8}"/>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5" name="Footer Placeholder 4">
            <a:extLst>
              <a:ext uri="{FF2B5EF4-FFF2-40B4-BE49-F238E27FC236}">
                <a16:creationId xmlns:a16="http://schemas.microsoft.com/office/drawing/2014/main" id="{CA23BEF2-A7B5-453D-9981-FFBBC55BC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66808-0507-4CA9-8A10-A5EE3B546422}"/>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3642491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sp>
        <p:nvSpPr>
          <p:cNvPr id="23" name="Shape 23"/>
          <p:cNvSpPr>
            <a:spLocks noGrp="1"/>
          </p:cNvSpPr>
          <p:nvPr>
            <p:ph type="pic" idx="2"/>
          </p:nvPr>
        </p:nvSpPr>
        <p:spPr>
          <a:xfrm>
            <a:off x="8421861" y="1107266"/>
            <a:ext cx="3306592" cy="4075112"/>
          </a:xfrm>
          <a:prstGeom prst="rect">
            <a:avLst/>
          </a:prstGeom>
          <a:noFill/>
          <a:ln>
            <a:noFill/>
          </a:ln>
        </p:spPr>
        <p:txBody>
          <a:bodyPr spcFirstLastPara="1" wrap="square" lIns="68575" tIns="68575" rIns="68575" bIns="68575" anchor="t" anchorCtr="0"/>
          <a:lstStyle>
            <a:lvl1pPr marR="0" lvl="0" algn="l" rtl="0">
              <a:lnSpc>
                <a:spcPct val="90000"/>
              </a:lnSpc>
              <a:spcBef>
                <a:spcPts val="1066"/>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838201" y="548641"/>
            <a:ext cx="10515600" cy="731520"/>
          </a:xfrm>
          <a:prstGeom prst="rect">
            <a:avLst/>
          </a:prstGeom>
          <a:noFill/>
          <a:ln>
            <a:noFill/>
          </a:ln>
        </p:spPr>
        <p:txBody>
          <a:bodyPr spcFirstLastPara="1" wrap="square" lIns="68575" tIns="68575" rIns="68575" bIns="68575" anchor="t" anchorCtr="0"/>
          <a:lstStyle>
            <a:lvl1pPr marR="0" lvl="0" algn="l" rtl="0">
              <a:lnSpc>
                <a:spcPct val="90000"/>
              </a:lnSpc>
              <a:spcBef>
                <a:spcPts val="0"/>
              </a:spcBef>
              <a:spcAft>
                <a:spcPts val="0"/>
              </a:spcAft>
              <a:buClr>
                <a:srgbClr val="8C9599"/>
              </a:buClr>
              <a:buSzPts val="1900"/>
              <a:buFont typeface="Arial"/>
              <a:buNone/>
              <a:defRPr sz="2534" b="1" i="0" u="none" strike="noStrike" cap="none">
                <a:solidFill>
                  <a:srgbClr val="8C9599"/>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 name="Shape 25"/>
          <p:cNvSpPr txBox="1">
            <a:spLocks noGrp="1"/>
          </p:cNvSpPr>
          <p:nvPr>
            <p:ph type="body" idx="1"/>
          </p:nvPr>
        </p:nvSpPr>
        <p:spPr>
          <a:xfrm>
            <a:off x="838200" y="1403587"/>
            <a:ext cx="7120112" cy="3779463"/>
          </a:xfrm>
          <a:prstGeom prst="rect">
            <a:avLst/>
          </a:prstGeom>
          <a:noFill/>
          <a:ln>
            <a:noFill/>
          </a:ln>
        </p:spPr>
        <p:txBody>
          <a:bodyPr spcFirstLastPara="1" wrap="square" lIns="68575" tIns="68575" rIns="68575" bIns="68575" anchor="t" anchorCtr="0"/>
          <a:lstStyle>
            <a:lvl1pPr marL="609597" marR="0" lvl="0" indent="-304799" algn="l" rtl="0">
              <a:lnSpc>
                <a:spcPct val="90000"/>
              </a:lnSpc>
              <a:spcBef>
                <a:spcPts val="1066"/>
              </a:spcBef>
              <a:spcAft>
                <a:spcPts val="0"/>
              </a:spcAft>
              <a:buClr>
                <a:srgbClr val="8C9599"/>
              </a:buClr>
              <a:buSzPts val="1700"/>
              <a:buFont typeface="Arial"/>
              <a:buNone/>
              <a:defRPr sz="2267" b="0" i="0" u="none" strike="noStrike" cap="none">
                <a:solidFill>
                  <a:srgbClr val="8C9599"/>
                </a:solidFill>
                <a:latin typeface="Arial"/>
                <a:ea typeface="Arial"/>
                <a:cs typeface="Arial"/>
                <a:sym typeface="Arial"/>
              </a:defRPr>
            </a:lvl1pPr>
            <a:lvl2pPr marL="1219195" marR="0" lvl="1" indent="-448731" algn="l" rtl="0">
              <a:lnSpc>
                <a:spcPct val="90000"/>
              </a:lnSpc>
              <a:spcBef>
                <a:spcPts val="533"/>
              </a:spcBef>
              <a:spcAft>
                <a:spcPts val="0"/>
              </a:spcAft>
              <a:buClr>
                <a:srgbClr val="00A5B6"/>
              </a:buClr>
              <a:buSzPts val="1700"/>
              <a:buFont typeface="Arial"/>
              <a:buChar char="•"/>
              <a:defRPr sz="2267" b="0" i="0" u="none" strike="noStrike" cap="none">
                <a:solidFill>
                  <a:srgbClr val="8C9599"/>
                </a:solidFill>
                <a:latin typeface="Arial"/>
                <a:ea typeface="Arial"/>
                <a:cs typeface="Arial"/>
                <a:sym typeface="Arial"/>
              </a:defRPr>
            </a:lvl2pPr>
            <a:lvl3pPr marL="1828793" marR="0" lvl="2" indent="-431798" algn="l" rtl="0">
              <a:lnSpc>
                <a:spcPct val="90000"/>
              </a:lnSpc>
              <a:spcBef>
                <a:spcPts val="533"/>
              </a:spcBef>
              <a:spcAft>
                <a:spcPts val="0"/>
              </a:spcAft>
              <a:buClr>
                <a:srgbClr val="8C9599"/>
              </a:buClr>
              <a:buSzPts val="1500"/>
              <a:buFont typeface="Arial"/>
              <a:buChar char="•"/>
              <a:defRPr sz="2000" b="0" i="0" u="none" strike="noStrike" cap="none">
                <a:solidFill>
                  <a:srgbClr val="8C9599"/>
                </a:solidFill>
                <a:latin typeface="Arial"/>
                <a:ea typeface="Arial"/>
                <a:cs typeface="Arial"/>
                <a:sym typeface="Arial"/>
              </a:defRPr>
            </a:lvl3pPr>
            <a:lvl4pPr marL="2438390" marR="0" lvl="3" indent="-423332" algn="l" rtl="0">
              <a:lnSpc>
                <a:spcPct val="90000"/>
              </a:lnSpc>
              <a:spcBef>
                <a:spcPts val="533"/>
              </a:spcBef>
              <a:spcAft>
                <a:spcPts val="0"/>
              </a:spcAft>
              <a:buClr>
                <a:srgbClr val="8C9599"/>
              </a:buClr>
              <a:buSzPts val="1400"/>
              <a:buFont typeface="Arial"/>
              <a:buChar char="•"/>
              <a:defRPr sz="1867" b="0" i="0" u="none" strike="noStrike" cap="none">
                <a:solidFill>
                  <a:srgbClr val="8C9599"/>
                </a:solidFill>
                <a:latin typeface="Arial"/>
                <a:ea typeface="Arial"/>
                <a:cs typeface="Arial"/>
                <a:sym typeface="Arial"/>
              </a:defRPr>
            </a:lvl4pPr>
            <a:lvl5pPr marL="3047988" marR="0" lvl="4" indent="-423332" algn="l" rtl="0">
              <a:lnSpc>
                <a:spcPct val="90000"/>
              </a:lnSpc>
              <a:spcBef>
                <a:spcPts val="533"/>
              </a:spcBef>
              <a:spcAft>
                <a:spcPts val="0"/>
              </a:spcAft>
              <a:buClr>
                <a:srgbClr val="8C9599"/>
              </a:buClr>
              <a:buSzPts val="1400"/>
              <a:buFont typeface="Arial"/>
              <a:buChar char="•"/>
              <a:defRPr sz="1867" b="0" i="0" u="none" strike="noStrike" cap="none">
                <a:solidFill>
                  <a:srgbClr val="8C9599"/>
                </a:solidFill>
                <a:latin typeface="Arial"/>
                <a:ea typeface="Arial"/>
                <a:cs typeface="Arial"/>
                <a:sym typeface="Arial"/>
              </a:defRPr>
            </a:lvl5pPr>
            <a:lvl6pPr marL="3657586" marR="0" lvl="5" indent="-423332"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183" marR="0" lvl="6" indent="-423332"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781" marR="0" lvl="7" indent="-423332"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378" marR="0" lvl="8" indent="-423332"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26" name="Shape 26"/>
          <p:cNvPicPr preferRelativeResize="0"/>
          <p:nvPr/>
        </p:nvPicPr>
        <p:blipFill rotWithShape="1">
          <a:blip r:embed="rId2">
            <a:alphaModFix/>
          </a:blip>
          <a:srcRect l="31048" t="1" r="2122" b="77765"/>
          <a:stretch/>
        </p:blipFill>
        <p:spPr>
          <a:xfrm>
            <a:off x="-2" y="5786027"/>
            <a:ext cx="12192002" cy="1071975"/>
          </a:xfrm>
          <a:prstGeom prst="rect">
            <a:avLst/>
          </a:prstGeom>
          <a:noFill/>
          <a:ln>
            <a:noFill/>
          </a:ln>
        </p:spPr>
      </p:pic>
      <p:sp>
        <p:nvSpPr>
          <p:cNvPr id="27" name="Shape 27"/>
          <p:cNvSpPr txBox="1"/>
          <p:nvPr/>
        </p:nvSpPr>
        <p:spPr>
          <a:xfrm>
            <a:off x="914404" y="6340598"/>
            <a:ext cx="5548605" cy="2000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334" b="0" i="0" u="none" strike="noStrike" cap="none">
                <a:solidFill>
                  <a:schemeClr val="lt1"/>
                </a:solidFill>
                <a:latin typeface="Arial"/>
                <a:ea typeface="Arial"/>
                <a:cs typeface="Arial"/>
                <a:sym typeface="Arial"/>
              </a:rPr>
              <a:t>Building </a:t>
            </a:r>
            <a:r>
              <a:rPr lang="en" sz="1334" b="1" i="0" u="none" strike="noStrike" cap="none">
                <a:solidFill>
                  <a:schemeClr val="lt1"/>
                </a:solidFill>
                <a:latin typeface="Arial"/>
                <a:ea typeface="Arial"/>
                <a:cs typeface="Arial"/>
                <a:sym typeface="Arial"/>
              </a:rPr>
              <a:t>brighter</a:t>
            </a:r>
            <a:r>
              <a:rPr lang="en" sz="1334" b="0" i="0" u="none" strike="noStrike" cap="none">
                <a:solidFill>
                  <a:schemeClr val="lt1"/>
                </a:solidFill>
                <a:latin typeface="Arial"/>
                <a:ea typeface="Arial"/>
                <a:cs typeface="Arial"/>
                <a:sym typeface="Arial"/>
              </a:rPr>
              <a:t> futures</a:t>
            </a:r>
            <a:endParaRPr sz="1334" b="0" i="0" u="none" strike="noStrike" cap="none">
              <a:solidFill>
                <a:schemeClr val="lt1"/>
              </a:solidFill>
              <a:latin typeface="Arial"/>
              <a:ea typeface="Arial"/>
              <a:cs typeface="Arial"/>
              <a:sym typeface="Arial"/>
            </a:endParaRPr>
          </a:p>
        </p:txBody>
      </p:sp>
      <p:pic>
        <p:nvPicPr>
          <p:cNvPr id="28" name="Shape 28"/>
          <p:cNvPicPr preferRelativeResize="0"/>
          <p:nvPr/>
        </p:nvPicPr>
        <p:blipFill rotWithShape="1">
          <a:blip r:embed="rId3">
            <a:alphaModFix/>
          </a:blip>
          <a:srcRect/>
          <a:stretch/>
        </p:blipFill>
        <p:spPr>
          <a:xfrm>
            <a:off x="10612988" y="5922439"/>
            <a:ext cx="1114521" cy="589718"/>
          </a:xfrm>
          <a:prstGeom prst="rect">
            <a:avLst/>
          </a:prstGeom>
          <a:noFill/>
          <a:ln>
            <a:noFill/>
          </a:ln>
        </p:spPr>
      </p:pic>
      <p:cxnSp>
        <p:nvCxnSpPr>
          <p:cNvPr id="29" name="Shape 29"/>
          <p:cNvCxnSpPr/>
          <p:nvPr/>
        </p:nvCxnSpPr>
        <p:spPr>
          <a:xfrm>
            <a:off x="838200" y="1107077"/>
            <a:ext cx="11353801" cy="0"/>
          </a:xfrm>
          <a:prstGeom prst="straightConnector1">
            <a:avLst/>
          </a:prstGeom>
          <a:noFill/>
          <a:ln w="9525" cap="flat" cmpd="sng">
            <a:solidFill>
              <a:srgbClr val="8C9599"/>
            </a:solidFill>
            <a:prstDash val="solid"/>
            <a:miter lim="800000"/>
            <a:headEnd type="none" w="sm" len="sm"/>
            <a:tailEnd type="none" w="sm" len="sm"/>
          </a:ln>
        </p:spPr>
      </p:cxnSp>
    </p:spTree>
    <p:extLst>
      <p:ext uri="{BB962C8B-B14F-4D97-AF65-F5344CB8AC3E}">
        <p14:creationId xmlns:p14="http://schemas.microsoft.com/office/powerpoint/2010/main" val="194720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C620-9720-495F-8BAD-46CF0D379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8CF96B-EB1A-42A8-8305-BE43C4E6C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3B9764-65F7-4BE5-BB91-C52B1D9C4364}"/>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5" name="Footer Placeholder 4">
            <a:extLst>
              <a:ext uri="{FF2B5EF4-FFF2-40B4-BE49-F238E27FC236}">
                <a16:creationId xmlns:a16="http://schemas.microsoft.com/office/drawing/2014/main" id="{A93951A8-C1AF-46B9-AF1D-3279CB782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4864F-FE39-4F3F-AEE9-7EE2BE7177C6}"/>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3534768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652A9-B678-4A20-B9F3-59D56DB9D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97016C-059B-4DF4-A8B9-01AC085A2C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28C62-454A-4C38-B766-9B2440A846CA}"/>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5" name="Footer Placeholder 4">
            <a:extLst>
              <a:ext uri="{FF2B5EF4-FFF2-40B4-BE49-F238E27FC236}">
                <a16:creationId xmlns:a16="http://schemas.microsoft.com/office/drawing/2014/main" id="{2E21F667-3972-4F27-8950-42F9D1149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98CC8-D307-4269-9368-0223D1AFA179}"/>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97460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4E17-3E8F-472E-8A16-C0AF94D68A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AF128B-C5B0-499B-A7F6-0ACDDFA40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7F4CBA-E3B4-4C62-82FA-A3402DFDD9A3}"/>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5" name="Footer Placeholder 4">
            <a:extLst>
              <a:ext uri="{FF2B5EF4-FFF2-40B4-BE49-F238E27FC236}">
                <a16:creationId xmlns:a16="http://schemas.microsoft.com/office/drawing/2014/main" id="{2DE0C0E5-670B-452C-A9B2-B071A8B23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458D6-F50F-4B21-BC2D-4A60B85DFE19}"/>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1885257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BBF7C-0406-4A54-9720-F81FE157F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2C2E6-BDE0-4394-B598-5E82C0E11B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0319C-B111-4443-AFDC-A03E24B317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A124F-74AA-4307-93C5-5C9A7969A598}"/>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6" name="Footer Placeholder 5">
            <a:extLst>
              <a:ext uri="{FF2B5EF4-FFF2-40B4-BE49-F238E27FC236}">
                <a16:creationId xmlns:a16="http://schemas.microsoft.com/office/drawing/2014/main" id="{EA95A07B-C394-4761-B9A1-10E3486FE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D3A36-B61E-4A64-ACFD-AB17EB9A53C5}"/>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2628250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FBA4-9E5A-4528-BFB7-67CD782934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FB590C-74B6-4BF5-AE96-D48BF95F6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731ACE-25E4-4A40-9C2D-9632D1C5DB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CC53D-926E-4595-984C-6FA13264B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4E1CB1-A85C-4539-949F-575EC5E30D4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12E742-516C-4D9C-AEBD-C5361B777D5B}"/>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8" name="Footer Placeholder 7">
            <a:extLst>
              <a:ext uri="{FF2B5EF4-FFF2-40B4-BE49-F238E27FC236}">
                <a16:creationId xmlns:a16="http://schemas.microsoft.com/office/drawing/2014/main" id="{6AFF39B4-3475-4C7D-9576-A0E3C8FC3A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CC4594-9C29-4504-AE61-6CF0BB6E4AB2}"/>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252042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A0562-9DA6-42C0-9FF2-D498126809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309657-2F9C-49C0-BD62-F028B05628D7}"/>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4" name="Footer Placeholder 3">
            <a:extLst>
              <a:ext uri="{FF2B5EF4-FFF2-40B4-BE49-F238E27FC236}">
                <a16:creationId xmlns:a16="http://schemas.microsoft.com/office/drawing/2014/main" id="{E2AF5965-DCE2-4C29-8315-FFE9D0E44D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5FBBA1-85CD-411C-8958-4D30FB56063C}"/>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535321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A1F3B-0F28-40EA-BAF3-4EF9C8FBA41D}"/>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3" name="Footer Placeholder 2">
            <a:extLst>
              <a:ext uri="{FF2B5EF4-FFF2-40B4-BE49-F238E27FC236}">
                <a16:creationId xmlns:a16="http://schemas.microsoft.com/office/drawing/2014/main" id="{19A8B318-CA9B-443D-A0AE-6DD0E68876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6BD56-4C87-4B41-90C8-C0672D2993C3}"/>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260813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35CD-9F2E-4FFF-9CBC-CD417AAB1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3EB75-A32E-4F88-B4F3-0096344D49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9D11D-248F-4927-89AA-F9E78BEF1533}"/>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5" name="Footer Placeholder 4">
            <a:extLst>
              <a:ext uri="{FF2B5EF4-FFF2-40B4-BE49-F238E27FC236}">
                <a16:creationId xmlns:a16="http://schemas.microsoft.com/office/drawing/2014/main" id="{C37BBBDD-5C69-44B1-82BF-A73E35BE8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6E6AD-E43A-4741-A0CE-65EAFA048342}"/>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1104872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BA65-FA50-44FD-8B33-1A9997F6D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C2A3DF-C8B3-4EA0-8E4E-619833543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21C5D6-7A00-44BD-88B1-179577E98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4551B1-1342-4D0C-AB50-2846B7291326}"/>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6" name="Footer Placeholder 5">
            <a:extLst>
              <a:ext uri="{FF2B5EF4-FFF2-40B4-BE49-F238E27FC236}">
                <a16:creationId xmlns:a16="http://schemas.microsoft.com/office/drawing/2014/main" id="{B133B1C1-F91F-461D-BED3-8D8E8BFF9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7A938-5B81-4DC6-B46E-B958553675CD}"/>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3822057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EC38-BD68-4DDE-B299-0DF4259FE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BCF1E2-E9B8-4EC2-9E3C-9BB10B12A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00975A-66DE-4F4B-B3D8-A4165A4A5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A6F957-7C83-45F4-BA84-D0044E850BBD}"/>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6" name="Footer Placeholder 5">
            <a:extLst>
              <a:ext uri="{FF2B5EF4-FFF2-40B4-BE49-F238E27FC236}">
                <a16:creationId xmlns:a16="http://schemas.microsoft.com/office/drawing/2014/main" id="{03BFC3C4-C778-4ED9-BA3D-E203C747E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292CF5-89CD-4284-90A0-3A52AEBA17A0}"/>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1238888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CBCE-66A7-4C7A-9B49-61F9ADA8AE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A09335-12C3-4E37-8A9C-72014D48DC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2A310-E09B-4299-B089-11D8CF1ECBCC}"/>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5" name="Footer Placeholder 4">
            <a:extLst>
              <a:ext uri="{FF2B5EF4-FFF2-40B4-BE49-F238E27FC236}">
                <a16:creationId xmlns:a16="http://schemas.microsoft.com/office/drawing/2014/main" id="{423A8EAD-E6DD-49EC-BE55-C5488CECD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5123E-3AD3-464E-AB6A-731783C589F6}"/>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1910246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46E13-9326-4481-A1B6-6D86144E19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C8B6A6-C676-4B3F-A9B1-334564151C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F2C0A-E8B4-4760-B912-27FFAB6E3DAB}"/>
              </a:ext>
            </a:extLst>
          </p:cNvPr>
          <p:cNvSpPr>
            <a:spLocks noGrp="1"/>
          </p:cNvSpPr>
          <p:nvPr>
            <p:ph type="dt" sz="half" idx="10"/>
          </p:nvPr>
        </p:nvSpPr>
        <p:spPr/>
        <p:txBody>
          <a:bodyPr/>
          <a:lstStyle/>
          <a:p>
            <a:fld id="{F767B2EA-7F9C-482A-9920-1F2B23DA5F40}" type="datetimeFigureOut">
              <a:rPr lang="en-US" smtClean="0"/>
              <a:t>2/7/2023</a:t>
            </a:fld>
            <a:endParaRPr lang="en-US"/>
          </a:p>
        </p:txBody>
      </p:sp>
      <p:sp>
        <p:nvSpPr>
          <p:cNvPr id="5" name="Footer Placeholder 4">
            <a:extLst>
              <a:ext uri="{FF2B5EF4-FFF2-40B4-BE49-F238E27FC236}">
                <a16:creationId xmlns:a16="http://schemas.microsoft.com/office/drawing/2014/main" id="{02986306-FEA7-45AF-BA5C-6B7CBF04F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758C1-E759-4F13-8F9B-C5240F5676D3}"/>
              </a:ext>
            </a:extLst>
          </p:cNvPr>
          <p:cNvSpPr>
            <a:spLocks noGrp="1"/>
          </p:cNvSpPr>
          <p:nvPr>
            <p:ph type="sldNum" sz="quarter" idx="12"/>
          </p:nvPr>
        </p:nvSpPr>
        <p:spPr/>
        <p:txBody>
          <a:bodyPr/>
          <a:lstStyle/>
          <a:p>
            <a:fld id="{CB58C2DB-AFEE-4C7C-B40C-893F33290A23}" type="slidenum">
              <a:rPr lang="en-US" smtClean="0"/>
              <a:t>‹#›</a:t>
            </a:fld>
            <a:endParaRPr lang="en-US"/>
          </a:p>
        </p:txBody>
      </p:sp>
    </p:spTree>
    <p:extLst>
      <p:ext uri="{BB962C8B-B14F-4D97-AF65-F5344CB8AC3E}">
        <p14:creationId xmlns:p14="http://schemas.microsoft.com/office/powerpoint/2010/main" val="730535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1" y="0"/>
            <a:ext cx="12192000" cy="6339840"/>
          </a:xfrm>
          <a:prstGeom prst="rect">
            <a:avLst/>
          </a:prstGeom>
          <a:noFill/>
          <a:ln>
            <a:noFill/>
          </a:ln>
        </p:spPr>
      </p:pic>
      <p:pic>
        <p:nvPicPr>
          <p:cNvPr id="13" name="Shape 13"/>
          <p:cNvPicPr preferRelativeResize="0"/>
          <p:nvPr/>
        </p:nvPicPr>
        <p:blipFill rotWithShape="1">
          <a:blip r:embed="rId3">
            <a:alphaModFix/>
          </a:blip>
          <a:srcRect l="31047" r="2124" b="12532"/>
          <a:stretch/>
        </p:blipFill>
        <p:spPr>
          <a:xfrm>
            <a:off x="2" y="2640824"/>
            <a:ext cx="12192000" cy="4217178"/>
          </a:xfrm>
          <a:prstGeom prst="rect">
            <a:avLst/>
          </a:prstGeom>
          <a:noFill/>
          <a:ln>
            <a:noFill/>
          </a:ln>
        </p:spPr>
      </p:pic>
      <p:sp>
        <p:nvSpPr>
          <p:cNvPr id="14" name="Shape 14"/>
          <p:cNvSpPr txBox="1">
            <a:spLocks noGrp="1"/>
          </p:cNvSpPr>
          <p:nvPr>
            <p:ph type="ctrTitle"/>
          </p:nvPr>
        </p:nvSpPr>
        <p:spPr>
          <a:xfrm>
            <a:off x="914401" y="4749283"/>
            <a:ext cx="10363200" cy="419879"/>
          </a:xfrm>
          <a:prstGeom prst="rect">
            <a:avLst/>
          </a:prstGeom>
          <a:noFill/>
          <a:ln>
            <a:noFill/>
          </a:ln>
        </p:spPr>
        <p:txBody>
          <a:bodyPr spcFirstLastPara="1" wrap="square" lIns="68575" tIns="68575" rIns="68575" bIns="68575" anchor="t" anchorCtr="0"/>
          <a:lstStyle>
            <a:lvl1pPr marR="0" lvl="0" algn="l" rtl="0">
              <a:lnSpc>
                <a:spcPct val="90000"/>
              </a:lnSpc>
              <a:spcBef>
                <a:spcPts val="0"/>
              </a:spcBef>
              <a:spcAft>
                <a:spcPts val="0"/>
              </a:spcAft>
              <a:buClr>
                <a:srgbClr val="8C9599"/>
              </a:buClr>
              <a:buSzPts val="2000"/>
              <a:buFont typeface="Arial"/>
              <a:buNone/>
              <a:defRPr sz="2667" b="0" i="0" u="none" strike="noStrike" cap="none">
                <a:solidFill>
                  <a:srgbClr val="8C9599"/>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5" name="Shape 15"/>
          <p:cNvSpPr txBox="1"/>
          <p:nvPr/>
        </p:nvSpPr>
        <p:spPr>
          <a:xfrm>
            <a:off x="914404" y="1632861"/>
            <a:ext cx="5548605" cy="24622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0" i="0" u="none" strike="noStrike" cap="none">
                <a:solidFill>
                  <a:srgbClr val="8C9599"/>
                </a:solidFill>
                <a:latin typeface="Arial"/>
                <a:ea typeface="Arial"/>
                <a:cs typeface="Arial"/>
                <a:sym typeface="Arial"/>
              </a:rPr>
              <a:t>Building </a:t>
            </a:r>
            <a:r>
              <a:rPr lang="en" sz="1600" b="1" i="0" u="none" strike="noStrike" cap="none">
                <a:solidFill>
                  <a:srgbClr val="00A5B6"/>
                </a:solidFill>
                <a:latin typeface="Arial"/>
                <a:ea typeface="Arial"/>
                <a:cs typeface="Arial"/>
                <a:sym typeface="Arial"/>
              </a:rPr>
              <a:t>brighter</a:t>
            </a:r>
            <a:r>
              <a:rPr lang="en" sz="1600" b="0" i="0" u="none" strike="noStrike" cap="none">
                <a:solidFill>
                  <a:srgbClr val="8C9599"/>
                </a:solidFill>
                <a:latin typeface="Arial"/>
                <a:ea typeface="Arial"/>
                <a:cs typeface="Arial"/>
                <a:sym typeface="Arial"/>
              </a:rPr>
              <a:t> futures</a:t>
            </a:r>
            <a:endParaRPr sz="1600" b="0" i="0" u="none" strike="noStrike" cap="none">
              <a:solidFill>
                <a:srgbClr val="8C9599"/>
              </a:solidFill>
              <a:latin typeface="Arial"/>
              <a:ea typeface="Arial"/>
              <a:cs typeface="Arial"/>
              <a:sym typeface="Arial"/>
            </a:endParaRPr>
          </a:p>
        </p:txBody>
      </p:sp>
      <p:grpSp>
        <p:nvGrpSpPr>
          <p:cNvPr id="16" name="Shape 16"/>
          <p:cNvGrpSpPr/>
          <p:nvPr/>
        </p:nvGrpSpPr>
        <p:grpSpPr>
          <a:xfrm>
            <a:off x="5675265" y="5922440"/>
            <a:ext cx="6052245" cy="641313"/>
            <a:chOff x="4186873" y="5930904"/>
            <a:chExt cx="4539183" cy="641313"/>
          </a:xfrm>
        </p:grpSpPr>
        <p:pic>
          <p:nvPicPr>
            <p:cNvPr id="17" name="Shape 17"/>
            <p:cNvPicPr preferRelativeResize="0"/>
            <p:nvPr/>
          </p:nvPicPr>
          <p:blipFill rotWithShape="1">
            <a:blip r:embed="rId4">
              <a:alphaModFix/>
            </a:blip>
            <a:srcRect/>
            <a:stretch/>
          </p:blipFill>
          <p:spPr>
            <a:xfrm>
              <a:off x="7890166" y="5930904"/>
              <a:ext cx="835890" cy="589717"/>
            </a:xfrm>
            <a:prstGeom prst="rect">
              <a:avLst/>
            </a:prstGeom>
            <a:noFill/>
            <a:ln>
              <a:noFill/>
            </a:ln>
          </p:spPr>
        </p:pic>
        <p:pic>
          <p:nvPicPr>
            <p:cNvPr id="18" name="Shape 18"/>
            <p:cNvPicPr preferRelativeResize="0"/>
            <p:nvPr/>
          </p:nvPicPr>
          <p:blipFill rotWithShape="1">
            <a:blip r:embed="rId5">
              <a:alphaModFix/>
            </a:blip>
            <a:srcRect/>
            <a:stretch/>
          </p:blipFill>
          <p:spPr>
            <a:xfrm>
              <a:off x="6231004" y="6061394"/>
              <a:ext cx="1380153" cy="436472"/>
            </a:xfrm>
            <a:prstGeom prst="rect">
              <a:avLst/>
            </a:prstGeom>
            <a:noFill/>
            <a:ln>
              <a:noFill/>
            </a:ln>
          </p:spPr>
        </p:pic>
        <p:pic>
          <p:nvPicPr>
            <p:cNvPr id="19" name="Shape 19"/>
            <p:cNvPicPr preferRelativeResize="0"/>
            <p:nvPr/>
          </p:nvPicPr>
          <p:blipFill rotWithShape="1">
            <a:blip r:embed="rId6">
              <a:alphaModFix/>
            </a:blip>
            <a:srcRect/>
            <a:stretch/>
          </p:blipFill>
          <p:spPr>
            <a:xfrm>
              <a:off x="4186873" y="6162758"/>
              <a:ext cx="1885292" cy="409459"/>
            </a:xfrm>
            <a:prstGeom prst="rect">
              <a:avLst/>
            </a:prstGeom>
            <a:noFill/>
            <a:ln>
              <a:noFill/>
            </a:ln>
          </p:spPr>
        </p:pic>
        <p:cxnSp>
          <p:nvCxnSpPr>
            <p:cNvPr id="20" name="Shape 20"/>
            <p:cNvCxnSpPr/>
            <p:nvPr/>
          </p:nvCxnSpPr>
          <p:spPr>
            <a:xfrm>
              <a:off x="7751889" y="5930904"/>
              <a:ext cx="0" cy="589717"/>
            </a:xfrm>
            <a:prstGeom prst="straightConnector1">
              <a:avLst/>
            </a:prstGeom>
            <a:noFill/>
            <a:ln w="9525" cap="flat" cmpd="sng">
              <a:solidFill>
                <a:srgbClr val="8C9599"/>
              </a:solidFill>
              <a:prstDash val="solid"/>
              <a:miter lim="800000"/>
              <a:headEnd type="none" w="sm" len="sm"/>
              <a:tailEnd type="none" w="sm" len="sm"/>
            </a:ln>
          </p:spPr>
        </p:cxnSp>
        <p:cxnSp>
          <p:nvCxnSpPr>
            <p:cNvPr id="21" name="Shape 21"/>
            <p:cNvCxnSpPr/>
            <p:nvPr/>
          </p:nvCxnSpPr>
          <p:spPr>
            <a:xfrm>
              <a:off x="6114709" y="5930904"/>
              <a:ext cx="0" cy="589717"/>
            </a:xfrm>
            <a:prstGeom prst="straightConnector1">
              <a:avLst/>
            </a:prstGeom>
            <a:noFill/>
            <a:ln w="9525" cap="flat" cmpd="sng">
              <a:solidFill>
                <a:srgbClr val="8C9599"/>
              </a:solidFill>
              <a:prstDash val="solid"/>
              <a:miter lim="800000"/>
              <a:headEnd type="none" w="sm" len="sm"/>
              <a:tailEnd type="none" w="sm" len="sm"/>
            </a:ln>
          </p:spPr>
        </p:cxnSp>
      </p:grpSp>
    </p:spTree>
    <p:extLst>
      <p:ext uri="{BB962C8B-B14F-4D97-AF65-F5344CB8AC3E}">
        <p14:creationId xmlns:p14="http://schemas.microsoft.com/office/powerpoint/2010/main" val="360182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03764-C8FC-4ED8-8CE3-F51D587FD6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4BB2A6-9617-48A9-83F0-3C135211F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C648A5-2A7A-4381-AA18-13D208355DFB}"/>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5" name="Footer Placeholder 4">
            <a:extLst>
              <a:ext uri="{FF2B5EF4-FFF2-40B4-BE49-F238E27FC236}">
                <a16:creationId xmlns:a16="http://schemas.microsoft.com/office/drawing/2014/main" id="{9C67DA99-5E0F-4245-8E55-D9A3A9161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E1C49-CEBA-4563-9016-F7D7B55CA90D}"/>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102721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E51C-6211-4B76-B21A-177A74BA1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23298-908E-4EF0-904E-9A796CAF54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ED6673-2A54-48F3-B2DF-D5E0B98E75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72A68-47C1-4362-9B5A-B9A950B9D359}"/>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6" name="Footer Placeholder 5">
            <a:extLst>
              <a:ext uri="{FF2B5EF4-FFF2-40B4-BE49-F238E27FC236}">
                <a16:creationId xmlns:a16="http://schemas.microsoft.com/office/drawing/2014/main" id="{3BAA8DC7-53F3-4F4A-B52D-F02B4B4DB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44777-F551-4E5E-B131-32CFB9DB063A}"/>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257660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C15D-13B9-469B-9A69-C22E1A0AF2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8C065E-CB39-4CA0-B996-A8451C1CDC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CC162FF-82CD-48DE-8E0D-9998AD9A83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9EEE21-8BA2-4EB9-9D15-0234C83248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E2DDA5-0515-4E2B-BD29-37BA5E2737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06D5AE-DBAA-472B-A1B7-00C93E5F0976}"/>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8" name="Footer Placeholder 7">
            <a:extLst>
              <a:ext uri="{FF2B5EF4-FFF2-40B4-BE49-F238E27FC236}">
                <a16:creationId xmlns:a16="http://schemas.microsoft.com/office/drawing/2014/main" id="{3F6EC9D0-86F5-4E22-9C70-8A646C1BAF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4280D-CE66-4817-A698-7E6F87EA3F0B}"/>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403967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78A5-25EB-4016-983E-523C7670AC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86DD39-0AFE-4C1F-8B2A-8C10B1729F81}"/>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4" name="Footer Placeholder 3">
            <a:extLst>
              <a:ext uri="{FF2B5EF4-FFF2-40B4-BE49-F238E27FC236}">
                <a16:creationId xmlns:a16="http://schemas.microsoft.com/office/drawing/2014/main" id="{02201BFF-DD7B-4C47-83FB-D8B8527FE0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FE11D4-62FB-4708-8839-3B7CAED5B403}"/>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383874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9E89B-6EAC-4764-ADDC-B554EDE858DB}"/>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3" name="Footer Placeholder 2">
            <a:extLst>
              <a:ext uri="{FF2B5EF4-FFF2-40B4-BE49-F238E27FC236}">
                <a16:creationId xmlns:a16="http://schemas.microsoft.com/office/drawing/2014/main" id="{CA92F47E-193C-4A65-971E-5FC2115A3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58DA8-A0E2-4D56-9F33-140B63068552}"/>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409611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191D-51CC-4C2F-9BB0-104385D6A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EF3F89-358B-44CC-97E8-2E172AFE1E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13DC1-0DEE-416F-AD2D-DD9536A1F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4EE739-91FC-436E-9983-31E8B1223BBC}"/>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6" name="Footer Placeholder 5">
            <a:extLst>
              <a:ext uri="{FF2B5EF4-FFF2-40B4-BE49-F238E27FC236}">
                <a16:creationId xmlns:a16="http://schemas.microsoft.com/office/drawing/2014/main" id="{38BC7545-1D7F-497A-823D-EC38C7BC7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207E-AB76-49FF-A461-FB048E5CEEBC}"/>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2641458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A28D-0B72-440B-AED8-8C75A0E07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BA6CCC-ACD5-4450-ABF0-AAB463AE2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A4308E-5A9F-408A-B7AB-1CD6A5C4C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2A46CE-3B7D-4284-BAA8-D6765E40DBF8}"/>
              </a:ext>
            </a:extLst>
          </p:cNvPr>
          <p:cNvSpPr>
            <a:spLocks noGrp="1"/>
          </p:cNvSpPr>
          <p:nvPr>
            <p:ph type="dt" sz="half" idx="10"/>
          </p:nvPr>
        </p:nvSpPr>
        <p:spPr/>
        <p:txBody>
          <a:bodyPr/>
          <a:lstStyle/>
          <a:p>
            <a:fld id="{9B98E57C-0F63-4013-BD81-714328AC3214}" type="datetimeFigureOut">
              <a:rPr lang="en-US" smtClean="0"/>
              <a:t>2/7/2023</a:t>
            </a:fld>
            <a:endParaRPr lang="en-US"/>
          </a:p>
        </p:txBody>
      </p:sp>
      <p:sp>
        <p:nvSpPr>
          <p:cNvPr id="6" name="Footer Placeholder 5">
            <a:extLst>
              <a:ext uri="{FF2B5EF4-FFF2-40B4-BE49-F238E27FC236}">
                <a16:creationId xmlns:a16="http://schemas.microsoft.com/office/drawing/2014/main" id="{B07F62D9-F614-46FC-9454-939A77D37B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1B018-E9B0-4C74-B49E-32C456719C64}"/>
              </a:ext>
            </a:extLst>
          </p:cNvPr>
          <p:cNvSpPr>
            <a:spLocks noGrp="1"/>
          </p:cNvSpPr>
          <p:nvPr>
            <p:ph type="sldNum" sz="quarter" idx="12"/>
          </p:nvPr>
        </p:nvSpPr>
        <p:spPr/>
        <p:txBody>
          <a:bodyPr/>
          <a:lstStyle/>
          <a:p>
            <a:fld id="{7978D8A8-3ADA-455E-B4EF-8516964F8B29}" type="slidenum">
              <a:rPr lang="en-US" smtClean="0"/>
              <a:t>‹#›</a:t>
            </a:fld>
            <a:endParaRPr lang="en-US"/>
          </a:p>
        </p:txBody>
      </p:sp>
    </p:spTree>
    <p:extLst>
      <p:ext uri="{BB962C8B-B14F-4D97-AF65-F5344CB8AC3E}">
        <p14:creationId xmlns:p14="http://schemas.microsoft.com/office/powerpoint/2010/main" val="1809644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85CB2A-6341-466E-895C-50A0DB0DA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948842-4027-45C0-92BF-5A537EDD5A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8465D-FACA-4D80-A973-B6351FE79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8E57C-0F63-4013-BD81-714328AC3214}" type="datetimeFigureOut">
              <a:rPr lang="en-US" smtClean="0"/>
              <a:t>2/7/2023</a:t>
            </a:fld>
            <a:endParaRPr lang="en-US"/>
          </a:p>
        </p:txBody>
      </p:sp>
      <p:sp>
        <p:nvSpPr>
          <p:cNvPr id="5" name="Footer Placeholder 4">
            <a:extLst>
              <a:ext uri="{FF2B5EF4-FFF2-40B4-BE49-F238E27FC236}">
                <a16:creationId xmlns:a16="http://schemas.microsoft.com/office/drawing/2014/main" id="{CCA61081-DCE9-47F5-A9B9-57E6064169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C7D5F6-B500-4F74-BB2D-92241E4FD2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8D8A8-3ADA-455E-B4EF-8516964F8B29}" type="slidenum">
              <a:rPr lang="en-US" smtClean="0"/>
              <a:t>‹#›</a:t>
            </a:fld>
            <a:endParaRPr lang="en-US"/>
          </a:p>
        </p:txBody>
      </p:sp>
    </p:spTree>
    <p:extLst>
      <p:ext uri="{BB962C8B-B14F-4D97-AF65-F5344CB8AC3E}">
        <p14:creationId xmlns:p14="http://schemas.microsoft.com/office/powerpoint/2010/main" val="429166898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A5E61A-585D-4D07-8BBC-AD106644E4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AC63AC-AF1F-435C-BC2C-EA54DCD9F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91438-73A7-453D-8494-710D0BDEF7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7B2EA-7F9C-482A-9920-1F2B23DA5F40}" type="datetimeFigureOut">
              <a:rPr lang="en-US" smtClean="0"/>
              <a:t>2/7/2023</a:t>
            </a:fld>
            <a:endParaRPr lang="en-US"/>
          </a:p>
        </p:txBody>
      </p:sp>
      <p:sp>
        <p:nvSpPr>
          <p:cNvPr id="5" name="Footer Placeholder 4">
            <a:extLst>
              <a:ext uri="{FF2B5EF4-FFF2-40B4-BE49-F238E27FC236}">
                <a16:creationId xmlns:a16="http://schemas.microsoft.com/office/drawing/2014/main" id="{87565FAF-E4AD-4520-BB18-9403F3996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4435B6-EFF9-4F7C-BF06-D850996AA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C2DB-AFEE-4C7C-B40C-893F33290A23}" type="slidenum">
              <a:rPr lang="en-US" smtClean="0"/>
              <a:t>‹#›</a:t>
            </a:fld>
            <a:endParaRPr lang="en-US"/>
          </a:p>
        </p:txBody>
      </p:sp>
    </p:spTree>
    <p:extLst>
      <p:ext uri="{BB962C8B-B14F-4D97-AF65-F5344CB8AC3E}">
        <p14:creationId xmlns:p14="http://schemas.microsoft.com/office/powerpoint/2010/main" val="22314525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mailto:Bridges@jfs.ohio.gov"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mailto:Admin@cfhcohio.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sa.gov/travel/plan-book/per-diem-rate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mailto:Domonique.Chapman@jfs.ohio.gov"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www.pngall.com/celebration-png/download/24454" TargetMode="External"/><Relationship Id="rId5" Type="http://schemas.openxmlformats.org/officeDocument/2006/relationships/image" Target="../media/image27.png"/><Relationship Id="rId4" Type="http://schemas.openxmlformats.org/officeDocument/2006/relationships/hyperlink" Target="https://www.pngall.com/celebration-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1980480" y="3385066"/>
            <a:ext cx="7772400" cy="2137820"/>
          </a:xfrm>
          <a:prstGeom prst="rect">
            <a:avLst/>
          </a:prstGeom>
          <a:noFill/>
          <a:ln>
            <a:noFill/>
          </a:ln>
        </p:spPr>
        <p:txBody>
          <a:bodyPr spcFirstLastPara="1" vert="horz" wrap="square" lIns="0" tIns="0" rIns="0" bIns="0" rtlCol="0" anchor="t" anchorCtr="0">
            <a:noAutofit/>
          </a:bodyPr>
          <a:lstStyle/>
          <a:p>
            <a:pPr algn="ctr">
              <a:buClr>
                <a:srgbClr val="00A5B6"/>
              </a:buClr>
              <a:buSzPts val="4100"/>
            </a:pPr>
            <a:br>
              <a:rPr lang="en" sz="4000" b="1"/>
            </a:br>
            <a:r>
              <a:rPr lang="en-US" sz="3200">
                <a:solidFill>
                  <a:srgbClr val="007682"/>
                </a:solidFill>
                <a:latin typeface="+mn-lt"/>
              </a:rPr>
              <a:t>Bridges Regional Meetings</a:t>
            </a:r>
            <a:br>
              <a:rPr lang="en-US" sz="3200">
                <a:solidFill>
                  <a:srgbClr val="007682"/>
                </a:solidFill>
                <a:latin typeface="+mn-lt"/>
              </a:rPr>
            </a:br>
            <a:r>
              <a:rPr lang="en-US" sz="3200">
                <a:solidFill>
                  <a:srgbClr val="007682"/>
                </a:solidFill>
                <a:latin typeface="+mn-lt"/>
              </a:rPr>
              <a:t>March 8</a:t>
            </a:r>
            <a:r>
              <a:rPr lang="en-US" sz="3200" baseline="30000">
                <a:solidFill>
                  <a:srgbClr val="007682"/>
                </a:solidFill>
                <a:latin typeface="+mn-lt"/>
              </a:rPr>
              <a:t>th</a:t>
            </a:r>
            <a:r>
              <a:rPr lang="en-US" sz="3200">
                <a:solidFill>
                  <a:srgbClr val="007682"/>
                </a:solidFill>
                <a:latin typeface="+mn-lt"/>
              </a:rPr>
              <a:t> and 15th</a:t>
            </a:r>
            <a:br>
              <a:rPr lang="en-US" sz="3200">
                <a:solidFill>
                  <a:srgbClr val="007682"/>
                </a:solidFill>
                <a:latin typeface="+mn-lt"/>
              </a:rPr>
            </a:br>
            <a:r>
              <a:rPr lang="en-US" sz="3200">
                <a:solidFill>
                  <a:srgbClr val="007682"/>
                </a:solidFill>
                <a:latin typeface="+mn-lt"/>
              </a:rPr>
              <a:t>10:00 am.-12:30 pm.</a:t>
            </a:r>
            <a:br>
              <a:rPr lang="en-US" sz="2500" b="1"/>
            </a:br>
            <a:br>
              <a:rPr lang="en" sz="2500" b="1"/>
            </a:br>
            <a:br>
              <a:rPr lang="en" sz="2500" b="1"/>
            </a:br>
            <a:endParaRPr/>
          </a:p>
        </p:txBody>
      </p:sp>
      <p:sp>
        <p:nvSpPr>
          <p:cNvPr id="2" name="TextBox 1">
            <a:extLst>
              <a:ext uri="{FF2B5EF4-FFF2-40B4-BE49-F238E27FC236}">
                <a16:creationId xmlns:a16="http://schemas.microsoft.com/office/drawing/2014/main" id="{A8CDB7C4-8AE4-450F-9B26-ED763898A6B3}"/>
              </a:ext>
            </a:extLst>
          </p:cNvPr>
          <p:cNvSpPr txBox="1"/>
          <p:nvPr/>
        </p:nvSpPr>
        <p:spPr>
          <a:xfrm>
            <a:off x="4724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4" name="Picture 4" descr="A picture containing food, drawing&#10;&#10;Description automatically generated">
            <a:extLst>
              <a:ext uri="{FF2B5EF4-FFF2-40B4-BE49-F238E27FC236}">
                <a16:creationId xmlns:a16="http://schemas.microsoft.com/office/drawing/2014/main" id="{36016BEB-700C-4519-93B4-2DA0530C2E0B}"/>
              </a:ext>
            </a:extLst>
          </p:cNvPr>
          <p:cNvPicPr>
            <a:picLocks noChangeAspect="1"/>
          </p:cNvPicPr>
          <p:nvPr/>
        </p:nvPicPr>
        <p:blipFill>
          <a:blip r:embed="rId3"/>
          <a:stretch>
            <a:fillRect/>
          </a:stretch>
        </p:blipFill>
        <p:spPr>
          <a:xfrm>
            <a:off x="8287630" y="5828472"/>
            <a:ext cx="2111028" cy="8191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2" name="TextBox 1">
            <a:extLst>
              <a:ext uri="{FF2B5EF4-FFF2-40B4-BE49-F238E27FC236}">
                <a16:creationId xmlns:a16="http://schemas.microsoft.com/office/drawing/2014/main" id="{4FAB97B7-52F4-4DF6-BC9A-34006B7D83DA}"/>
              </a:ext>
            </a:extLst>
          </p:cNvPr>
          <p:cNvSpPr txBox="1"/>
          <p:nvPr/>
        </p:nvSpPr>
        <p:spPr>
          <a:xfrm>
            <a:off x="677078" y="1340667"/>
            <a:ext cx="1040296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•Bridges Previous Knowledge: </a:t>
            </a:r>
            <a:endParaRPr lang="en-US" dirty="0">
              <a:ea typeface="+mn-lt"/>
              <a:cs typeface="+mn-lt"/>
            </a:endParaRPr>
          </a:p>
          <a:p>
            <a:pPr marL="742950" lvl="1" indent="-285750">
              <a:buFont typeface="Arial"/>
              <a:buChar char="•"/>
            </a:pPr>
            <a:r>
              <a:rPr lang="en-US" sz="1600" dirty="0">
                <a:ea typeface="+mn-lt"/>
                <a:cs typeface="+mn-lt"/>
              </a:rPr>
              <a:t>Document any known relevant historical information &amp; any services/supports provided to the young adult.</a:t>
            </a:r>
            <a:endParaRPr lang="en-US" dirty="0">
              <a:cs typeface="Calibri" panose="020F0502020204030204"/>
            </a:endParaRPr>
          </a:p>
          <a:p>
            <a:pPr marL="742950" lvl="1" indent="-285750">
              <a:buFont typeface="Arial"/>
              <a:buChar char="•"/>
            </a:pPr>
            <a:endParaRPr lang="en-US" sz="1000" dirty="0">
              <a:ea typeface="+mn-lt"/>
              <a:cs typeface="+mn-lt"/>
            </a:endParaRPr>
          </a:p>
          <a:p>
            <a:pPr marL="742950" lvl="1" indent="-285750">
              <a:buFont typeface="Arial"/>
              <a:buChar char="•"/>
            </a:pPr>
            <a:r>
              <a:rPr lang="en-US" sz="1600" dirty="0">
                <a:ea typeface="+mn-lt"/>
                <a:cs typeface="+mn-lt"/>
              </a:rPr>
              <a:t>Ex: Bridges Team was aware of Domestic Violence concerns between YA and her boyfriend.  Bridges Liaison gave YA information on CHOICES for Domestic Violence services.  BL also discussed healthy relationships with YA during her monthly home visits. </a:t>
            </a:r>
            <a:endParaRPr lang="en-US" dirty="0">
              <a:cs typeface="Calibri" panose="020F0502020204030204"/>
            </a:endParaRPr>
          </a:p>
          <a:p>
            <a:pPr marL="742950" lvl="1" indent="-285750">
              <a:buFont typeface="Arial"/>
              <a:buChar char="•"/>
            </a:pPr>
            <a:endParaRPr lang="en-US" sz="1000" dirty="0">
              <a:ea typeface="+mn-lt"/>
              <a:cs typeface="+mn-lt"/>
            </a:endParaRPr>
          </a:p>
          <a:p>
            <a:pPr marL="742950" lvl="1" indent="-285750">
              <a:buFont typeface="Arial"/>
              <a:buChar char="•"/>
            </a:pPr>
            <a:r>
              <a:rPr lang="en-US" sz="1600" dirty="0">
                <a:ea typeface="+mn-lt"/>
                <a:cs typeface="+mn-lt"/>
              </a:rPr>
              <a:t>TIP: If you have identified this issue in Tiers or in previous activity logs, then the Bridges Team knew. </a:t>
            </a:r>
            <a:endParaRPr lang="en-US" dirty="0">
              <a:cs typeface="Calibri" panose="020F0502020204030204"/>
            </a:endParaRPr>
          </a:p>
          <a:p>
            <a:pPr marL="285750" indent="-285750">
              <a:buFont typeface="Arial"/>
              <a:buChar char="•"/>
            </a:pPr>
            <a:endParaRPr lang="en-US" sz="1600" dirty="0">
              <a:ea typeface="+mn-lt"/>
              <a:cs typeface="+mn-lt"/>
            </a:endParaRPr>
          </a:p>
        </p:txBody>
      </p:sp>
      <p:sp>
        <p:nvSpPr>
          <p:cNvPr id="3" name="TextBox 2">
            <a:extLst>
              <a:ext uri="{FF2B5EF4-FFF2-40B4-BE49-F238E27FC236}">
                <a16:creationId xmlns:a16="http://schemas.microsoft.com/office/drawing/2014/main" id="{66EFB584-AE28-4D66-82D3-FF3B2C42B03B}"/>
              </a:ext>
            </a:extLst>
          </p:cNvPr>
          <p:cNvSpPr txBox="1"/>
          <p:nvPr/>
        </p:nvSpPr>
        <p:spPr>
          <a:xfrm>
            <a:off x="677078" y="3429000"/>
            <a:ext cx="1040296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•Follow-up by Bridges Team: </a:t>
            </a:r>
            <a:endParaRPr lang="en-US" dirty="0"/>
          </a:p>
          <a:p>
            <a:pPr marL="742950" lvl="1" indent="-285750">
              <a:buFont typeface="Arial"/>
              <a:buChar char="•"/>
            </a:pPr>
            <a:r>
              <a:rPr lang="en-US" sz="1600" dirty="0">
                <a:ea typeface="+mn-lt"/>
                <a:cs typeface="+mn-lt"/>
              </a:rPr>
              <a:t>Describe the specific follow-up actions of the Bridges Team including dates where applicable. </a:t>
            </a:r>
            <a:endParaRPr lang="en-US" dirty="0">
              <a:cs typeface="Calibri" panose="020F0502020204030204"/>
            </a:endParaRPr>
          </a:p>
          <a:p>
            <a:pPr marL="742950" lvl="1" indent="-285750">
              <a:buFont typeface="Arial"/>
              <a:buChar char="•"/>
            </a:pPr>
            <a:endParaRPr lang="en-US" sz="1000" dirty="0">
              <a:ea typeface="+mn-lt"/>
              <a:cs typeface="+mn-lt"/>
            </a:endParaRPr>
          </a:p>
          <a:p>
            <a:pPr marL="742950" lvl="1" indent="-285750">
              <a:buFont typeface="Arial"/>
              <a:buChar char="•"/>
            </a:pPr>
            <a:r>
              <a:rPr lang="en-US" sz="1600" dirty="0">
                <a:ea typeface="+mn-lt"/>
                <a:cs typeface="+mn-lt"/>
              </a:rPr>
              <a:t>Ex: On 3/7/22, BL sent YA a text message with the CHOICES information for Domestic Violence services. BL called Toledo Police Department to get a copy of the police report, but they said they will have to send this to BL.  BL also called Franklin County Children Services (FCCS) and made a referral on 3/7/22.  BL will do a home visit with YA on 3/11/22 and will request YA sign a release of information for FCCS. (correct)</a:t>
            </a:r>
            <a:endParaRPr lang="en-US" dirty="0">
              <a:cs typeface="Calibri" panose="020F0502020204030204"/>
            </a:endParaRPr>
          </a:p>
          <a:p>
            <a:pPr marL="742950" lvl="1" indent="-285750">
              <a:buFont typeface="Arial"/>
              <a:buChar char="•"/>
            </a:pPr>
            <a:endParaRPr lang="en-US" sz="1000" dirty="0">
              <a:ea typeface="+mn-lt"/>
              <a:cs typeface="+mn-lt"/>
            </a:endParaRPr>
          </a:p>
          <a:p>
            <a:pPr marL="742950" lvl="1" indent="-285750">
              <a:buFont typeface="Arial"/>
              <a:buChar char="•"/>
            </a:pPr>
            <a:r>
              <a:rPr lang="en-US" sz="1600" dirty="0">
                <a:ea typeface="+mn-lt"/>
                <a:cs typeface="+mn-lt"/>
              </a:rPr>
              <a:t>Ex: BL will continue to provide YA with support. (not correct) </a:t>
            </a:r>
            <a:endParaRPr lang="en-US" dirty="0">
              <a:cs typeface="Calibri" panose="020F0502020204030204"/>
            </a:endParaRPr>
          </a:p>
          <a:p>
            <a:pPr marL="285750" indent="-285750">
              <a:buFont typeface="Arial"/>
              <a:buChar char="•"/>
            </a:pPr>
            <a:endParaRPr lang="en-US" sz="1600" dirty="0">
              <a:cs typeface="Calibri"/>
            </a:endParaRPr>
          </a:p>
        </p:txBody>
      </p:sp>
    </p:spTree>
    <p:extLst>
      <p:ext uri="{BB962C8B-B14F-4D97-AF65-F5344CB8AC3E}">
        <p14:creationId xmlns:p14="http://schemas.microsoft.com/office/powerpoint/2010/main" val="3587895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4" name="TextBox 3">
            <a:extLst>
              <a:ext uri="{FF2B5EF4-FFF2-40B4-BE49-F238E27FC236}">
                <a16:creationId xmlns:a16="http://schemas.microsoft.com/office/drawing/2014/main" id="{B9DBEEEB-0B19-4D68-A83B-6CF6CC8FE869}"/>
              </a:ext>
            </a:extLst>
          </p:cNvPr>
          <p:cNvSpPr txBox="1"/>
          <p:nvPr/>
        </p:nvSpPr>
        <p:spPr>
          <a:xfrm>
            <a:off x="1041401" y="1168400"/>
            <a:ext cx="1073008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What to do once you completed the CIR Form &amp; CIR Activity Log:</a:t>
            </a:r>
          </a:p>
          <a:p>
            <a:endParaRPr lang="en-US" sz="1000" dirty="0"/>
          </a:p>
          <a:p>
            <a:pPr marL="285750" indent="-285750">
              <a:buFont typeface="Arial"/>
              <a:buChar char="•"/>
            </a:pPr>
            <a:r>
              <a:rPr lang="en-US" sz="1600" dirty="0"/>
              <a:t>Leave your CIR Activity Log in draft.  </a:t>
            </a:r>
            <a:endParaRPr lang="en-US" sz="1600" dirty="0">
              <a:cs typeface="Calibri" panose="020F0502020204030204"/>
            </a:endParaRPr>
          </a:p>
          <a:p>
            <a:pPr marL="285750" indent="-285750">
              <a:buFont typeface="Arial"/>
              <a:buChar char="•"/>
            </a:pPr>
            <a:endParaRPr lang="en-US" sz="1000" dirty="0"/>
          </a:p>
          <a:p>
            <a:pPr marL="285750" indent="-285750">
              <a:buFont typeface="Arial"/>
              <a:buChar char="•"/>
            </a:pPr>
            <a:r>
              <a:rPr lang="en-US" sz="1600" dirty="0"/>
              <a:t>Send your CIR form to the Bridges Supervisor &amp; let them know the CIR Activity Log is in draft and ready for review.</a:t>
            </a:r>
            <a:endParaRPr lang="en-US" sz="1600" dirty="0">
              <a:cs typeface="Calibri" panose="020F0502020204030204"/>
            </a:endParaRPr>
          </a:p>
          <a:p>
            <a:pPr marL="285750" indent="-285750">
              <a:buFont typeface="Arial"/>
              <a:buChar char="•"/>
            </a:pPr>
            <a:endParaRPr lang="en-US" sz="1000" dirty="0"/>
          </a:p>
          <a:p>
            <a:pPr marL="285750" indent="-285750">
              <a:buFont typeface="Arial"/>
              <a:buChar char="•"/>
            </a:pPr>
            <a:r>
              <a:rPr lang="en-US" sz="1600" dirty="0"/>
              <a:t>The Bridges Supervisor will review the CIR form &amp; the CIR Activity Log and will let you know if additional information is needed. </a:t>
            </a:r>
            <a:endParaRPr lang="en-US" sz="1600" dirty="0">
              <a:cs typeface="Calibri" panose="020F0502020204030204"/>
            </a:endParaRPr>
          </a:p>
          <a:p>
            <a:pPr marL="285750" indent="-285750">
              <a:buFont typeface="Arial"/>
              <a:buChar char="•"/>
            </a:pPr>
            <a:endParaRPr lang="en-US" sz="1000" dirty="0"/>
          </a:p>
          <a:p>
            <a:pPr marL="285750" indent="-285750">
              <a:buFont typeface="Arial"/>
              <a:buChar char="•"/>
            </a:pPr>
            <a:r>
              <a:rPr lang="en-US" sz="1600" dirty="0"/>
              <a:t>Once the CIR form &amp; CIR Activity Log are accurate, the Bridges Supervisor will sign the CIR Form and will complete the CIR Activity Log.</a:t>
            </a:r>
            <a:endParaRPr lang="en-US" sz="1600" dirty="0">
              <a:cs typeface="Calibri" panose="020F0502020204030204"/>
            </a:endParaRPr>
          </a:p>
          <a:p>
            <a:pPr marL="285750" indent="-285750">
              <a:buFont typeface="Arial"/>
              <a:buChar char="•"/>
            </a:pPr>
            <a:endParaRPr lang="en-US" sz="1000" dirty="0"/>
          </a:p>
          <a:p>
            <a:pPr marL="285750" indent="-285750">
              <a:buFont typeface="Arial"/>
              <a:buChar char="•"/>
            </a:pPr>
            <a:r>
              <a:rPr lang="en-US" sz="1600" dirty="0"/>
              <a:t>The Bridges Supervisor will then send an email to OJDFS (</a:t>
            </a:r>
            <a:r>
              <a:rPr lang="en-US" sz="1600" dirty="0">
                <a:hlinkClick r:id="rId3"/>
              </a:rPr>
              <a:t>Bridges@jfs.ohio.gov</a:t>
            </a:r>
            <a:r>
              <a:rPr lang="en-US" sz="1600" dirty="0"/>
              <a:t>) and CFHCO (</a:t>
            </a:r>
            <a:r>
              <a:rPr lang="en-US" sz="1600" dirty="0">
                <a:hlinkClick r:id="rId4"/>
              </a:rPr>
              <a:t>Admin@cfhcohio.org</a:t>
            </a:r>
            <a:r>
              <a:rPr lang="en-US" sz="1600" dirty="0"/>
              <a:t>)</a:t>
            </a:r>
            <a:endParaRPr lang="en-US" sz="1600" dirty="0">
              <a:cs typeface="Calibri" panose="020F0502020204030204"/>
            </a:endParaRPr>
          </a:p>
          <a:p>
            <a:pPr marL="285750" indent="-285750">
              <a:buFont typeface="Arial"/>
              <a:buChar char="•"/>
            </a:pPr>
            <a:endParaRPr lang="en-US" sz="1000" dirty="0"/>
          </a:p>
          <a:p>
            <a:pPr marL="285750" indent="-285750">
              <a:buFont typeface="Arial"/>
              <a:buChar char="•"/>
            </a:pPr>
            <a:r>
              <a:rPr lang="en-US" sz="1600" dirty="0"/>
              <a:t>The CIR Form &amp; CIR Activity Log will be reviewed, if corrections are needed an email will be returned with the corrections needed.  Then the process of the making corrections will be completed, with the Bridges Supervisor reviewing all corrections and then resubmit for review.  </a:t>
            </a:r>
            <a:endParaRPr lang="en-US" sz="1600" dirty="0">
              <a:cs typeface="Calibri" panose="020F0502020204030204"/>
            </a:endParaRPr>
          </a:p>
          <a:p>
            <a:pPr marL="285750" indent="-285750">
              <a:buFont typeface="Arial"/>
              <a:buChar char="•"/>
            </a:pPr>
            <a:endParaRPr lang="en-US" dirty="0">
              <a:cs typeface="Calibri" panose="020F0502020204030204"/>
            </a:endParaRPr>
          </a:p>
        </p:txBody>
      </p:sp>
    </p:spTree>
    <p:extLst>
      <p:ext uri="{BB962C8B-B14F-4D97-AF65-F5344CB8AC3E}">
        <p14:creationId xmlns:p14="http://schemas.microsoft.com/office/powerpoint/2010/main" val="383660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4" name="TextBox 3">
            <a:extLst>
              <a:ext uri="{FF2B5EF4-FFF2-40B4-BE49-F238E27FC236}">
                <a16:creationId xmlns:a16="http://schemas.microsoft.com/office/drawing/2014/main" id="{B9DBEEEB-0B19-4D68-A83B-6CF6CC8FE869}"/>
              </a:ext>
            </a:extLst>
          </p:cNvPr>
          <p:cNvSpPr txBox="1"/>
          <p:nvPr/>
        </p:nvSpPr>
        <p:spPr>
          <a:xfrm>
            <a:off x="1041401" y="1168400"/>
            <a:ext cx="10730088"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Limiting a CIR form and/or CIR Activity Log being returned for corrections:</a:t>
            </a:r>
            <a:endParaRPr lang="en-US" dirty="0"/>
          </a:p>
          <a:p>
            <a:endParaRPr lang="en-US" sz="1600" dirty="0">
              <a:ea typeface="+mn-lt"/>
              <a:cs typeface="+mn-lt"/>
            </a:endParaRPr>
          </a:p>
          <a:p>
            <a:r>
              <a:rPr lang="en-US" sz="1600" dirty="0">
                <a:ea typeface="+mn-lt"/>
                <a:cs typeface="+mn-lt"/>
              </a:rPr>
              <a:t>•  Make sure the </a:t>
            </a:r>
            <a:r>
              <a:rPr lang="en-US" sz="1600" b="1" dirty="0">
                <a:ea typeface="+mn-lt"/>
                <a:cs typeface="+mn-lt"/>
              </a:rPr>
              <a:t>CIR Form, CIR Activity Log coding</a:t>
            </a:r>
            <a:r>
              <a:rPr lang="en-US" sz="1600" dirty="0">
                <a:ea typeface="+mn-lt"/>
                <a:cs typeface="+mn-lt"/>
              </a:rPr>
              <a:t>, &amp; </a:t>
            </a:r>
            <a:r>
              <a:rPr lang="en-US" sz="1600" b="1" dirty="0">
                <a:ea typeface="+mn-lt"/>
                <a:cs typeface="+mn-lt"/>
              </a:rPr>
              <a:t>CIR Activity Log narrative </a:t>
            </a:r>
            <a:r>
              <a:rPr lang="en-US" sz="1600" dirty="0">
                <a:ea typeface="+mn-lt"/>
                <a:cs typeface="+mn-lt"/>
              </a:rPr>
              <a:t>are complete and accurate before submitting. </a:t>
            </a:r>
            <a:endParaRPr lang="en-US" dirty="0"/>
          </a:p>
          <a:p>
            <a:pPr marL="742950" lvl="1" indent="-285750">
              <a:buFont typeface="Arial"/>
              <a:buChar char="•"/>
            </a:pPr>
            <a:r>
              <a:rPr lang="en-US" sz="1600" dirty="0">
                <a:ea typeface="+mn-lt"/>
                <a:cs typeface="+mn-lt"/>
              </a:rPr>
              <a:t>Tip: create a checklist </a:t>
            </a:r>
            <a:endParaRPr lang="en-US" dirty="0">
              <a:cs typeface="Calibri" panose="020F0502020204030204"/>
            </a:endParaRPr>
          </a:p>
          <a:p>
            <a:pPr marL="742950" lvl="1" indent="-285750">
              <a:buFont typeface="Arial"/>
              <a:buChar char="•"/>
            </a:pPr>
            <a:r>
              <a:rPr lang="en-US" sz="1600" dirty="0">
                <a:ea typeface="+mn-lt"/>
                <a:cs typeface="+mn-lt"/>
              </a:rPr>
              <a:t>Tip: review CIR Process document &amp; CIR Activity Log guide if not sure what to document</a:t>
            </a:r>
          </a:p>
          <a:p>
            <a:pPr marL="742950" lvl="1" indent="-285750">
              <a:buFont typeface="Arial"/>
              <a:buChar char="•"/>
            </a:pPr>
            <a:endParaRPr lang="en-US" sz="1600" dirty="0">
              <a:cs typeface="Calibri" panose="020F0502020204030204"/>
            </a:endParaRPr>
          </a:p>
          <a:p>
            <a:r>
              <a:rPr lang="en-US" sz="1600" dirty="0">
                <a:ea typeface="+mn-lt"/>
                <a:cs typeface="+mn-lt"/>
              </a:rPr>
              <a:t>•  Make sure the CIR form &amp; CIR Activity Log narratives dates for both the </a:t>
            </a:r>
            <a:r>
              <a:rPr lang="en-US" sz="1600" b="1" dirty="0">
                <a:ea typeface="+mn-lt"/>
                <a:cs typeface="+mn-lt"/>
              </a:rPr>
              <a:t>Incident Date </a:t>
            </a:r>
            <a:r>
              <a:rPr lang="en-US" sz="1600" dirty="0">
                <a:ea typeface="+mn-lt"/>
                <a:cs typeface="+mn-lt"/>
              </a:rPr>
              <a:t>and </a:t>
            </a:r>
            <a:r>
              <a:rPr lang="en-US" sz="1600" b="1" dirty="0">
                <a:ea typeface="+mn-lt"/>
                <a:cs typeface="+mn-lt"/>
              </a:rPr>
              <a:t>Date of Notification </a:t>
            </a:r>
            <a:r>
              <a:rPr lang="en-US" sz="1600" dirty="0">
                <a:ea typeface="+mn-lt"/>
                <a:cs typeface="+mn-lt"/>
              </a:rPr>
              <a:t>match. </a:t>
            </a:r>
          </a:p>
          <a:p>
            <a:endParaRPr lang="en-US" sz="1600" dirty="0"/>
          </a:p>
          <a:p>
            <a:r>
              <a:rPr lang="en-US" sz="1600" dirty="0">
                <a:ea typeface="+mn-lt"/>
                <a:cs typeface="+mn-lt"/>
              </a:rPr>
              <a:t>•  Bridges Supervisor submit CIR form &amp; CIR Activity Log to ODJFS and CFHCO when all information is correct. </a:t>
            </a:r>
            <a:endParaRPr lang="en-US" dirty="0"/>
          </a:p>
          <a:p>
            <a:pPr marL="742950" lvl="1" indent="-285750">
              <a:buFont typeface="Arial"/>
              <a:buChar char="•"/>
            </a:pPr>
            <a:r>
              <a:rPr lang="en-US" sz="1600" dirty="0">
                <a:ea typeface="+mn-lt"/>
                <a:cs typeface="+mn-lt"/>
              </a:rPr>
              <a:t>Tip: Review CIR Process document &amp; CIR Activity Log guide in meetings with team. </a:t>
            </a:r>
            <a:endParaRPr lang="en-US" dirty="0">
              <a:cs typeface="Calibri" panose="020F0502020204030204"/>
            </a:endParaRPr>
          </a:p>
          <a:p>
            <a:pPr marL="742950" lvl="1" indent="-285750">
              <a:buFont typeface="Arial"/>
              <a:buChar char="•"/>
            </a:pPr>
            <a:r>
              <a:rPr lang="en-US" sz="1600" dirty="0">
                <a:ea typeface="+mn-lt"/>
                <a:cs typeface="+mn-lt"/>
              </a:rPr>
              <a:t>Tip: Provide guidance to staff that are struggling with documenting critical incidents.</a:t>
            </a:r>
          </a:p>
          <a:p>
            <a:pPr marL="742950" lvl="1" indent="-285750">
              <a:buFont typeface="Arial"/>
              <a:buChar char="•"/>
            </a:pPr>
            <a:endParaRPr lang="en-US" sz="1600" dirty="0">
              <a:cs typeface="Calibri" panose="020F0502020204030204"/>
            </a:endParaRPr>
          </a:p>
          <a:p>
            <a:r>
              <a:rPr lang="en-US" sz="1600" dirty="0">
                <a:ea typeface="+mn-lt"/>
                <a:cs typeface="+mn-lt"/>
              </a:rPr>
              <a:t>•  If the CIR form and CIR Activity Log are returned for corrections, please ensure that all corrections are made.  </a:t>
            </a:r>
            <a:endParaRPr lang="en-US" dirty="0"/>
          </a:p>
          <a:p>
            <a:endParaRPr lang="en-US" sz="1600" dirty="0">
              <a:cs typeface="Calibri"/>
            </a:endParaRPr>
          </a:p>
          <a:p>
            <a:r>
              <a:rPr lang="en-US" sz="1600" dirty="0">
                <a:ea typeface="+mn-lt"/>
                <a:cs typeface="+mn-lt"/>
              </a:rPr>
              <a:t>•  If have questions about a requested correction(s), please reach out for clarification.  This can also be done by talking to your regional coordinator who may be able to assist you. </a:t>
            </a:r>
            <a:endParaRPr lang="en-US" dirty="0"/>
          </a:p>
          <a:p>
            <a:endParaRPr lang="en-US" sz="1600" dirty="0">
              <a:cs typeface="Calibri" panose="020F0502020204030204"/>
            </a:endParaRPr>
          </a:p>
          <a:p>
            <a:pPr marL="285750" indent="-285750">
              <a:buFont typeface="Arial"/>
              <a:buChar char="•"/>
            </a:pPr>
            <a:endParaRPr lang="en-US" dirty="0">
              <a:cs typeface="Calibri" panose="020F0502020204030204"/>
            </a:endParaRPr>
          </a:p>
        </p:txBody>
      </p:sp>
    </p:spTree>
    <p:extLst>
      <p:ext uri="{BB962C8B-B14F-4D97-AF65-F5344CB8AC3E}">
        <p14:creationId xmlns:p14="http://schemas.microsoft.com/office/powerpoint/2010/main" val="203614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Review of Case Termination Coding Process</a:t>
            </a:r>
            <a:br>
              <a:rPr lang="en-US" sz="2800">
                <a:cs typeface="Calibri"/>
              </a:rPr>
            </a:br>
            <a:endParaRPr sz="2800" b="0">
              <a:solidFill>
                <a:srgbClr val="00A2B6"/>
              </a:solidFill>
              <a:latin typeface="Calibri"/>
              <a:cs typeface="Calibri"/>
            </a:endParaRPr>
          </a:p>
        </p:txBody>
      </p:sp>
      <p:sp>
        <p:nvSpPr>
          <p:cNvPr id="2" name="TextBox 1">
            <a:extLst>
              <a:ext uri="{FF2B5EF4-FFF2-40B4-BE49-F238E27FC236}">
                <a16:creationId xmlns:a16="http://schemas.microsoft.com/office/drawing/2014/main" id="{C590CDEA-126C-498A-8593-3CD15DBB7D6F}"/>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graphicFrame>
        <p:nvGraphicFramePr>
          <p:cNvPr id="4" name="Table 3">
            <a:extLst>
              <a:ext uri="{FF2B5EF4-FFF2-40B4-BE49-F238E27FC236}">
                <a16:creationId xmlns:a16="http://schemas.microsoft.com/office/drawing/2014/main" id="{734F2315-962D-4F0A-B77C-26760B191D89}"/>
              </a:ext>
            </a:extLst>
          </p:cNvPr>
          <p:cNvGraphicFramePr>
            <a:graphicFrameLocks noGrp="1"/>
          </p:cNvGraphicFramePr>
          <p:nvPr>
            <p:extLst>
              <p:ext uri="{D42A27DB-BD31-4B8C-83A1-F6EECF244321}">
                <p14:modId xmlns:p14="http://schemas.microsoft.com/office/powerpoint/2010/main" val="1086618626"/>
              </p:ext>
            </p:extLst>
          </p:nvPr>
        </p:nvGraphicFramePr>
        <p:xfrm>
          <a:off x="3097530" y="1334038"/>
          <a:ext cx="5996940" cy="4196321"/>
        </p:xfrm>
        <a:graphic>
          <a:graphicData uri="http://schemas.openxmlformats.org/drawingml/2006/table">
            <a:tbl>
              <a:tblPr firstRow="1" firstCol="1" bandRow="1">
                <a:tableStyleId>{5C22544A-7EE6-4342-B048-85BDC9FD1C3A}</a:tableStyleId>
              </a:tblPr>
              <a:tblGrid>
                <a:gridCol w="2967990">
                  <a:extLst>
                    <a:ext uri="{9D8B030D-6E8A-4147-A177-3AD203B41FA5}">
                      <a16:colId xmlns:a16="http://schemas.microsoft.com/office/drawing/2014/main" val="2332171170"/>
                    </a:ext>
                  </a:extLst>
                </a:gridCol>
                <a:gridCol w="3028950">
                  <a:extLst>
                    <a:ext uri="{9D8B030D-6E8A-4147-A177-3AD203B41FA5}">
                      <a16:colId xmlns:a16="http://schemas.microsoft.com/office/drawing/2014/main" val="3856653564"/>
                    </a:ext>
                  </a:extLst>
                </a:gridCol>
              </a:tblGrid>
              <a:tr h="759317">
                <a:tc>
                  <a:txBody>
                    <a:bodyPr/>
                    <a:lstStyle/>
                    <a:p>
                      <a:pPr marL="0" marR="12065" indent="0">
                        <a:lnSpc>
                          <a:spcPct val="107000"/>
                        </a:lnSpc>
                        <a:spcBef>
                          <a:spcPts val="0"/>
                        </a:spcBef>
                        <a:spcAft>
                          <a:spcPts val="0"/>
                        </a:spcAft>
                      </a:pPr>
                      <a:r>
                        <a:rPr lang="en-US">
                          <a:effectLst/>
                        </a:rPr>
                        <a:t>Custody Termination Reason (Legal Status Details) </a:t>
                      </a:r>
                    </a:p>
                  </a:txBody>
                  <a:tcPr marL="67945" marR="41275" marT="29210" marB="0"/>
                </a:tc>
                <a:tc>
                  <a:txBody>
                    <a:bodyPr/>
                    <a:lstStyle/>
                    <a:p>
                      <a:pPr marL="635" marR="0" indent="0">
                        <a:lnSpc>
                          <a:spcPct val="107000"/>
                        </a:lnSpc>
                        <a:spcBef>
                          <a:spcPts val="0"/>
                        </a:spcBef>
                        <a:spcAft>
                          <a:spcPts val="0"/>
                        </a:spcAft>
                      </a:pPr>
                      <a:r>
                        <a:rPr lang="en-US">
                          <a:effectLst/>
                        </a:rPr>
                        <a:t>Corresponding Case Closure Reason (Case Closure Details section) </a:t>
                      </a:r>
                    </a:p>
                  </a:txBody>
                  <a:tcPr marL="67945" marR="41275" marT="29210" marB="0"/>
                </a:tc>
                <a:extLst>
                  <a:ext uri="{0D108BD9-81ED-4DB2-BD59-A6C34878D82A}">
                    <a16:rowId xmlns:a16="http://schemas.microsoft.com/office/drawing/2014/main" val="4268460067"/>
                  </a:ext>
                </a:extLst>
              </a:tr>
              <a:tr h="1509143">
                <a:tc>
                  <a:txBody>
                    <a:bodyPr/>
                    <a:lstStyle/>
                    <a:p>
                      <a:pPr marL="0" marR="0" indent="0">
                        <a:lnSpc>
                          <a:spcPct val="107000"/>
                        </a:lnSpc>
                        <a:spcBef>
                          <a:spcPts val="0"/>
                        </a:spcBef>
                        <a:spcAft>
                          <a:spcPts val="0"/>
                        </a:spcAft>
                      </a:pPr>
                      <a:r>
                        <a:rPr lang="en-US">
                          <a:effectLst/>
                        </a:rPr>
                        <a:t>Incarcerated &gt; 60 days </a:t>
                      </a:r>
                    </a:p>
                    <a:p>
                      <a:pPr marL="0" marR="0" indent="0">
                        <a:lnSpc>
                          <a:spcPct val="107000"/>
                        </a:lnSpc>
                        <a:spcBef>
                          <a:spcPts val="0"/>
                        </a:spcBef>
                        <a:spcAft>
                          <a:spcPts val="0"/>
                        </a:spcAft>
                      </a:pPr>
                      <a:r>
                        <a:rPr lang="en-US">
                          <a:effectLst/>
                        </a:rPr>
                        <a:t>VPA Expired </a:t>
                      </a:r>
                    </a:p>
                    <a:p>
                      <a:pPr marL="0" marR="0" indent="0">
                        <a:lnSpc>
                          <a:spcPct val="107000"/>
                        </a:lnSpc>
                        <a:spcBef>
                          <a:spcPts val="0"/>
                        </a:spcBef>
                        <a:spcAft>
                          <a:spcPts val="0"/>
                        </a:spcAft>
                      </a:pPr>
                      <a:r>
                        <a:rPr lang="en-US">
                          <a:effectLst/>
                        </a:rPr>
                        <a:t>No Longer Program Eligible </a:t>
                      </a:r>
                    </a:p>
                    <a:p>
                      <a:pPr marL="0" marR="0" indent="0">
                        <a:lnSpc>
                          <a:spcPct val="107000"/>
                        </a:lnSpc>
                        <a:spcBef>
                          <a:spcPts val="0"/>
                        </a:spcBef>
                        <a:spcAft>
                          <a:spcPts val="0"/>
                        </a:spcAft>
                      </a:pPr>
                      <a:r>
                        <a:rPr lang="en-US">
                          <a:effectLst/>
                        </a:rPr>
                        <a:t>No Contact with Bridges Representative &gt; 60 days Reached Age of 21 y/o </a:t>
                      </a:r>
                    </a:p>
                  </a:txBody>
                  <a:tcPr marL="67945" marR="41275" marT="29210" marB="0"/>
                </a:tc>
                <a:tc>
                  <a:txBody>
                    <a:bodyPr/>
                    <a:lstStyle/>
                    <a:p>
                      <a:pPr marL="635" marR="0" indent="0">
                        <a:lnSpc>
                          <a:spcPct val="107000"/>
                        </a:lnSpc>
                        <a:spcBef>
                          <a:spcPts val="0"/>
                        </a:spcBef>
                        <a:spcAft>
                          <a:spcPts val="0"/>
                        </a:spcAft>
                      </a:pPr>
                      <a:r>
                        <a:rPr lang="en-US">
                          <a:effectLst/>
                        </a:rPr>
                        <a:t>No Longer Eligible for Bridges </a:t>
                      </a:r>
                    </a:p>
                  </a:txBody>
                  <a:tcPr marL="67945" marR="41275" marT="29210" marB="0"/>
                </a:tc>
                <a:extLst>
                  <a:ext uri="{0D108BD9-81ED-4DB2-BD59-A6C34878D82A}">
                    <a16:rowId xmlns:a16="http://schemas.microsoft.com/office/drawing/2014/main" val="974603446"/>
                  </a:ext>
                </a:extLst>
              </a:tr>
              <a:tr h="522030">
                <a:tc>
                  <a:txBody>
                    <a:bodyPr/>
                    <a:lstStyle/>
                    <a:p>
                      <a:pPr marL="0" marR="0" indent="0">
                        <a:lnSpc>
                          <a:spcPct val="107000"/>
                        </a:lnSpc>
                        <a:spcBef>
                          <a:spcPts val="0"/>
                        </a:spcBef>
                        <a:spcAft>
                          <a:spcPts val="0"/>
                        </a:spcAft>
                      </a:pPr>
                      <a:r>
                        <a:rPr lang="en-US">
                          <a:effectLst/>
                        </a:rPr>
                        <a:t>ODJFS Discretionary Action </a:t>
                      </a:r>
                    </a:p>
                  </a:txBody>
                  <a:tcPr marL="67945" marR="41275" marT="29210" marB="0"/>
                </a:tc>
                <a:tc>
                  <a:txBody>
                    <a:bodyPr/>
                    <a:lstStyle/>
                    <a:p>
                      <a:pPr marL="635" marR="0" indent="0">
                        <a:lnSpc>
                          <a:spcPct val="107000"/>
                        </a:lnSpc>
                        <a:spcBef>
                          <a:spcPts val="0"/>
                        </a:spcBef>
                        <a:spcAft>
                          <a:spcPts val="0"/>
                        </a:spcAft>
                      </a:pPr>
                      <a:r>
                        <a:rPr lang="en-US">
                          <a:effectLst/>
                        </a:rPr>
                        <a:t>ODJFS Discretionary Termination </a:t>
                      </a:r>
                    </a:p>
                  </a:txBody>
                  <a:tcPr marL="67945" marR="41275" marT="29210" marB="0"/>
                </a:tc>
                <a:extLst>
                  <a:ext uri="{0D108BD9-81ED-4DB2-BD59-A6C34878D82A}">
                    <a16:rowId xmlns:a16="http://schemas.microsoft.com/office/drawing/2014/main" val="160595507"/>
                  </a:ext>
                </a:extLst>
              </a:tr>
              <a:tr h="522030">
                <a:tc>
                  <a:txBody>
                    <a:bodyPr/>
                    <a:lstStyle/>
                    <a:p>
                      <a:pPr marL="0" marR="0" indent="0">
                        <a:lnSpc>
                          <a:spcPct val="107000"/>
                        </a:lnSpc>
                        <a:spcBef>
                          <a:spcPts val="0"/>
                        </a:spcBef>
                        <a:spcAft>
                          <a:spcPts val="0"/>
                        </a:spcAft>
                      </a:pPr>
                      <a:r>
                        <a:rPr lang="en-US">
                          <a:effectLst/>
                        </a:rPr>
                        <a:t>Voluntary Withdrawal </a:t>
                      </a:r>
                    </a:p>
                  </a:txBody>
                  <a:tcPr marL="67945" marR="41275" marT="29210" marB="0"/>
                </a:tc>
                <a:tc>
                  <a:txBody>
                    <a:bodyPr/>
                    <a:lstStyle/>
                    <a:p>
                      <a:pPr marL="635" marR="0" indent="0">
                        <a:lnSpc>
                          <a:spcPct val="107000"/>
                        </a:lnSpc>
                        <a:spcBef>
                          <a:spcPts val="0"/>
                        </a:spcBef>
                        <a:spcAft>
                          <a:spcPts val="0"/>
                        </a:spcAft>
                      </a:pPr>
                      <a:r>
                        <a:rPr lang="en-US">
                          <a:effectLst/>
                        </a:rPr>
                        <a:t>Voluntary Withdrawal from Bridges/Young Adult Services </a:t>
                      </a:r>
                    </a:p>
                  </a:txBody>
                  <a:tcPr marL="67945" marR="41275" marT="29210" marB="0"/>
                </a:tc>
                <a:extLst>
                  <a:ext uri="{0D108BD9-81ED-4DB2-BD59-A6C34878D82A}">
                    <a16:rowId xmlns:a16="http://schemas.microsoft.com/office/drawing/2014/main" val="4050992656"/>
                  </a:ext>
                </a:extLst>
              </a:tr>
              <a:tr h="316088">
                <a:tc>
                  <a:txBody>
                    <a:bodyPr/>
                    <a:lstStyle/>
                    <a:p>
                      <a:pPr marL="0" marR="0" indent="0">
                        <a:lnSpc>
                          <a:spcPct val="107000"/>
                        </a:lnSpc>
                        <a:spcBef>
                          <a:spcPts val="0"/>
                        </a:spcBef>
                        <a:spcAft>
                          <a:spcPts val="0"/>
                        </a:spcAft>
                      </a:pPr>
                      <a:r>
                        <a:rPr lang="en-US">
                          <a:effectLst/>
                        </a:rPr>
                        <a:t>ODJFS Discretionary Action </a:t>
                      </a:r>
                    </a:p>
                  </a:txBody>
                  <a:tcPr marL="67945" marR="41275" marT="29210" marB="0"/>
                </a:tc>
                <a:tc>
                  <a:txBody>
                    <a:bodyPr/>
                    <a:lstStyle/>
                    <a:p>
                      <a:pPr marL="635" marR="0" indent="0">
                        <a:lnSpc>
                          <a:spcPct val="107000"/>
                        </a:lnSpc>
                        <a:spcBef>
                          <a:spcPts val="0"/>
                        </a:spcBef>
                        <a:spcAft>
                          <a:spcPts val="0"/>
                        </a:spcAft>
                      </a:pPr>
                      <a:r>
                        <a:rPr lang="en-US">
                          <a:effectLst/>
                        </a:rPr>
                        <a:t>Young Adult Died </a:t>
                      </a:r>
                    </a:p>
                  </a:txBody>
                  <a:tcPr marL="67945" marR="41275" marT="29210" marB="0"/>
                </a:tc>
                <a:extLst>
                  <a:ext uri="{0D108BD9-81ED-4DB2-BD59-A6C34878D82A}">
                    <a16:rowId xmlns:a16="http://schemas.microsoft.com/office/drawing/2014/main" val="3170961608"/>
                  </a:ext>
                </a:extLst>
              </a:tr>
            </a:tbl>
          </a:graphicData>
        </a:graphic>
      </p:graphicFrame>
      <p:sp>
        <p:nvSpPr>
          <p:cNvPr id="5" name="TextBox 4">
            <a:extLst>
              <a:ext uri="{FF2B5EF4-FFF2-40B4-BE49-F238E27FC236}">
                <a16:creationId xmlns:a16="http://schemas.microsoft.com/office/drawing/2014/main" id="{DCF44016-D751-42C4-8218-CC412E11C65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spTree>
    <p:extLst>
      <p:ext uri="{BB962C8B-B14F-4D97-AF65-F5344CB8AC3E}">
        <p14:creationId xmlns:p14="http://schemas.microsoft.com/office/powerpoint/2010/main" val="87484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Housing and IV-E </a:t>
            </a:r>
            <a:r>
              <a:rPr lang="en-US" sz="2800" b="0" dirty="0" err="1">
                <a:solidFill>
                  <a:srgbClr val="00A2B6"/>
                </a:solidFill>
                <a:latin typeface="Calibri"/>
                <a:cs typeface="Calibri"/>
              </a:rPr>
              <a:t>Reimbursability</a:t>
            </a:r>
            <a:r>
              <a:rPr lang="en-US" sz="2800" b="0" dirty="0">
                <a:solidFill>
                  <a:srgbClr val="00A2B6"/>
                </a:solidFill>
                <a:latin typeface="Calibri"/>
                <a:cs typeface="Calibri"/>
              </a:rPr>
              <a:t> Record Reminder</a:t>
            </a:r>
          </a:p>
        </p:txBody>
      </p:sp>
      <p:sp>
        <p:nvSpPr>
          <p:cNvPr id="2" name="TextBox 1">
            <a:extLst>
              <a:ext uri="{FF2B5EF4-FFF2-40B4-BE49-F238E27FC236}">
                <a16:creationId xmlns:a16="http://schemas.microsoft.com/office/drawing/2014/main" id="{B3BC3905-B51B-4D48-B2F9-26380004AC47}"/>
              </a:ext>
            </a:extLst>
          </p:cNvPr>
          <p:cNvSpPr txBox="1"/>
          <p:nvPr/>
        </p:nvSpPr>
        <p:spPr>
          <a:xfrm>
            <a:off x="1069623" y="1337733"/>
            <a:ext cx="783730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Every time a Participant's housing type is changed from a Paid housing type to Non-paid and from Non-paid to a paid housing type, Supervisors must create a corresponding </a:t>
            </a:r>
            <a:r>
              <a:rPr lang="en-US" dirty="0" err="1">
                <a:ea typeface="+mn-lt"/>
                <a:cs typeface="+mn-lt"/>
              </a:rPr>
              <a:t>Reimbursability</a:t>
            </a:r>
            <a:r>
              <a:rPr lang="en-US" dirty="0">
                <a:ea typeface="+mn-lt"/>
                <a:cs typeface="+mn-lt"/>
              </a:rPr>
              <a:t> record.  </a:t>
            </a:r>
          </a:p>
          <a:p>
            <a:pPr marL="285750" indent="-285750">
              <a:buFont typeface="Arial"/>
              <a:buChar char="•"/>
            </a:pPr>
            <a:r>
              <a:rPr lang="en-US" dirty="0">
                <a:ea typeface="+mn-lt"/>
                <a:cs typeface="+mn-lt"/>
              </a:rPr>
              <a:t>When the </a:t>
            </a:r>
            <a:r>
              <a:rPr lang="en-US" dirty="0" err="1">
                <a:ea typeface="+mn-lt"/>
                <a:cs typeface="+mn-lt"/>
              </a:rPr>
              <a:t>Reimbursability</a:t>
            </a:r>
            <a:r>
              <a:rPr lang="en-US" dirty="0">
                <a:ea typeface="+mn-lt"/>
                <a:cs typeface="+mn-lt"/>
              </a:rPr>
              <a:t> records are not completed, the State will not receive the appropriate amount of federal government funds for the program.  It also creates significant issues to have to go back and identify/add these records to ensure timely and accurate payments.</a:t>
            </a:r>
            <a:endParaRPr lang="en-US" dirty="0">
              <a:cs typeface="Calibri"/>
            </a:endParaRPr>
          </a:p>
          <a:p>
            <a:pPr marL="742950" lvl="1" indent="-285750">
              <a:buFont typeface="Arial"/>
              <a:buChar char="•"/>
            </a:pPr>
            <a:r>
              <a:rPr lang="en-US" dirty="0">
                <a:ea typeface="+mn-lt"/>
                <a:cs typeface="+mn-lt"/>
              </a:rPr>
              <a:t>Please ensure </a:t>
            </a:r>
            <a:r>
              <a:rPr lang="en-US" dirty="0" err="1">
                <a:ea typeface="+mn-lt"/>
                <a:cs typeface="+mn-lt"/>
              </a:rPr>
              <a:t>Reimbursability</a:t>
            </a:r>
            <a:r>
              <a:rPr lang="en-US" dirty="0">
                <a:ea typeface="+mn-lt"/>
                <a:cs typeface="+mn-lt"/>
              </a:rPr>
              <a:t> records are completed for all instances of paid to unpaid and unpaid to paid transitions.  </a:t>
            </a:r>
            <a:endParaRPr lang="en-US"/>
          </a:p>
          <a:p>
            <a:pPr marL="742950" lvl="1" indent="-285750">
              <a:buFont typeface="Arial"/>
              <a:buChar char="•"/>
            </a:pPr>
            <a:r>
              <a:rPr lang="en-US" dirty="0">
                <a:ea typeface="+mn-lt"/>
                <a:cs typeface="+mn-lt"/>
              </a:rPr>
              <a:t>Refer to the Provider portal section 23 for more guidance</a:t>
            </a:r>
          </a:p>
          <a:p>
            <a:pPr marL="742950" lvl="1" indent="-285750">
              <a:buFont typeface="Arial"/>
              <a:buChar char="•"/>
            </a:pPr>
            <a:r>
              <a:rPr lang="en-US" dirty="0">
                <a:ea typeface="+mn-lt"/>
                <a:cs typeface="+mn-lt"/>
              </a:rPr>
              <a:t>Please contact your Regional Coordinator or Policy Developer, if need assistance or have any questions.</a:t>
            </a:r>
            <a:endParaRPr lang="en-US"/>
          </a:p>
          <a:p>
            <a:pPr lvl="1"/>
            <a:endParaRPr lang="en-US">
              <a:cs typeface="Calibri"/>
            </a:endParaRPr>
          </a:p>
          <a:p>
            <a:endParaRPr lang="en-US">
              <a:cs typeface="Calibri"/>
            </a:endParaRPr>
          </a:p>
        </p:txBody>
      </p:sp>
    </p:spTree>
    <p:extLst>
      <p:ext uri="{BB962C8B-B14F-4D97-AF65-F5344CB8AC3E}">
        <p14:creationId xmlns:p14="http://schemas.microsoft.com/office/powerpoint/2010/main" val="891733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IV-E Housing </a:t>
            </a:r>
            <a:r>
              <a:rPr lang="en-US" sz="2800" b="0" err="1">
                <a:solidFill>
                  <a:srgbClr val="00A2B6"/>
                </a:solidFill>
                <a:latin typeface="Calibri"/>
                <a:cs typeface="Calibri"/>
              </a:rPr>
              <a:t>Reimbursability</a:t>
            </a:r>
            <a:br>
              <a:rPr lang="en-US" sz="2800" b="0">
                <a:solidFill>
                  <a:srgbClr val="00A2B6"/>
                </a:solidFill>
                <a:latin typeface="Calibri"/>
                <a:cs typeface="Calibri"/>
              </a:rPr>
            </a:br>
            <a:endParaRPr sz="2800" b="0">
              <a:solidFill>
                <a:srgbClr val="00A2B6"/>
              </a:solidFill>
              <a:latin typeface="Calibri"/>
              <a:cs typeface="Calibri"/>
            </a:endParaRPr>
          </a:p>
        </p:txBody>
      </p:sp>
      <p:pic>
        <p:nvPicPr>
          <p:cNvPr id="2" name="Picture 2" descr="Graphical user interface, application&#10;&#10;Description automatically generated">
            <a:extLst>
              <a:ext uri="{FF2B5EF4-FFF2-40B4-BE49-F238E27FC236}">
                <a16:creationId xmlns:a16="http://schemas.microsoft.com/office/drawing/2014/main" id="{E7BE92F0-BEAE-4320-9CB7-47D89C1F34B7}"/>
              </a:ext>
            </a:extLst>
          </p:cNvPr>
          <p:cNvPicPr>
            <a:picLocks noChangeAspect="1"/>
          </p:cNvPicPr>
          <p:nvPr/>
        </p:nvPicPr>
        <p:blipFill>
          <a:blip r:embed="rId3"/>
          <a:stretch>
            <a:fillRect/>
          </a:stretch>
        </p:blipFill>
        <p:spPr>
          <a:xfrm>
            <a:off x="633412" y="2176462"/>
            <a:ext cx="10925175" cy="2505075"/>
          </a:xfrm>
          <a:prstGeom prst="rect">
            <a:avLst/>
          </a:prstGeom>
        </p:spPr>
      </p:pic>
      <p:sp>
        <p:nvSpPr>
          <p:cNvPr id="3" name="TextBox 2">
            <a:extLst>
              <a:ext uri="{FF2B5EF4-FFF2-40B4-BE49-F238E27FC236}">
                <a16:creationId xmlns:a16="http://schemas.microsoft.com/office/drawing/2014/main" id="{57E7C57E-C737-4A97-8A43-CCEB16DF665C}"/>
              </a:ext>
            </a:extLst>
          </p:cNvPr>
          <p:cNvSpPr txBox="1"/>
          <p:nvPr/>
        </p:nvSpPr>
        <p:spPr>
          <a:xfrm>
            <a:off x="47244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201F1E"/>
              </a:solidFill>
              <a:cs typeface="Calibri"/>
            </a:endParaRPr>
          </a:p>
          <a:p>
            <a:endParaRPr lang="en-US" sz="1100">
              <a:solidFill>
                <a:srgbClr val="201F1E"/>
              </a:solidFill>
              <a:cs typeface="Calibri"/>
            </a:endParaRPr>
          </a:p>
          <a:p>
            <a:endParaRPr lang="en-US" sz="1100">
              <a:solidFill>
                <a:srgbClr val="201F1E"/>
              </a:solidFill>
              <a:cs typeface="Calibri"/>
            </a:endParaRPr>
          </a:p>
        </p:txBody>
      </p:sp>
      <p:sp>
        <p:nvSpPr>
          <p:cNvPr id="4" name="TextBox 3">
            <a:extLst>
              <a:ext uri="{FF2B5EF4-FFF2-40B4-BE49-F238E27FC236}">
                <a16:creationId xmlns:a16="http://schemas.microsoft.com/office/drawing/2014/main" id="{9588D579-1498-45A6-8908-41DD88772A50}"/>
              </a:ext>
            </a:extLst>
          </p:cNvPr>
          <p:cNvSpPr txBox="1"/>
          <p:nvPr/>
        </p:nvSpPr>
        <p:spPr>
          <a:xfrm>
            <a:off x="2576945" y="3948546"/>
            <a:ext cx="21425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highlight>
                  <a:srgbClr val="000000"/>
                </a:highlight>
              </a:rPr>
              <a:t>Click to add text</a:t>
            </a:r>
            <a:endParaRPr lang="en-US">
              <a:highlight>
                <a:srgbClr val="000000"/>
              </a:highlight>
              <a:cs typeface="Calibri"/>
            </a:endParaRPr>
          </a:p>
        </p:txBody>
      </p:sp>
    </p:spTree>
    <p:extLst>
      <p:ext uri="{BB962C8B-B14F-4D97-AF65-F5344CB8AC3E}">
        <p14:creationId xmlns:p14="http://schemas.microsoft.com/office/powerpoint/2010/main" val="244029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ICPC Travel Policy</a:t>
            </a:r>
            <a:endParaRPr sz="28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2" name="Rectangle 1">
            <a:extLst>
              <a:ext uri="{FF2B5EF4-FFF2-40B4-BE49-F238E27FC236}">
                <a16:creationId xmlns:a16="http://schemas.microsoft.com/office/drawing/2014/main" id="{CDCA34B1-45D5-476E-879F-D46646D4B6D3}"/>
              </a:ext>
            </a:extLst>
          </p:cNvPr>
          <p:cNvSpPr/>
          <p:nvPr/>
        </p:nvSpPr>
        <p:spPr>
          <a:xfrm>
            <a:off x="812952" y="1529209"/>
            <a:ext cx="10818215" cy="707886"/>
          </a:xfrm>
          <a:prstGeom prst="rect">
            <a:avLst/>
          </a:prstGeom>
        </p:spPr>
        <p:txBody>
          <a:bodyPr wrap="square" lIns="91440" tIns="45720" rIns="91440" bIns="45720" anchor="t">
            <a:spAutoFit/>
          </a:bodyPr>
          <a:lstStyle/>
          <a:p>
            <a:pPr marL="285750" indent="-285750">
              <a:buFont typeface="Arial"/>
              <a:buChar char="•"/>
            </a:pPr>
            <a:endParaRPr lang="en-US" sz="2000">
              <a:cs typeface="Calibri"/>
            </a:endParaRPr>
          </a:p>
          <a:p>
            <a:pPr marL="742950" lvl="1" indent="-285750">
              <a:buFont typeface="Arial"/>
              <a:buChar char="•"/>
            </a:pPr>
            <a:endParaRPr lang="en-US" sz="2000">
              <a:cs typeface="Calibri"/>
            </a:endParaRPr>
          </a:p>
        </p:txBody>
      </p:sp>
      <p:sp>
        <p:nvSpPr>
          <p:cNvPr id="4" name="TextBox 3">
            <a:extLst>
              <a:ext uri="{FF2B5EF4-FFF2-40B4-BE49-F238E27FC236}">
                <a16:creationId xmlns:a16="http://schemas.microsoft.com/office/drawing/2014/main" id="{E081A0DB-FA60-42C2-9820-A8CA82F15200}"/>
              </a:ext>
            </a:extLst>
          </p:cNvPr>
          <p:cNvSpPr txBox="1"/>
          <p:nvPr/>
        </p:nvSpPr>
        <p:spPr>
          <a:xfrm>
            <a:off x="605482" y="1532237"/>
            <a:ext cx="1115608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The assist mainly with ICPC travel, the Collaborative and ODJFS created a new travel policy.</a:t>
            </a:r>
            <a:endParaRPr lang="en-US" dirty="0"/>
          </a:p>
          <a:p>
            <a:endParaRPr lang="en-US">
              <a:cs typeface="Calibri"/>
            </a:endParaRPr>
          </a:p>
          <a:p>
            <a:r>
              <a:rPr lang="en-US" dirty="0">
                <a:cs typeface="Calibri"/>
              </a:rPr>
              <a:t>Highlights of the Policy are:</a:t>
            </a:r>
          </a:p>
          <a:p>
            <a:pPr marL="285750" indent="-285750">
              <a:buFont typeface="Arial"/>
              <a:buChar char="•"/>
            </a:pPr>
            <a:r>
              <a:rPr lang="en-US" dirty="0">
                <a:cs typeface="Calibri"/>
              </a:rPr>
              <a:t>Keep travel time to a minimum; typically, an overnight trip is all that is needed with planning  </a:t>
            </a:r>
          </a:p>
          <a:p>
            <a:pPr marL="285750" indent="-285750">
              <a:buFont typeface="Arial"/>
              <a:buChar char="•"/>
            </a:pPr>
            <a:r>
              <a:rPr lang="en-US" dirty="0">
                <a:cs typeface="Calibri"/>
              </a:rPr>
              <a:t>Plan travel as far in advance as is possible to reduce travel costs</a:t>
            </a:r>
          </a:p>
          <a:p>
            <a:pPr marL="285750" indent="-285750">
              <a:buFont typeface="Arial"/>
              <a:buChar char="•"/>
            </a:pPr>
            <a:r>
              <a:rPr lang="en-US" dirty="0">
                <a:cs typeface="Calibri"/>
              </a:rPr>
              <a:t>Itemized receipts are an absolute must – expenses without an itemized receipt will not be reimbursed</a:t>
            </a:r>
          </a:p>
          <a:p>
            <a:pPr marL="285750" indent="-285750">
              <a:buFont typeface="Arial"/>
              <a:buChar char="•"/>
            </a:pPr>
            <a:r>
              <a:rPr lang="en-US" dirty="0">
                <a:ea typeface="+mn-lt"/>
                <a:cs typeface="+mn-lt"/>
              </a:rPr>
              <a:t>Guidance on rental cars and collision/damage waivers </a:t>
            </a:r>
          </a:p>
          <a:p>
            <a:pPr marL="285750" indent="-285750">
              <a:buFont typeface="Arial"/>
              <a:buChar char="•"/>
            </a:pPr>
            <a:r>
              <a:rPr lang="en-US" dirty="0">
                <a:ea typeface="+mn-lt"/>
                <a:cs typeface="+mn-lt"/>
              </a:rPr>
              <a:t>Traveling with companions/non-Bridges staff members in conjunction with vacation and/or PTO</a:t>
            </a:r>
            <a:endParaRPr lang="en-US" dirty="0">
              <a:cs typeface="Calibri"/>
            </a:endParaRPr>
          </a:p>
          <a:p>
            <a:pPr marL="285750" indent="-285750">
              <a:buFont typeface="Arial"/>
              <a:buChar char="•"/>
            </a:pPr>
            <a:r>
              <a:rPr lang="en-US" dirty="0">
                <a:cs typeface="Calibri"/>
              </a:rPr>
              <a:t>Reimbursement process is relatively the same but must have travel invoice and supporting documentation within two weeks of travel</a:t>
            </a:r>
          </a:p>
          <a:p>
            <a:pPr marL="285750" indent="-285750">
              <a:buFont typeface="Arial"/>
              <a:buChar char="•"/>
            </a:pPr>
            <a:endParaRPr lang="en-US" dirty="0">
              <a:cs typeface="Calibri"/>
            </a:endParaRPr>
          </a:p>
          <a:p>
            <a:r>
              <a:rPr lang="en-US" dirty="0">
                <a:cs typeface="Calibri"/>
              </a:rPr>
              <a:t>The travel policy will be posted to the Portal</a:t>
            </a:r>
          </a:p>
          <a:p>
            <a:pPr marL="285750" indent="-285750">
              <a:buFont typeface="Arial"/>
              <a:buChar char="•"/>
            </a:pPr>
            <a:endParaRPr lang="en-US">
              <a:cs typeface="Calibri"/>
            </a:endParaRPr>
          </a:p>
        </p:txBody>
      </p:sp>
    </p:spTree>
    <p:extLst>
      <p:ext uri="{BB962C8B-B14F-4D97-AF65-F5344CB8AC3E}">
        <p14:creationId xmlns:p14="http://schemas.microsoft.com/office/powerpoint/2010/main" val="3341424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ICPC Travel Policy</a:t>
            </a:r>
            <a:endParaRPr sz="28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2" name="Rectangle 1">
            <a:extLst>
              <a:ext uri="{FF2B5EF4-FFF2-40B4-BE49-F238E27FC236}">
                <a16:creationId xmlns:a16="http://schemas.microsoft.com/office/drawing/2014/main" id="{CDCA34B1-45D5-476E-879F-D46646D4B6D3}"/>
              </a:ext>
            </a:extLst>
          </p:cNvPr>
          <p:cNvSpPr/>
          <p:nvPr/>
        </p:nvSpPr>
        <p:spPr>
          <a:xfrm>
            <a:off x="812952" y="1529209"/>
            <a:ext cx="10818215" cy="707886"/>
          </a:xfrm>
          <a:prstGeom prst="rect">
            <a:avLst/>
          </a:prstGeom>
        </p:spPr>
        <p:txBody>
          <a:bodyPr wrap="square" lIns="91440" tIns="45720" rIns="91440" bIns="45720" anchor="t">
            <a:spAutoFit/>
          </a:bodyPr>
          <a:lstStyle/>
          <a:p>
            <a:pPr marL="285750" indent="-285750">
              <a:buFont typeface="Arial"/>
              <a:buChar char="•"/>
            </a:pPr>
            <a:endParaRPr lang="en-US" sz="2000">
              <a:cs typeface="Calibri"/>
            </a:endParaRPr>
          </a:p>
          <a:p>
            <a:pPr marL="742950" lvl="1" indent="-285750">
              <a:buFont typeface="Arial"/>
              <a:buChar char="•"/>
            </a:pPr>
            <a:endParaRPr lang="en-US" sz="2000">
              <a:cs typeface="Calibri"/>
            </a:endParaRPr>
          </a:p>
        </p:txBody>
      </p:sp>
      <p:sp>
        <p:nvSpPr>
          <p:cNvPr id="4" name="TextBox 3">
            <a:extLst>
              <a:ext uri="{FF2B5EF4-FFF2-40B4-BE49-F238E27FC236}">
                <a16:creationId xmlns:a16="http://schemas.microsoft.com/office/drawing/2014/main" id="{E081A0DB-FA60-42C2-9820-A8CA82F15200}"/>
              </a:ext>
            </a:extLst>
          </p:cNvPr>
          <p:cNvSpPr txBox="1"/>
          <p:nvPr/>
        </p:nvSpPr>
        <p:spPr>
          <a:xfrm>
            <a:off x="605482" y="1243913"/>
            <a:ext cx="111560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Requirement to start using the Per Diem Rates as listed by the US General Services Administration -- </a:t>
            </a:r>
            <a:r>
              <a:rPr lang="en-US">
                <a:ea typeface="+mn-lt"/>
                <a:cs typeface="+mn-lt"/>
                <a:hlinkClick r:id="rId3"/>
              </a:rPr>
              <a:t>Per Diem Rates | GSA</a:t>
            </a:r>
            <a:endParaRPr lang="en-US"/>
          </a:p>
          <a:p>
            <a:pPr marL="285750" indent="-285750">
              <a:buFont typeface="Arial"/>
              <a:buChar char="•"/>
            </a:pPr>
            <a:endParaRPr lang="en-US">
              <a:cs typeface="Calibri"/>
            </a:endParaRPr>
          </a:p>
          <a:p>
            <a:pPr marL="285750" indent="-285750">
              <a:buFont typeface="Arial"/>
              <a:buChar char="•"/>
            </a:pPr>
            <a:endParaRPr lang="en-US">
              <a:cs typeface="Calibri"/>
            </a:endParaRPr>
          </a:p>
        </p:txBody>
      </p:sp>
      <p:graphicFrame>
        <p:nvGraphicFramePr>
          <p:cNvPr id="6" name="Table 5">
            <a:extLst>
              <a:ext uri="{FF2B5EF4-FFF2-40B4-BE49-F238E27FC236}">
                <a16:creationId xmlns:a16="http://schemas.microsoft.com/office/drawing/2014/main" id="{3D3ED738-08DB-4A28-9AB3-5D81F28A5074}"/>
              </a:ext>
            </a:extLst>
          </p:cNvPr>
          <p:cNvGraphicFramePr>
            <a:graphicFrameLocks noGrp="1"/>
          </p:cNvGraphicFramePr>
          <p:nvPr>
            <p:extLst>
              <p:ext uri="{D42A27DB-BD31-4B8C-83A1-F6EECF244321}">
                <p14:modId xmlns:p14="http://schemas.microsoft.com/office/powerpoint/2010/main" val="644079242"/>
              </p:ext>
            </p:extLst>
          </p:nvPr>
        </p:nvGraphicFramePr>
        <p:xfrm>
          <a:off x="628136" y="2036016"/>
          <a:ext cx="10909564" cy="1402080"/>
        </p:xfrm>
        <a:graphic>
          <a:graphicData uri="http://schemas.openxmlformats.org/drawingml/2006/table">
            <a:tbl>
              <a:tblPr firstRow="1" bandRow="1">
                <a:tableStyleId>{5C22544A-7EE6-4342-B048-85BDC9FD1C3A}</a:tableStyleId>
              </a:tblPr>
              <a:tblGrid>
                <a:gridCol w="1174535">
                  <a:extLst>
                    <a:ext uri="{9D8B030D-6E8A-4147-A177-3AD203B41FA5}">
                      <a16:colId xmlns:a16="http://schemas.microsoft.com/office/drawing/2014/main" val="3523151786"/>
                    </a:ext>
                  </a:extLst>
                </a:gridCol>
                <a:gridCol w="1271956">
                  <a:extLst>
                    <a:ext uri="{9D8B030D-6E8A-4147-A177-3AD203B41FA5}">
                      <a16:colId xmlns:a16="http://schemas.microsoft.com/office/drawing/2014/main" val="2353002231"/>
                    </a:ext>
                  </a:extLst>
                </a:gridCol>
                <a:gridCol w="691849">
                  <a:extLst>
                    <a:ext uri="{9D8B030D-6E8A-4147-A177-3AD203B41FA5}">
                      <a16:colId xmlns:a16="http://schemas.microsoft.com/office/drawing/2014/main" val="3783533889"/>
                    </a:ext>
                  </a:extLst>
                </a:gridCol>
                <a:gridCol w="675759">
                  <a:extLst>
                    <a:ext uri="{9D8B030D-6E8A-4147-A177-3AD203B41FA5}">
                      <a16:colId xmlns:a16="http://schemas.microsoft.com/office/drawing/2014/main" val="467832235"/>
                    </a:ext>
                  </a:extLst>
                </a:gridCol>
                <a:gridCol w="707939">
                  <a:extLst>
                    <a:ext uri="{9D8B030D-6E8A-4147-A177-3AD203B41FA5}">
                      <a16:colId xmlns:a16="http://schemas.microsoft.com/office/drawing/2014/main" val="1402235217"/>
                    </a:ext>
                  </a:extLst>
                </a:gridCol>
                <a:gridCol w="675750">
                  <a:extLst>
                    <a:ext uri="{9D8B030D-6E8A-4147-A177-3AD203B41FA5}">
                      <a16:colId xmlns:a16="http://schemas.microsoft.com/office/drawing/2014/main" val="3813949304"/>
                    </a:ext>
                  </a:extLst>
                </a:gridCol>
                <a:gridCol w="707939">
                  <a:extLst>
                    <a:ext uri="{9D8B030D-6E8A-4147-A177-3AD203B41FA5}">
                      <a16:colId xmlns:a16="http://schemas.microsoft.com/office/drawing/2014/main" val="404631810"/>
                    </a:ext>
                  </a:extLst>
                </a:gridCol>
                <a:gridCol w="707939">
                  <a:extLst>
                    <a:ext uri="{9D8B030D-6E8A-4147-A177-3AD203B41FA5}">
                      <a16:colId xmlns:a16="http://schemas.microsoft.com/office/drawing/2014/main" val="918690939"/>
                    </a:ext>
                  </a:extLst>
                </a:gridCol>
                <a:gridCol w="675759">
                  <a:extLst>
                    <a:ext uri="{9D8B030D-6E8A-4147-A177-3AD203B41FA5}">
                      <a16:colId xmlns:a16="http://schemas.microsoft.com/office/drawing/2014/main" val="3946223034"/>
                    </a:ext>
                  </a:extLst>
                </a:gridCol>
                <a:gridCol w="675759">
                  <a:extLst>
                    <a:ext uri="{9D8B030D-6E8A-4147-A177-3AD203B41FA5}">
                      <a16:colId xmlns:a16="http://schemas.microsoft.com/office/drawing/2014/main" val="2528113151"/>
                    </a:ext>
                  </a:extLst>
                </a:gridCol>
                <a:gridCol w="675759">
                  <a:extLst>
                    <a:ext uri="{9D8B030D-6E8A-4147-A177-3AD203B41FA5}">
                      <a16:colId xmlns:a16="http://schemas.microsoft.com/office/drawing/2014/main" val="3589082733"/>
                    </a:ext>
                  </a:extLst>
                </a:gridCol>
                <a:gridCol w="740117">
                  <a:extLst>
                    <a:ext uri="{9D8B030D-6E8A-4147-A177-3AD203B41FA5}">
                      <a16:colId xmlns:a16="http://schemas.microsoft.com/office/drawing/2014/main" val="1919023527"/>
                    </a:ext>
                  </a:extLst>
                </a:gridCol>
                <a:gridCol w="691849">
                  <a:extLst>
                    <a:ext uri="{9D8B030D-6E8A-4147-A177-3AD203B41FA5}">
                      <a16:colId xmlns:a16="http://schemas.microsoft.com/office/drawing/2014/main" val="3188424729"/>
                    </a:ext>
                  </a:extLst>
                </a:gridCol>
                <a:gridCol w="836655">
                  <a:extLst>
                    <a:ext uri="{9D8B030D-6E8A-4147-A177-3AD203B41FA5}">
                      <a16:colId xmlns:a16="http://schemas.microsoft.com/office/drawing/2014/main" val="3273114724"/>
                    </a:ext>
                  </a:extLst>
                </a:gridCol>
              </a:tblGrid>
              <a:tr h="0">
                <a:tc>
                  <a:txBody>
                    <a:bodyPr/>
                    <a:lstStyle/>
                    <a:p>
                      <a:pPr algn="l"/>
                      <a:r>
                        <a:rPr lang="en-US" sz="1600">
                          <a:effectLst/>
                        </a:rPr>
                        <a:t>Primary </a:t>
                      </a:r>
                      <a:br>
                        <a:rPr lang="en-US" sz="1600">
                          <a:effectLst/>
                        </a:rPr>
                      </a:br>
                      <a:r>
                        <a:rPr lang="en-US" sz="1600">
                          <a:effectLst/>
                        </a:rPr>
                        <a:t>Destination </a:t>
                      </a:r>
                    </a:p>
                  </a:txBody>
                  <a:tcPr anchor="ctr"/>
                </a:tc>
                <a:tc>
                  <a:txBody>
                    <a:bodyPr/>
                    <a:lstStyle/>
                    <a:p>
                      <a:pPr algn="l"/>
                      <a:r>
                        <a:rPr lang="en-US" sz="1600">
                          <a:effectLst/>
                        </a:rPr>
                        <a:t>County </a:t>
                      </a:r>
                    </a:p>
                  </a:txBody>
                  <a:tcPr anchor="ctr"/>
                </a:tc>
                <a:tc>
                  <a:txBody>
                    <a:bodyPr/>
                    <a:lstStyle/>
                    <a:p>
                      <a:pPr algn="l"/>
                      <a:r>
                        <a:rPr lang="en-US" sz="1600">
                          <a:effectLst/>
                        </a:rPr>
                        <a:t>2021</a:t>
                      </a:r>
                      <a:br>
                        <a:rPr lang="en-US" sz="1600">
                          <a:effectLst/>
                        </a:rPr>
                      </a:br>
                      <a:r>
                        <a:rPr lang="en-US" sz="1600">
                          <a:effectLst/>
                        </a:rPr>
                        <a:t> Oct</a:t>
                      </a:r>
                    </a:p>
                  </a:txBody>
                  <a:tcPr anchor="ctr"/>
                </a:tc>
                <a:tc>
                  <a:txBody>
                    <a:bodyPr/>
                    <a:lstStyle/>
                    <a:p>
                      <a:pPr algn="l"/>
                      <a:r>
                        <a:rPr lang="en-US" sz="1600">
                          <a:effectLst/>
                        </a:rPr>
                        <a:t>Nov</a:t>
                      </a:r>
                    </a:p>
                  </a:txBody>
                  <a:tcPr anchor="ctr"/>
                </a:tc>
                <a:tc>
                  <a:txBody>
                    <a:bodyPr/>
                    <a:lstStyle/>
                    <a:p>
                      <a:pPr algn="l"/>
                      <a:r>
                        <a:rPr lang="en-US" sz="1600">
                          <a:effectLst/>
                        </a:rPr>
                        <a:t>Dec</a:t>
                      </a:r>
                    </a:p>
                  </a:txBody>
                  <a:tcPr anchor="ctr"/>
                </a:tc>
                <a:tc>
                  <a:txBody>
                    <a:bodyPr/>
                    <a:lstStyle/>
                    <a:p>
                      <a:pPr algn="l"/>
                      <a:r>
                        <a:rPr lang="en-US" sz="1600">
                          <a:effectLst/>
                        </a:rPr>
                        <a:t>2022</a:t>
                      </a:r>
                      <a:br>
                        <a:rPr lang="en-US" sz="1600">
                          <a:effectLst/>
                        </a:rPr>
                      </a:br>
                      <a:r>
                        <a:rPr lang="en-US" sz="1600">
                          <a:effectLst/>
                        </a:rPr>
                        <a:t> Jan</a:t>
                      </a:r>
                    </a:p>
                  </a:txBody>
                  <a:tcPr anchor="ctr"/>
                </a:tc>
                <a:tc>
                  <a:txBody>
                    <a:bodyPr/>
                    <a:lstStyle/>
                    <a:p>
                      <a:pPr algn="l"/>
                      <a:r>
                        <a:rPr lang="en-US" sz="1600">
                          <a:effectLst/>
                        </a:rPr>
                        <a:t>Feb</a:t>
                      </a:r>
                    </a:p>
                  </a:txBody>
                  <a:tcPr anchor="ctr"/>
                </a:tc>
                <a:tc>
                  <a:txBody>
                    <a:bodyPr/>
                    <a:lstStyle/>
                    <a:p>
                      <a:pPr algn="l"/>
                      <a:r>
                        <a:rPr lang="en-US" sz="1600">
                          <a:effectLst/>
                        </a:rPr>
                        <a:t>Mar</a:t>
                      </a:r>
                    </a:p>
                  </a:txBody>
                  <a:tcPr anchor="ctr"/>
                </a:tc>
                <a:tc>
                  <a:txBody>
                    <a:bodyPr/>
                    <a:lstStyle/>
                    <a:p>
                      <a:pPr algn="l"/>
                      <a:r>
                        <a:rPr lang="en-US" sz="1600">
                          <a:effectLst/>
                        </a:rPr>
                        <a:t>Apr</a:t>
                      </a:r>
                    </a:p>
                  </a:txBody>
                  <a:tcPr anchor="ctr"/>
                </a:tc>
                <a:tc>
                  <a:txBody>
                    <a:bodyPr/>
                    <a:lstStyle/>
                    <a:p>
                      <a:pPr algn="l"/>
                      <a:r>
                        <a:rPr lang="en-US" sz="1600">
                          <a:effectLst/>
                        </a:rPr>
                        <a:t>May</a:t>
                      </a:r>
                    </a:p>
                  </a:txBody>
                  <a:tcPr anchor="ctr"/>
                </a:tc>
                <a:tc>
                  <a:txBody>
                    <a:bodyPr/>
                    <a:lstStyle/>
                    <a:p>
                      <a:pPr algn="l"/>
                      <a:r>
                        <a:rPr lang="en-US" sz="1600">
                          <a:effectLst/>
                        </a:rPr>
                        <a:t>Jun</a:t>
                      </a:r>
                    </a:p>
                  </a:txBody>
                  <a:tcPr anchor="ctr"/>
                </a:tc>
                <a:tc>
                  <a:txBody>
                    <a:bodyPr/>
                    <a:lstStyle/>
                    <a:p>
                      <a:pPr algn="l"/>
                      <a:r>
                        <a:rPr lang="en-US" sz="1600">
                          <a:effectLst/>
                        </a:rPr>
                        <a:t>Jul</a:t>
                      </a:r>
                    </a:p>
                  </a:txBody>
                  <a:tcPr anchor="ctr"/>
                </a:tc>
                <a:tc>
                  <a:txBody>
                    <a:bodyPr/>
                    <a:lstStyle/>
                    <a:p>
                      <a:pPr algn="l"/>
                      <a:r>
                        <a:rPr lang="en-US" sz="1600">
                          <a:effectLst/>
                        </a:rPr>
                        <a:t>Aug</a:t>
                      </a:r>
                    </a:p>
                  </a:txBody>
                  <a:tcPr anchor="ctr"/>
                </a:tc>
                <a:tc>
                  <a:txBody>
                    <a:bodyPr/>
                    <a:lstStyle/>
                    <a:p>
                      <a:pPr algn="l"/>
                      <a:r>
                        <a:rPr lang="en-US" sz="1600">
                          <a:effectLst/>
                        </a:rPr>
                        <a:t>Sep</a:t>
                      </a:r>
                    </a:p>
                  </a:txBody>
                  <a:tcPr anchor="ctr"/>
                </a:tc>
                <a:extLst>
                  <a:ext uri="{0D108BD9-81ED-4DB2-BD59-A6C34878D82A}">
                    <a16:rowId xmlns:a16="http://schemas.microsoft.com/office/drawing/2014/main" val="1780928465"/>
                  </a:ext>
                </a:extLst>
              </a:tr>
              <a:tr h="0">
                <a:tc>
                  <a:txBody>
                    <a:bodyPr/>
                    <a:lstStyle/>
                    <a:p>
                      <a:r>
                        <a:rPr lang="en-US" sz="1600">
                          <a:effectLst/>
                        </a:rPr>
                        <a:t>Cincinnati</a:t>
                      </a:r>
                    </a:p>
                  </a:txBody>
                  <a:tcPr anchor="ctr"/>
                </a:tc>
                <a:tc>
                  <a:txBody>
                    <a:bodyPr/>
                    <a:lstStyle/>
                    <a:p>
                      <a:r>
                        <a:rPr lang="en-US" sz="1600">
                          <a:effectLst/>
                        </a:rPr>
                        <a:t>Hamilton / Clermont</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tc>
                  <a:txBody>
                    <a:bodyPr/>
                    <a:lstStyle/>
                    <a:p>
                      <a:r>
                        <a:rPr lang="en-US" sz="1600">
                          <a:effectLst/>
                        </a:rPr>
                        <a:t>$151</a:t>
                      </a:r>
                    </a:p>
                  </a:txBody>
                  <a:tcPr anchor="ctr"/>
                </a:tc>
                <a:extLst>
                  <a:ext uri="{0D108BD9-81ED-4DB2-BD59-A6C34878D82A}">
                    <a16:rowId xmlns:a16="http://schemas.microsoft.com/office/drawing/2014/main" val="1246511054"/>
                  </a:ext>
                </a:extLst>
              </a:tr>
            </a:tbl>
          </a:graphicData>
        </a:graphic>
      </p:graphicFrame>
      <p:graphicFrame>
        <p:nvGraphicFramePr>
          <p:cNvPr id="7" name="Table 6">
            <a:extLst>
              <a:ext uri="{FF2B5EF4-FFF2-40B4-BE49-F238E27FC236}">
                <a16:creationId xmlns:a16="http://schemas.microsoft.com/office/drawing/2014/main" id="{76A1F464-F2C6-407F-850B-9E08582BDF6F}"/>
              </a:ext>
            </a:extLst>
          </p:cNvPr>
          <p:cNvGraphicFramePr>
            <a:graphicFrameLocks noGrp="1"/>
          </p:cNvGraphicFramePr>
          <p:nvPr>
            <p:extLst>
              <p:ext uri="{D42A27DB-BD31-4B8C-83A1-F6EECF244321}">
                <p14:modId xmlns:p14="http://schemas.microsoft.com/office/powerpoint/2010/main" val="1072155262"/>
              </p:ext>
            </p:extLst>
          </p:nvPr>
        </p:nvGraphicFramePr>
        <p:xfrm>
          <a:off x="607540" y="3779108"/>
          <a:ext cx="11004967" cy="1637630"/>
        </p:xfrm>
        <a:graphic>
          <a:graphicData uri="http://schemas.openxmlformats.org/drawingml/2006/table">
            <a:tbl>
              <a:tblPr firstRow="1" bandRow="1">
                <a:tableStyleId>{5C22544A-7EE6-4342-B048-85BDC9FD1C3A}</a:tableStyleId>
              </a:tblPr>
              <a:tblGrid>
                <a:gridCol w="1383699">
                  <a:extLst>
                    <a:ext uri="{9D8B030D-6E8A-4147-A177-3AD203B41FA5}">
                      <a16:colId xmlns:a16="http://schemas.microsoft.com/office/drawing/2014/main" val="176000304"/>
                    </a:ext>
                  </a:extLst>
                </a:gridCol>
                <a:gridCol w="1351518">
                  <a:extLst>
                    <a:ext uri="{9D8B030D-6E8A-4147-A177-3AD203B41FA5}">
                      <a16:colId xmlns:a16="http://schemas.microsoft.com/office/drawing/2014/main" val="1876638136"/>
                    </a:ext>
                  </a:extLst>
                </a:gridCol>
                <a:gridCol w="1383699">
                  <a:extLst>
                    <a:ext uri="{9D8B030D-6E8A-4147-A177-3AD203B41FA5}">
                      <a16:colId xmlns:a16="http://schemas.microsoft.com/office/drawing/2014/main" val="2769310677"/>
                    </a:ext>
                  </a:extLst>
                </a:gridCol>
                <a:gridCol w="2091375">
                  <a:extLst>
                    <a:ext uri="{9D8B030D-6E8A-4147-A177-3AD203B41FA5}">
                      <a16:colId xmlns:a16="http://schemas.microsoft.com/office/drawing/2014/main" val="3226181785"/>
                    </a:ext>
                  </a:extLst>
                </a:gridCol>
                <a:gridCol w="884922">
                  <a:extLst>
                    <a:ext uri="{9D8B030D-6E8A-4147-A177-3AD203B41FA5}">
                      <a16:colId xmlns:a16="http://schemas.microsoft.com/office/drawing/2014/main" val="2201999027"/>
                    </a:ext>
                  </a:extLst>
                </a:gridCol>
                <a:gridCol w="949282">
                  <a:extLst>
                    <a:ext uri="{9D8B030D-6E8A-4147-A177-3AD203B41FA5}">
                      <a16:colId xmlns:a16="http://schemas.microsoft.com/office/drawing/2014/main" val="3658285960"/>
                    </a:ext>
                  </a:extLst>
                </a:gridCol>
                <a:gridCol w="1271072">
                  <a:extLst>
                    <a:ext uri="{9D8B030D-6E8A-4147-A177-3AD203B41FA5}">
                      <a16:colId xmlns:a16="http://schemas.microsoft.com/office/drawing/2014/main" val="3393998286"/>
                    </a:ext>
                  </a:extLst>
                </a:gridCol>
                <a:gridCol w="1689400">
                  <a:extLst>
                    <a:ext uri="{9D8B030D-6E8A-4147-A177-3AD203B41FA5}">
                      <a16:colId xmlns:a16="http://schemas.microsoft.com/office/drawing/2014/main" val="3668425465"/>
                    </a:ext>
                  </a:extLst>
                </a:gridCol>
              </a:tblGrid>
              <a:tr h="997550">
                <a:tc>
                  <a:txBody>
                    <a:bodyPr/>
                    <a:lstStyle/>
                    <a:p>
                      <a:pPr algn="l"/>
                      <a:r>
                        <a:rPr lang="en-US">
                          <a:effectLst/>
                        </a:rPr>
                        <a:t>Primary </a:t>
                      </a:r>
                      <a:br>
                        <a:rPr lang="en-US">
                          <a:effectLst/>
                        </a:rPr>
                      </a:br>
                      <a:r>
                        <a:rPr lang="en-US">
                          <a:effectLst/>
                        </a:rPr>
                        <a:t>Destination </a:t>
                      </a:r>
                    </a:p>
                  </a:txBody>
                  <a:tcPr anchor="ctr"/>
                </a:tc>
                <a:tc>
                  <a:txBody>
                    <a:bodyPr/>
                    <a:lstStyle/>
                    <a:p>
                      <a:pPr algn="l"/>
                      <a:r>
                        <a:rPr lang="en-US">
                          <a:effectLst/>
                        </a:rPr>
                        <a:t>County </a:t>
                      </a:r>
                    </a:p>
                  </a:txBody>
                  <a:tcPr anchor="ctr"/>
                </a:tc>
                <a:tc>
                  <a:txBody>
                    <a:bodyPr/>
                    <a:lstStyle/>
                    <a:p>
                      <a:pPr algn="l"/>
                      <a:r>
                        <a:rPr lang="en-US">
                          <a:effectLst/>
                        </a:rPr>
                        <a:t>M&amp;IE Total</a:t>
                      </a:r>
                    </a:p>
                  </a:txBody>
                  <a:tcPr anchor="ctr"/>
                </a:tc>
                <a:tc>
                  <a:txBody>
                    <a:bodyPr/>
                    <a:lstStyle/>
                    <a:p>
                      <a:pPr algn="l"/>
                      <a:r>
                        <a:rPr lang="en-US">
                          <a:effectLst/>
                        </a:rPr>
                        <a:t>Continental</a:t>
                      </a:r>
                      <a:br>
                        <a:rPr lang="en-US">
                          <a:effectLst/>
                        </a:rPr>
                      </a:br>
                      <a:r>
                        <a:rPr lang="en-US">
                          <a:effectLst/>
                        </a:rPr>
                        <a:t>Breakfast/Breakfast</a:t>
                      </a:r>
                    </a:p>
                  </a:txBody>
                  <a:tcPr anchor="ctr"/>
                </a:tc>
                <a:tc>
                  <a:txBody>
                    <a:bodyPr/>
                    <a:lstStyle/>
                    <a:p>
                      <a:pPr algn="l"/>
                      <a:r>
                        <a:rPr lang="en-US">
                          <a:effectLst/>
                        </a:rPr>
                        <a:t>Lunch</a:t>
                      </a:r>
                    </a:p>
                  </a:txBody>
                  <a:tcPr anchor="ctr"/>
                </a:tc>
                <a:tc>
                  <a:txBody>
                    <a:bodyPr/>
                    <a:lstStyle/>
                    <a:p>
                      <a:pPr algn="l"/>
                      <a:r>
                        <a:rPr lang="en-US">
                          <a:effectLst/>
                        </a:rPr>
                        <a:t>Dinner</a:t>
                      </a:r>
                    </a:p>
                  </a:txBody>
                  <a:tcPr anchor="ctr"/>
                </a:tc>
                <a:tc>
                  <a:txBody>
                    <a:bodyPr/>
                    <a:lstStyle/>
                    <a:p>
                      <a:pPr algn="l"/>
                      <a:r>
                        <a:rPr lang="en-US">
                          <a:effectLst/>
                        </a:rPr>
                        <a:t>Incidental</a:t>
                      </a:r>
                      <a:br>
                        <a:rPr lang="en-US">
                          <a:effectLst/>
                        </a:rPr>
                      </a:br>
                      <a:r>
                        <a:rPr lang="en-US">
                          <a:effectLst/>
                        </a:rPr>
                        <a:t>Expenses</a:t>
                      </a:r>
                    </a:p>
                  </a:txBody>
                  <a:tcPr anchor="ctr"/>
                </a:tc>
                <a:tc>
                  <a:txBody>
                    <a:bodyPr/>
                    <a:lstStyle/>
                    <a:p>
                      <a:pPr algn="l"/>
                      <a:r>
                        <a:rPr lang="en-US">
                          <a:effectLst/>
                        </a:rPr>
                        <a:t>First &amp; Last</a:t>
                      </a:r>
                      <a:br>
                        <a:rPr lang="en-US">
                          <a:effectLst/>
                        </a:rPr>
                      </a:br>
                      <a:r>
                        <a:rPr lang="en-US">
                          <a:effectLst/>
                        </a:rPr>
                        <a:t>Day of Travel  </a:t>
                      </a:r>
                    </a:p>
                  </a:txBody>
                  <a:tcPr anchor="ctr"/>
                </a:tc>
                <a:extLst>
                  <a:ext uri="{0D108BD9-81ED-4DB2-BD59-A6C34878D82A}">
                    <a16:rowId xmlns:a16="http://schemas.microsoft.com/office/drawing/2014/main" val="2129839965"/>
                  </a:ext>
                </a:extLst>
              </a:tr>
              <a:tr h="0">
                <a:tc>
                  <a:txBody>
                    <a:bodyPr/>
                    <a:lstStyle/>
                    <a:p>
                      <a:r>
                        <a:rPr lang="en-US">
                          <a:effectLst/>
                        </a:rPr>
                        <a:t>Cincinnati</a:t>
                      </a:r>
                    </a:p>
                  </a:txBody>
                  <a:tcPr anchor="ctr"/>
                </a:tc>
                <a:tc>
                  <a:txBody>
                    <a:bodyPr/>
                    <a:lstStyle/>
                    <a:p>
                      <a:r>
                        <a:rPr lang="en-US">
                          <a:effectLst/>
                        </a:rPr>
                        <a:t>Hamilton / Clermont</a:t>
                      </a:r>
                    </a:p>
                  </a:txBody>
                  <a:tcPr anchor="ctr"/>
                </a:tc>
                <a:tc>
                  <a:txBody>
                    <a:bodyPr/>
                    <a:lstStyle/>
                    <a:p>
                      <a:r>
                        <a:rPr lang="en-US">
                          <a:effectLst/>
                        </a:rPr>
                        <a:t>$74</a:t>
                      </a:r>
                    </a:p>
                  </a:txBody>
                  <a:tcPr anchor="ctr"/>
                </a:tc>
                <a:tc>
                  <a:txBody>
                    <a:bodyPr/>
                    <a:lstStyle/>
                    <a:p>
                      <a:r>
                        <a:rPr lang="en-US">
                          <a:effectLst/>
                        </a:rPr>
                        <a:t>$17</a:t>
                      </a:r>
                    </a:p>
                  </a:txBody>
                  <a:tcPr anchor="ctr"/>
                </a:tc>
                <a:tc>
                  <a:txBody>
                    <a:bodyPr/>
                    <a:lstStyle/>
                    <a:p>
                      <a:r>
                        <a:rPr lang="en-US">
                          <a:effectLst/>
                        </a:rPr>
                        <a:t>$18</a:t>
                      </a:r>
                    </a:p>
                  </a:txBody>
                  <a:tcPr anchor="ctr"/>
                </a:tc>
                <a:tc>
                  <a:txBody>
                    <a:bodyPr/>
                    <a:lstStyle/>
                    <a:p>
                      <a:r>
                        <a:rPr lang="en-US">
                          <a:effectLst/>
                        </a:rPr>
                        <a:t>$34</a:t>
                      </a:r>
                    </a:p>
                  </a:txBody>
                  <a:tcPr anchor="ctr"/>
                </a:tc>
                <a:tc>
                  <a:txBody>
                    <a:bodyPr/>
                    <a:lstStyle/>
                    <a:p>
                      <a:r>
                        <a:rPr lang="en-US">
                          <a:effectLst/>
                        </a:rPr>
                        <a:t>$5</a:t>
                      </a:r>
                    </a:p>
                  </a:txBody>
                  <a:tcPr anchor="ctr"/>
                </a:tc>
                <a:tc>
                  <a:txBody>
                    <a:bodyPr/>
                    <a:lstStyle/>
                    <a:p>
                      <a:r>
                        <a:rPr lang="en-US">
                          <a:effectLst/>
                        </a:rPr>
                        <a:t>$55.50</a:t>
                      </a:r>
                    </a:p>
                  </a:txBody>
                  <a:tcPr anchor="ctr"/>
                </a:tc>
                <a:extLst>
                  <a:ext uri="{0D108BD9-81ED-4DB2-BD59-A6C34878D82A}">
                    <a16:rowId xmlns:a16="http://schemas.microsoft.com/office/drawing/2014/main" val="1910722296"/>
                  </a:ext>
                </a:extLst>
              </a:tr>
            </a:tbl>
          </a:graphicData>
        </a:graphic>
      </p:graphicFrame>
    </p:spTree>
    <p:extLst>
      <p:ext uri="{BB962C8B-B14F-4D97-AF65-F5344CB8AC3E}">
        <p14:creationId xmlns:p14="http://schemas.microsoft.com/office/powerpoint/2010/main" val="1275655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544842" y="559805"/>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Eligibility Guidance/BEAF Review</a:t>
            </a:r>
            <a:endParaRPr sz="28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2" name="TextBox 1">
            <a:extLst>
              <a:ext uri="{FF2B5EF4-FFF2-40B4-BE49-F238E27FC236}">
                <a16:creationId xmlns:a16="http://schemas.microsoft.com/office/drawing/2014/main" id="{078D3ED4-C2CD-48FF-AADC-79206513F0E2}"/>
              </a:ext>
            </a:extLst>
          </p:cNvPr>
          <p:cNvSpPr txBox="1"/>
          <p:nvPr/>
        </p:nvSpPr>
        <p:spPr>
          <a:xfrm>
            <a:off x="547512" y="1295399"/>
            <a:ext cx="1133686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ea typeface="+mn-lt"/>
                <a:cs typeface="+mn-lt"/>
              </a:rPr>
              <a:t>  Great form to explain eligibility – This form is shared with PCSAs during the warm-handoff and it’s on the Bridges website.</a:t>
            </a:r>
            <a:endParaRPr lang="en-US" dirty="0">
              <a:cs typeface="Calibri"/>
            </a:endParaRPr>
          </a:p>
          <a:p>
            <a:pPr>
              <a:buFont typeface="Arial"/>
              <a:buChar char="•"/>
            </a:pPr>
            <a:r>
              <a:rPr lang="en-US" dirty="0">
                <a:ea typeface="+mn-lt"/>
                <a:cs typeface="+mn-lt"/>
              </a:rPr>
              <a:t>  This form is to be reviewed with the young adult during the warm hand-off/application process.</a:t>
            </a:r>
            <a:endParaRPr lang="en-US" dirty="0"/>
          </a:p>
          <a:p>
            <a:pPr>
              <a:buFont typeface="Arial"/>
              <a:buChar char="•"/>
            </a:pPr>
            <a:r>
              <a:rPr lang="en-US" dirty="0">
                <a:ea typeface="+mn-lt"/>
                <a:cs typeface="+mn-lt"/>
              </a:rPr>
              <a:t>  Young adult is to initial next to each criterion and sign/date at the bottom.</a:t>
            </a:r>
            <a:endParaRPr lang="en-US" dirty="0"/>
          </a:p>
          <a:p>
            <a:pPr>
              <a:buFont typeface="Arial"/>
              <a:buChar char="•"/>
            </a:pPr>
            <a:r>
              <a:rPr lang="en-US" dirty="0">
                <a:ea typeface="+mn-lt"/>
                <a:cs typeface="+mn-lt"/>
              </a:rPr>
              <a:t>  Bridges Liaison is to sign/date at the bottom. </a:t>
            </a:r>
            <a:endParaRPr lang="en-US" dirty="0"/>
          </a:p>
          <a:p>
            <a:pPr>
              <a:buFont typeface="Arial"/>
              <a:buChar char="•"/>
            </a:pPr>
            <a:r>
              <a:rPr lang="en-US" b="1" i="1" dirty="0">
                <a:solidFill>
                  <a:srgbClr val="FF0000"/>
                </a:solidFill>
                <a:ea typeface="+mn-lt"/>
                <a:cs typeface="+mn-lt"/>
              </a:rPr>
              <a:t>  NEW REQUIREMENT:</a:t>
            </a:r>
            <a:r>
              <a:rPr lang="en-US" b="1" i="1" dirty="0">
                <a:ea typeface="+mn-lt"/>
                <a:cs typeface="+mn-lt"/>
              </a:rPr>
              <a:t>  Signed BEAF is to be submitted to ODJFS with the VPA, Application and Eligibility Documents </a:t>
            </a:r>
            <a:r>
              <a:rPr lang="en-US" b="1" i="1" dirty="0">
                <a:solidFill>
                  <a:srgbClr val="FF0000"/>
                </a:solidFill>
                <a:ea typeface="+mn-lt"/>
                <a:cs typeface="+mn-lt"/>
              </a:rPr>
              <a:t>effective April 1</a:t>
            </a:r>
            <a:r>
              <a:rPr lang="en-US" b="1" i="1" baseline="30000" dirty="0">
                <a:solidFill>
                  <a:srgbClr val="FF0000"/>
                </a:solidFill>
                <a:ea typeface="+mn-lt"/>
                <a:cs typeface="+mn-lt"/>
              </a:rPr>
              <a:t>st</a:t>
            </a:r>
            <a:r>
              <a:rPr lang="en-US" b="1" i="1" dirty="0">
                <a:solidFill>
                  <a:srgbClr val="FF0000"/>
                </a:solidFill>
                <a:ea typeface="+mn-lt"/>
                <a:cs typeface="+mn-lt"/>
              </a:rPr>
              <a:t>, 2022.  </a:t>
            </a:r>
            <a:endParaRPr lang="en-US">
              <a:solidFill>
                <a:srgbClr val="FF0000"/>
              </a:solidFill>
              <a:cs typeface="Calibri"/>
            </a:endParaRPr>
          </a:p>
          <a:p>
            <a:pPr>
              <a:buFont typeface="Arial"/>
              <a:buChar char="•"/>
            </a:pPr>
            <a:r>
              <a:rPr lang="en-US" dirty="0">
                <a:ea typeface="+mn-lt"/>
                <a:cs typeface="+mn-lt"/>
              </a:rPr>
              <a:t>  You may start including the BEAF now, but come April 1</a:t>
            </a:r>
            <a:r>
              <a:rPr lang="en-US" baseline="30000" dirty="0">
                <a:ea typeface="+mn-lt"/>
                <a:cs typeface="+mn-lt"/>
              </a:rPr>
              <a:t>st</a:t>
            </a:r>
            <a:r>
              <a:rPr lang="en-US" dirty="0">
                <a:ea typeface="+mn-lt"/>
                <a:cs typeface="+mn-lt"/>
              </a:rPr>
              <a:t>, if it’s not uploaded when application docs submitted to ODJFS, then applications will be denied until form is signed.</a:t>
            </a:r>
            <a:endParaRPr lang="en-US" dirty="0"/>
          </a:p>
          <a:p>
            <a:pPr>
              <a:buFont typeface="Arial"/>
              <a:buChar char="•"/>
            </a:pPr>
            <a:r>
              <a:rPr lang="en-US" dirty="0">
                <a:ea typeface="+mn-lt"/>
                <a:cs typeface="+mn-lt"/>
              </a:rPr>
              <a:t>  If you don’t think your YA(s) on your case load ever signed the BEAF, review it with them and have them initial/sign the document.  Then upload to most recent Bridges Review.  </a:t>
            </a:r>
            <a:endParaRPr lang="en-US"/>
          </a:p>
          <a:p>
            <a:pPr>
              <a:buFont typeface="Arial"/>
              <a:buChar char="•"/>
            </a:pPr>
            <a:r>
              <a:rPr lang="en-US" dirty="0">
                <a:ea typeface="+mn-lt"/>
                <a:cs typeface="+mn-lt"/>
              </a:rPr>
              <a:t>  Be sure to provide a copy of this form to the young adult.</a:t>
            </a:r>
            <a:endParaRPr lang="en-US" dirty="0"/>
          </a:p>
          <a:p>
            <a:pPr marL="285750" indent="-285750">
              <a:buFont typeface="Arial"/>
              <a:buChar char="•"/>
            </a:pPr>
            <a:endParaRPr lang="en-US" dirty="0">
              <a:cs typeface="Calibri"/>
            </a:endParaRPr>
          </a:p>
          <a:p>
            <a:endParaRPr lang="en-US" dirty="0">
              <a:cs typeface="Calibri"/>
            </a:endParaRPr>
          </a:p>
        </p:txBody>
      </p:sp>
    </p:spTree>
    <p:extLst>
      <p:ext uri="{BB962C8B-B14F-4D97-AF65-F5344CB8AC3E}">
        <p14:creationId xmlns:p14="http://schemas.microsoft.com/office/powerpoint/2010/main" val="3323841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Guidance/BEAF Review Cont.</a:t>
            </a:r>
            <a:endParaRPr lang="en-US" dirty="0">
              <a:solidFill>
                <a:srgbClr val="0099CC"/>
              </a:solidFill>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pic>
        <p:nvPicPr>
          <p:cNvPr id="6" name="Picture 6" descr="A picture containing table&#10;&#10;Description automatically generated">
            <a:extLst>
              <a:ext uri="{FF2B5EF4-FFF2-40B4-BE49-F238E27FC236}">
                <a16:creationId xmlns:a16="http://schemas.microsoft.com/office/drawing/2014/main" id="{7D114FF4-EB66-465E-A0AC-77D7411A224A}"/>
              </a:ext>
            </a:extLst>
          </p:cNvPr>
          <p:cNvPicPr>
            <a:picLocks noChangeAspect="1"/>
          </p:cNvPicPr>
          <p:nvPr/>
        </p:nvPicPr>
        <p:blipFill>
          <a:blip r:embed="rId2"/>
          <a:stretch>
            <a:fillRect/>
          </a:stretch>
        </p:blipFill>
        <p:spPr>
          <a:xfrm>
            <a:off x="2193985" y="1185697"/>
            <a:ext cx="7516482" cy="5184706"/>
          </a:xfrm>
          <a:prstGeom prst="rect">
            <a:avLst/>
          </a:prstGeom>
        </p:spPr>
      </p:pic>
    </p:spTree>
    <p:extLst>
      <p:ext uri="{BB962C8B-B14F-4D97-AF65-F5344CB8AC3E}">
        <p14:creationId xmlns:p14="http://schemas.microsoft.com/office/powerpoint/2010/main" val="428364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93911" y="650552"/>
            <a:ext cx="8089115" cy="64237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1800">
                <a:solidFill>
                  <a:srgbClr val="00A2B6"/>
                </a:solidFill>
                <a:latin typeface="Calibri" panose="020F0502020204030204" pitchFamily="34" charset="0"/>
                <a:cs typeface="Calibri" panose="020F0502020204030204" pitchFamily="34" charset="0"/>
              </a:rPr>
              <a:t> </a:t>
            </a:r>
            <a:r>
              <a:rPr lang="en-US" sz="2800" b="0">
                <a:solidFill>
                  <a:srgbClr val="00A2B6"/>
                </a:solidFill>
                <a:latin typeface="Calibri" panose="020F0502020204030204" pitchFamily="34" charset="0"/>
                <a:cs typeface="Calibri" panose="020F0502020204030204" pitchFamily="34" charset="0"/>
              </a:rPr>
              <a:t>Meeting Agenda </a:t>
            </a:r>
            <a:endParaRPr sz="2800" b="0">
              <a:solidFill>
                <a:srgbClr val="00A2B6"/>
              </a:solidFill>
              <a:latin typeface="Calibri" panose="020F0502020204030204" pitchFamily="34" charset="0"/>
              <a:cs typeface="Calibri" panose="020F0502020204030204" pitchFamily="34" charset="0"/>
            </a:endParaRPr>
          </a:p>
        </p:txBody>
      </p:sp>
      <p:sp>
        <p:nvSpPr>
          <p:cNvPr id="121" name="Shape 121"/>
          <p:cNvSpPr txBox="1">
            <a:spLocks noGrp="1"/>
          </p:cNvSpPr>
          <p:nvPr>
            <p:ph type="body" idx="1"/>
          </p:nvPr>
        </p:nvSpPr>
        <p:spPr>
          <a:xfrm>
            <a:off x="318449" y="1170378"/>
            <a:ext cx="9497453" cy="4475577"/>
          </a:xfrm>
          <a:prstGeom prst="rect">
            <a:avLst/>
          </a:prstGeom>
          <a:noFill/>
          <a:ln>
            <a:noFill/>
          </a:ln>
        </p:spPr>
        <p:txBody>
          <a:bodyPr spcFirstLastPara="1" vert="horz" wrap="square" lIns="0" tIns="0" rIns="0" bIns="0" rtlCol="0" anchor="t" anchorCtr="0">
            <a:noAutofit/>
          </a:bodyPr>
          <a:lstStyle/>
          <a:p>
            <a:pPr marL="0" indent="0">
              <a:buSzPct val="100000"/>
            </a:pPr>
            <a:endParaRPr lang="en-US" sz="1600"/>
          </a:p>
          <a:p>
            <a:pPr marL="457198" indent="-457198">
              <a:buFont typeface="Arial"/>
              <a:buAutoNum type="arabicPeriod"/>
            </a:pPr>
            <a:endParaRPr sz="1600"/>
          </a:p>
        </p:txBody>
      </p:sp>
      <p:sp>
        <p:nvSpPr>
          <p:cNvPr id="2" name="TextBox 1">
            <a:extLst>
              <a:ext uri="{FF2B5EF4-FFF2-40B4-BE49-F238E27FC236}">
                <a16:creationId xmlns:a16="http://schemas.microsoft.com/office/drawing/2014/main" id="{0486EC0E-8FF2-4398-9230-303EAC476E56}"/>
              </a:ext>
            </a:extLst>
          </p:cNvPr>
          <p:cNvSpPr txBox="1"/>
          <p:nvPr/>
        </p:nvSpPr>
        <p:spPr>
          <a:xfrm>
            <a:off x="793911" y="1235749"/>
            <a:ext cx="6755795" cy="281167"/>
          </a:xfrm>
          <a:prstGeom prst="rect">
            <a:avLst/>
          </a:prstGeom>
          <a:noFill/>
        </p:spPr>
        <p:txBody>
          <a:bodyPr wrap="square" rtlCol="0">
            <a:spAutoFit/>
          </a:bodyPr>
          <a:lstStyle/>
          <a:p>
            <a:endParaRPr lang="en-US" sz="1227"/>
          </a:p>
        </p:txBody>
      </p:sp>
      <p:sp>
        <p:nvSpPr>
          <p:cNvPr id="3" name="TextBox 2">
            <a:extLst>
              <a:ext uri="{FF2B5EF4-FFF2-40B4-BE49-F238E27FC236}">
                <a16:creationId xmlns:a16="http://schemas.microsoft.com/office/drawing/2014/main" id="{4B3E7324-B6A9-4609-94D0-F4780C505CDF}"/>
              </a:ext>
            </a:extLst>
          </p:cNvPr>
          <p:cNvSpPr txBox="1"/>
          <p:nvPr/>
        </p:nvSpPr>
        <p:spPr>
          <a:xfrm>
            <a:off x="793911" y="1237121"/>
            <a:ext cx="9601884" cy="4928593"/>
          </a:xfrm>
          <a:prstGeom prst="rect">
            <a:avLst/>
          </a:prstGeom>
          <a:noFill/>
        </p:spPr>
        <p:txBody>
          <a:bodyPr wrap="square" lIns="91440" tIns="45720" rIns="91440" bIns="45720" rtlCol="0" anchor="t">
            <a:spAutoFit/>
          </a:bodyPr>
          <a:lstStyle/>
          <a:p>
            <a:pPr marL="342900" indent="-342900" fontAlgn="base">
              <a:buFont typeface="+mj-lt"/>
              <a:buAutoNum type="arabicPeriod"/>
            </a:pPr>
            <a:r>
              <a:rPr lang="en-US" dirty="0"/>
              <a:t>Welcome</a:t>
            </a:r>
          </a:p>
          <a:p>
            <a:pPr marL="342900" indent="-342900" fontAlgn="base">
              <a:buFont typeface="+mj-lt"/>
              <a:buAutoNum type="arabicPeriod"/>
            </a:pPr>
            <a:r>
              <a:rPr lang="en-US" dirty="0"/>
              <a:t>Opportunities for Ohioan’s with Disabilities Presentation</a:t>
            </a:r>
            <a:endParaRPr lang="en-US" dirty="0">
              <a:cs typeface="Calibri"/>
            </a:endParaRPr>
          </a:p>
          <a:p>
            <a:pPr marL="342900" indent="-342900" fontAlgn="base">
              <a:buFont typeface="+mj-lt"/>
              <a:buAutoNum type="arabicPeriod"/>
            </a:pPr>
            <a:r>
              <a:rPr lang="en-US" dirty="0"/>
              <a:t>Critical Incident Report Process- Jennifer S.</a:t>
            </a:r>
            <a:endParaRPr lang="en-US" dirty="0">
              <a:cs typeface="Calibri"/>
            </a:endParaRPr>
          </a:p>
          <a:p>
            <a:pPr marL="342900" indent="-342900">
              <a:buAutoNum type="arabicPeriod"/>
            </a:pPr>
            <a:r>
              <a:rPr lang="en-US" dirty="0">
                <a:cs typeface="Calibri"/>
              </a:rPr>
              <a:t>Review of case termination process (Custody Termination/Case Closure)- Latasha </a:t>
            </a:r>
          </a:p>
          <a:p>
            <a:pPr marL="342900" indent="-342900">
              <a:buAutoNum type="arabicPeriod"/>
            </a:pPr>
            <a:r>
              <a:rPr lang="en-US" dirty="0">
                <a:cs typeface="Calibri"/>
              </a:rPr>
              <a:t>Housing and IV-E </a:t>
            </a:r>
            <a:r>
              <a:rPr lang="en-US" dirty="0" err="1">
                <a:cs typeface="Calibri"/>
              </a:rPr>
              <a:t>Reimbursability</a:t>
            </a:r>
            <a:r>
              <a:rPr lang="en-US" dirty="0">
                <a:cs typeface="Calibri"/>
              </a:rPr>
              <a:t> Record- Latasha</a:t>
            </a:r>
          </a:p>
          <a:p>
            <a:pPr marL="342900" indent="-342900" fontAlgn="base">
              <a:buFont typeface="+mj-lt"/>
              <a:buAutoNum type="arabicPeriod"/>
            </a:pPr>
            <a:r>
              <a:rPr lang="en-US" dirty="0">
                <a:cs typeface="Calibri"/>
              </a:rPr>
              <a:t>ICPC Travel Policy- Geoff</a:t>
            </a:r>
          </a:p>
          <a:p>
            <a:pPr marL="342900" indent="-342900" fontAlgn="base">
              <a:buFont typeface="+mj-lt"/>
              <a:buAutoNum type="arabicPeriod"/>
            </a:pPr>
            <a:r>
              <a:rPr lang="en-US" dirty="0">
                <a:cs typeface="Calibri"/>
              </a:rPr>
              <a:t>Eligibility Guidance/BEAF Review- Sarah L. &amp; Sarah S.</a:t>
            </a:r>
          </a:p>
          <a:p>
            <a:pPr marL="342900" indent="-342900" fontAlgn="base">
              <a:buFont typeface="+mj-lt"/>
              <a:buAutoNum type="arabicPeriod"/>
            </a:pPr>
            <a:r>
              <a:rPr lang="en-US" dirty="0">
                <a:cs typeface="Calibri"/>
              </a:rPr>
              <a:t>Applications- Geoff</a:t>
            </a:r>
          </a:p>
          <a:p>
            <a:pPr marL="342900" indent="-342900" fontAlgn="base">
              <a:buFont typeface="+mj-lt"/>
              <a:buAutoNum type="arabicPeriod"/>
            </a:pPr>
            <a:r>
              <a:rPr lang="en-US" dirty="0">
                <a:cs typeface="Calibri"/>
              </a:rPr>
              <a:t>NYTD reminders- Sarah L. &amp; Jana</a:t>
            </a:r>
          </a:p>
          <a:p>
            <a:pPr marL="342900" indent="-342900">
              <a:buAutoNum type="arabicPeriod"/>
            </a:pPr>
            <a:r>
              <a:rPr lang="en-US" dirty="0">
                <a:cs typeface="Calibri"/>
              </a:rPr>
              <a:t>SACWIS Confidentiality &amp; Review SACWIS Case History Information- Jana &amp; Sarah L.</a:t>
            </a:r>
          </a:p>
          <a:p>
            <a:pPr marL="342900" indent="-342900" fontAlgn="base">
              <a:buFont typeface="+mj-lt"/>
              <a:buAutoNum type="arabicPeriod"/>
            </a:pPr>
            <a:r>
              <a:rPr lang="en-US" dirty="0">
                <a:cs typeface="Calibri"/>
              </a:rPr>
              <a:t>Upcoming Training Schedule- Latasha </a:t>
            </a:r>
          </a:p>
          <a:p>
            <a:pPr marL="342900" indent="-342900" fontAlgn="base">
              <a:buFont typeface="+mj-lt"/>
              <a:buAutoNum type="arabicPeriod"/>
            </a:pPr>
            <a:r>
              <a:rPr lang="en-US" dirty="0">
                <a:cs typeface="Calibri"/>
              </a:rPr>
              <a:t>Good News and Exemplary Staff Member Recognitions- Latasha &amp; Jason</a:t>
            </a:r>
          </a:p>
          <a:p>
            <a:pPr marL="342900" indent="-342900" fontAlgn="base">
              <a:buFont typeface="Calibri Light" panose="020F0302020204030204"/>
              <a:buAutoNum type="arabicPeriod"/>
            </a:pPr>
            <a:endParaRPr lang="en-US">
              <a:cs typeface="Calibri"/>
            </a:endParaRPr>
          </a:p>
          <a:p>
            <a:pPr fontAlgn="base"/>
            <a:endParaRPr lang="en-US">
              <a:cs typeface="Calibri"/>
            </a:endParaRPr>
          </a:p>
          <a:p>
            <a:br>
              <a:rPr lang="en-US" dirty="0"/>
            </a:br>
            <a:endParaRPr lang="en-US" sz="1600">
              <a:latin typeface="Calibri" panose="020F0502020204030204" pitchFamily="34" charset="0"/>
              <a:cs typeface="Calibri" panose="020F0502020204030204" pitchFamily="34" charset="0"/>
            </a:endParaRPr>
          </a:p>
          <a:p>
            <a:pPr marL="342900" indent="-342900">
              <a:buFont typeface="+mj-lt"/>
              <a:buAutoNum type="arabicPeriod"/>
            </a:pPr>
            <a:endParaRPr lang="en-US" sz="1600">
              <a:latin typeface="Calibri" panose="020F0502020204030204" pitchFamily="34" charset="0"/>
              <a:cs typeface="Calibri" panose="020F0502020204030204" pitchFamily="34" charset="0"/>
            </a:endParaRPr>
          </a:p>
          <a:p>
            <a:pPr lvl="5"/>
            <a:endParaRPr lang="en-US" sz="1227"/>
          </a:p>
        </p:txBody>
      </p:sp>
    </p:spTree>
    <p:extLst>
      <p:ext uri="{BB962C8B-B14F-4D97-AF65-F5344CB8AC3E}">
        <p14:creationId xmlns:p14="http://schemas.microsoft.com/office/powerpoint/2010/main" val="4001646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Guidance/BEAF Review Cont.</a:t>
            </a:r>
            <a:endParaRPr lang="en-US" dirty="0">
              <a:solidFill>
                <a:srgbClr val="0099CC"/>
              </a:solidFill>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4" name="Picture 6" descr="A picture containing table&#10;&#10;Description automatically generated">
            <a:extLst>
              <a:ext uri="{FF2B5EF4-FFF2-40B4-BE49-F238E27FC236}">
                <a16:creationId xmlns:a16="http://schemas.microsoft.com/office/drawing/2014/main" id="{A6F4EC1B-1B61-4B64-A5D6-55E16F94B9D8}"/>
              </a:ext>
            </a:extLst>
          </p:cNvPr>
          <p:cNvPicPr>
            <a:picLocks noChangeAspect="1"/>
          </p:cNvPicPr>
          <p:nvPr/>
        </p:nvPicPr>
        <p:blipFill>
          <a:blip r:embed="rId2"/>
          <a:stretch>
            <a:fillRect/>
          </a:stretch>
        </p:blipFill>
        <p:spPr>
          <a:xfrm>
            <a:off x="2222741" y="1204215"/>
            <a:ext cx="7315197" cy="5101077"/>
          </a:xfrm>
          <a:prstGeom prst="rect">
            <a:avLst/>
          </a:prstGeom>
        </p:spPr>
      </p:pic>
    </p:spTree>
    <p:extLst>
      <p:ext uri="{BB962C8B-B14F-4D97-AF65-F5344CB8AC3E}">
        <p14:creationId xmlns:p14="http://schemas.microsoft.com/office/powerpoint/2010/main" val="2387750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rPr>
              <a:t>Eligibility </a:t>
            </a:r>
            <a:r>
              <a:rPr lang="en-US" sz="2500" b="0" dirty="0">
                <a:solidFill>
                  <a:srgbClr val="0099CC"/>
                </a:solidFill>
                <a:latin typeface="Calibri"/>
              </a:rPr>
              <a:t>Guidance</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6" name="TextBox 5">
            <a:extLst>
              <a:ext uri="{FF2B5EF4-FFF2-40B4-BE49-F238E27FC236}">
                <a16:creationId xmlns:a16="http://schemas.microsoft.com/office/drawing/2014/main" id="{FB5A6CB9-2C49-4034-B852-ADE813D898DD}"/>
              </a:ext>
            </a:extLst>
          </p:cNvPr>
          <p:cNvSpPr txBox="1"/>
          <p:nvPr/>
        </p:nvSpPr>
        <p:spPr>
          <a:xfrm>
            <a:off x="900023" y="1676400"/>
            <a:ext cx="1016191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Review the </a:t>
            </a:r>
            <a:r>
              <a:rPr lang="en-US" b="1" i="1" u="sng" dirty="0"/>
              <a:t>Bridges Eligibility Clarification Guide </a:t>
            </a:r>
            <a:r>
              <a:rPr lang="en-US" b="1" i="1" dirty="0"/>
              <a:t>on the Portal! </a:t>
            </a:r>
            <a:endParaRPr lang="en-US" b="1" i="1"/>
          </a:p>
          <a:p>
            <a:pPr algn="ctr"/>
            <a:endParaRPr lang="en-US"/>
          </a:p>
          <a:p>
            <a:pPr marL="285750" indent="-285750">
              <a:buFont typeface="Arial"/>
              <a:buChar char="•"/>
            </a:pPr>
            <a:r>
              <a:rPr lang="en-US" dirty="0"/>
              <a:t>Guide provides information on documentation needed for Initial Enrollment vs. Ongoing Eligibility and example scenarios.</a:t>
            </a:r>
            <a:endParaRPr lang="en-US" dirty="0">
              <a:cs typeface="Calibri" panose="020F0502020204030204"/>
            </a:endParaRPr>
          </a:p>
          <a:p>
            <a:pPr marL="285750" indent="-285750">
              <a:buFont typeface="Arial"/>
              <a:buChar char="•"/>
            </a:pPr>
            <a:r>
              <a:rPr lang="en-US" dirty="0"/>
              <a:t>Offers information on calculating eligibility.</a:t>
            </a:r>
            <a:endParaRPr lang="en-US" dirty="0">
              <a:cs typeface="Calibri" panose="020F0502020204030204"/>
            </a:endParaRPr>
          </a:p>
          <a:p>
            <a:pPr marL="285750" indent="-285750">
              <a:buFont typeface="Arial"/>
              <a:buChar char="•"/>
            </a:pPr>
            <a:r>
              <a:rPr lang="en-US" dirty="0"/>
              <a:t>Guidance on issuing NOIs and NOTs.</a:t>
            </a:r>
            <a:endParaRPr lang="en-US" dirty="0">
              <a:cs typeface="Calibri" panose="020F0502020204030204"/>
            </a:endParaRPr>
          </a:p>
          <a:p>
            <a:pPr marL="285750" indent="-285750">
              <a:buFont typeface="Arial"/>
              <a:buChar char="•"/>
            </a:pPr>
            <a:r>
              <a:rPr lang="en-US" dirty="0"/>
              <a:t>Examples scenarios of when to issue an NOI per eligibility criteria.</a:t>
            </a:r>
            <a:endParaRPr lang="en-US" dirty="0">
              <a:cs typeface="Calibri" panose="020F0502020204030204"/>
            </a:endParaRPr>
          </a:p>
          <a:p>
            <a:pPr marL="285750" indent="-285750">
              <a:buFont typeface="Arial"/>
              <a:buChar char="•"/>
            </a:pPr>
            <a:r>
              <a:rPr lang="en-US" dirty="0">
                <a:solidFill>
                  <a:srgbClr val="FF0000"/>
                </a:solidFill>
              </a:rPr>
              <a:t>Review and elevate questions </a:t>
            </a:r>
            <a:r>
              <a:rPr lang="en-US" dirty="0"/>
              <a:t>to Supervisor or Regional Coordinator.</a:t>
            </a:r>
            <a:endParaRPr lang="en-US" dirty="0">
              <a:cs typeface="Calibri" panose="020F0502020204030204"/>
            </a:endParaRPr>
          </a:p>
          <a:p>
            <a:endParaRPr lang="en-US"/>
          </a:p>
          <a:p>
            <a:pPr algn="ctr"/>
            <a:r>
              <a:rPr lang="en-US" b="1" i="1" dirty="0">
                <a:cs typeface="Calibri"/>
              </a:rPr>
              <a:t>Please email </a:t>
            </a:r>
            <a:r>
              <a:rPr lang="en-US" b="1" i="1" dirty="0">
                <a:cs typeface="Calibri"/>
                <a:hlinkClick r:id="rId2"/>
              </a:rPr>
              <a:t>Domonique.Chapman@jfs.ohio.gov</a:t>
            </a:r>
            <a:r>
              <a:rPr lang="en-US" b="1" i="1" dirty="0">
                <a:cs typeface="Calibri"/>
              </a:rPr>
              <a:t> with suggestions for updates to the eligibility guide.</a:t>
            </a:r>
          </a:p>
        </p:txBody>
      </p:sp>
    </p:spTree>
    <p:extLst>
      <p:ext uri="{BB962C8B-B14F-4D97-AF65-F5344CB8AC3E}">
        <p14:creationId xmlns:p14="http://schemas.microsoft.com/office/powerpoint/2010/main" val="168044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a:t>
            </a:r>
            <a:r>
              <a:rPr lang="en-US" sz="2500" b="0" dirty="0">
                <a:solidFill>
                  <a:srgbClr val="0099CC"/>
                </a:solidFill>
                <a:latin typeface="Calibri"/>
              </a:rPr>
              <a:t>Guidance</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6" name="TextBox 5">
            <a:extLst>
              <a:ext uri="{FF2B5EF4-FFF2-40B4-BE49-F238E27FC236}">
                <a16:creationId xmlns:a16="http://schemas.microsoft.com/office/drawing/2014/main" id="{FB5A6CB9-2C49-4034-B852-ADE813D898DD}"/>
              </a:ext>
            </a:extLst>
          </p:cNvPr>
          <p:cNvSpPr txBox="1"/>
          <p:nvPr/>
        </p:nvSpPr>
        <p:spPr>
          <a:xfrm>
            <a:off x="871269" y="1676400"/>
            <a:ext cx="10808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Font typeface="Arial"/>
              <a:buChar char="•"/>
            </a:pPr>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259458" y="1460739"/>
            <a:ext cx="967308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Eligibility is reviewed on a rolling 30-day basis, which begins on the VPA date. A new rolling 30-day period may occur should the young adult become ineligible but then regain eligibility.</a:t>
            </a:r>
            <a:endParaRPr lang="en-US" dirty="0">
              <a:cs typeface="Calibri"/>
            </a:endParaRPr>
          </a:p>
          <a:p>
            <a:pPr marL="285750" indent="-285750">
              <a:buFont typeface="Arial"/>
              <a:buChar char="•"/>
            </a:pPr>
            <a:r>
              <a:rPr lang="en-US" dirty="0"/>
              <a:t>Track Eligibility! – Use a tracking spread sheet</a:t>
            </a:r>
            <a:endParaRPr lang="en-US" dirty="0">
              <a:cs typeface="Calibri" panose="020F0502020204030204"/>
            </a:endParaRPr>
          </a:p>
          <a:p>
            <a:pPr marL="285750" indent="-285750">
              <a:buFont typeface="Arial"/>
              <a:buChar char="•"/>
            </a:pPr>
            <a:r>
              <a:rPr lang="en-US" dirty="0"/>
              <a:t>Every 30 days, the Bridges Liaison is to obtain proof of ongoing eligibility from the young adult.  You may need to initially assist the young adult in obtaining documents or help them overcome any barriers to obtaining needed documents.  </a:t>
            </a:r>
            <a:r>
              <a:rPr lang="en-US" i="1" dirty="0"/>
              <a:t>Do For, Do With so They Can Do for Themselves.</a:t>
            </a:r>
            <a:endParaRPr lang="en-US" i="1" dirty="0">
              <a:cs typeface="Calibri" panose="020F0502020204030204"/>
            </a:endParaRPr>
          </a:p>
          <a:p>
            <a:pPr marL="285750" indent="-285750">
              <a:buFont typeface="Arial"/>
              <a:buChar char="•"/>
            </a:pPr>
            <a:r>
              <a:rPr lang="en-US" dirty="0"/>
              <a:t>Ongoing eligibility documents are to be uploaded to the Bridges Reviews, but initially may be uploaded to the initial Bridges Plan until a Review is due.  </a:t>
            </a:r>
            <a:endParaRPr lang="en-US">
              <a:cs typeface="Calibri" panose="020F0502020204030204"/>
            </a:endParaRPr>
          </a:p>
          <a:p>
            <a:pPr marL="285750" indent="-285750">
              <a:buFont typeface="Arial"/>
              <a:buChar char="•"/>
            </a:pPr>
            <a:r>
              <a:rPr lang="en-US" dirty="0"/>
              <a:t>Upload eligibility chronologically and utilize the comment box to summarize how the young adult is eligible (e.g., total employment hours, attendance percentage).</a:t>
            </a:r>
            <a:endParaRPr lang="en-US" dirty="0">
              <a:cs typeface="Calibri" panose="020F0502020204030204"/>
            </a:endParaRPr>
          </a:p>
          <a:p>
            <a:pPr marL="285750" indent="-285750">
              <a:buFont typeface="Arial"/>
              <a:buChar char="•"/>
            </a:pPr>
            <a:r>
              <a:rPr lang="en-US" dirty="0"/>
              <a:t>Documents should be </a:t>
            </a:r>
            <a:r>
              <a:rPr lang="en-US" u="sng" dirty="0"/>
              <a:t>legible</a:t>
            </a:r>
            <a:r>
              <a:rPr lang="en-US" dirty="0"/>
              <a:t>, </a:t>
            </a:r>
            <a:r>
              <a:rPr lang="en-US" u="sng" dirty="0"/>
              <a:t>contain institution name</a:t>
            </a:r>
            <a:r>
              <a:rPr lang="en-US" dirty="0"/>
              <a:t>, </a:t>
            </a:r>
            <a:r>
              <a:rPr lang="en-US" u="sng" dirty="0"/>
              <a:t>young adult name</a:t>
            </a:r>
            <a:r>
              <a:rPr lang="en-US" dirty="0"/>
              <a:t>, </a:t>
            </a:r>
            <a:r>
              <a:rPr lang="en-US" u="sng" dirty="0"/>
              <a:t>date</a:t>
            </a:r>
            <a:r>
              <a:rPr lang="en-US" dirty="0"/>
              <a:t>, </a:t>
            </a:r>
            <a:r>
              <a:rPr lang="en-US" u="sng" dirty="0"/>
              <a:t>hours or credits </a:t>
            </a:r>
            <a:r>
              <a:rPr lang="en-US" dirty="0"/>
              <a:t>if applicable.</a:t>
            </a:r>
            <a:endParaRPr lang="en-US" dirty="0">
              <a:cs typeface="Calibri" panose="020F0502020204030204"/>
            </a:endParaRPr>
          </a:p>
          <a:p>
            <a:pPr marL="285750" indent="-285750">
              <a:buFont typeface="Arial"/>
              <a:buChar char="•"/>
            </a:pPr>
            <a:r>
              <a:rPr lang="en-US" dirty="0"/>
              <a:t>Supervisors are to review ongoing eligibility documents during Supervision and document eligibility &amp; 30-day period in Supervision Activity Logs.</a:t>
            </a:r>
            <a:endParaRPr lang="en-US" dirty="0">
              <a:cs typeface="Calibri" panose="020F0502020204030204"/>
            </a:endParaRPr>
          </a:p>
        </p:txBody>
      </p:sp>
    </p:spTree>
    <p:extLst>
      <p:ext uri="{BB962C8B-B14F-4D97-AF65-F5344CB8AC3E}">
        <p14:creationId xmlns:p14="http://schemas.microsoft.com/office/powerpoint/2010/main" val="142848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rPr>
              <a:t>Eligibility </a:t>
            </a:r>
            <a:r>
              <a:rPr lang="en-US" sz="2500" b="0" dirty="0">
                <a:solidFill>
                  <a:srgbClr val="0099CC"/>
                </a:solidFill>
                <a:latin typeface="Calibri"/>
              </a:rPr>
              <a:t>Guidance</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6" name="TextBox 5">
            <a:extLst>
              <a:ext uri="{FF2B5EF4-FFF2-40B4-BE49-F238E27FC236}">
                <a16:creationId xmlns:a16="http://schemas.microsoft.com/office/drawing/2014/main" id="{FB5A6CB9-2C49-4034-B852-ADE813D898DD}"/>
              </a:ext>
            </a:extLst>
          </p:cNvPr>
          <p:cNvSpPr txBox="1"/>
          <p:nvPr/>
        </p:nvSpPr>
        <p:spPr>
          <a:xfrm>
            <a:off x="871269" y="1676400"/>
            <a:ext cx="10808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Font typeface="Arial"/>
              <a:buChar char="•"/>
            </a:pPr>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460739"/>
            <a:ext cx="980008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ea typeface="+mn-lt"/>
                <a:cs typeface="+mn-lt"/>
              </a:rPr>
              <a:t>  If YA is needing to combine criteria (only secondary, post-secondary, employment, or program to reduce barriers can be combined), hour for hour is used to calculate eligibility. </a:t>
            </a:r>
            <a:endParaRPr lang="en-US" dirty="0">
              <a:cs typeface="Calibri"/>
            </a:endParaRPr>
          </a:p>
          <a:p>
            <a:pPr>
              <a:buFont typeface="Arial"/>
              <a:buChar char="•"/>
            </a:pPr>
            <a:r>
              <a:rPr lang="en-US" dirty="0">
                <a:ea typeface="+mn-lt"/>
                <a:cs typeface="+mn-lt"/>
              </a:rPr>
              <a:t>  REVIEW DOCUMENTATION! – to make sure all information needed is obtained.  </a:t>
            </a:r>
            <a:r>
              <a:rPr lang="en-US" dirty="0">
                <a:solidFill>
                  <a:srgbClr val="FF0000"/>
                </a:solidFill>
                <a:ea typeface="+mn-lt"/>
                <a:cs typeface="+mn-lt"/>
              </a:rPr>
              <a:t>Be cautious of discrepancies, documents may be FRADULENT!</a:t>
            </a:r>
            <a:endParaRPr lang="en-US">
              <a:solidFill>
                <a:srgbClr val="FF0000"/>
              </a:solidFill>
              <a:cs typeface="Calibri"/>
            </a:endParaRPr>
          </a:p>
          <a:p>
            <a:pPr>
              <a:buFont typeface="Arial"/>
              <a:buChar char="•"/>
            </a:pPr>
            <a:r>
              <a:rPr lang="en-US" dirty="0">
                <a:ea typeface="+mn-lt"/>
                <a:cs typeface="+mn-lt"/>
              </a:rPr>
              <a:t>  Notice of Ineligibility or NOI is issued when a YA has not maintained ongoing eligibility, typically issued at the end of a 30-day period.  </a:t>
            </a:r>
            <a:endParaRPr lang="en-US"/>
          </a:p>
          <a:p>
            <a:pPr>
              <a:buFont typeface="Arial"/>
              <a:buChar char="•"/>
            </a:pPr>
            <a:r>
              <a:rPr lang="en-US" dirty="0">
                <a:ea typeface="+mn-lt"/>
                <a:cs typeface="+mn-lt"/>
              </a:rPr>
              <a:t>  When issuing an NOI, use the last date YA met eligibility, as the effective date of ineligibility – When form is generated, SACWIS will use this date to calculate the ineligibility period and Date of Termination. </a:t>
            </a:r>
            <a:endParaRPr lang="en-US"/>
          </a:p>
          <a:p>
            <a:pPr>
              <a:buFont typeface="Arial"/>
              <a:buChar char="•"/>
            </a:pPr>
            <a:r>
              <a:rPr lang="en-US" dirty="0">
                <a:ea typeface="+mn-lt"/>
                <a:cs typeface="+mn-lt"/>
              </a:rPr>
              <a:t>  Notice of Termination or NOT is issued 15 days prior to anticipated date of termination.  When young adult is turning 21, NOT is issued 60 days prior to 21</a:t>
            </a:r>
            <a:r>
              <a:rPr lang="en-US" baseline="30000" dirty="0">
                <a:ea typeface="+mn-lt"/>
                <a:cs typeface="+mn-lt"/>
              </a:rPr>
              <a:t>st</a:t>
            </a:r>
            <a:r>
              <a:rPr lang="en-US" dirty="0">
                <a:ea typeface="+mn-lt"/>
                <a:cs typeface="+mn-lt"/>
              </a:rPr>
              <a:t> birthday.</a:t>
            </a:r>
            <a:endParaRPr lang="en-US" dirty="0"/>
          </a:p>
          <a:p>
            <a:pPr>
              <a:buFont typeface="Arial"/>
              <a:buChar char="•"/>
            </a:pPr>
            <a:r>
              <a:rPr lang="en-US" dirty="0">
                <a:ea typeface="+mn-lt"/>
                <a:cs typeface="+mn-lt"/>
              </a:rPr>
              <a:t>  Be sure to </a:t>
            </a:r>
            <a:r>
              <a:rPr lang="en-US" u="sng" dirty="0">
                <a:ea typeface="+mn-lt"/>
                <a:cs typeface="+mn-lt"/>
              </a:rPr>
              <a:t>save NOIs and NOTs to SACWIS </a:t>
            </a:r>
            <a:r>
              <a:rPr lang="en-US" dirty="0">
                <a:ea typeface="+mn-lt"/>
                <a:cs typeface="+mn-lt"/>
              </a:rPr>
              <a:t>when you generate them and </a:t>
            </a:r>
            <a:r>
              <a:rPr lang="en-US" u="sng" dirty="0">
                <a:ea typeface="+mn-lt"/>
                <a:cs typeface="+mn-lt"/>
              </a:rPr>
              <a:t>document in an activity log when and how (hand delivery or mail)</a:t>
            </a:r>
            <a:r>
              <a:rPr lang="en-US" dirty="0">
                <a:ea typeface="+mn-lt"/>
                <a:cs typeface="+mn-lt"/>
              </a:rPr>
              <a:t>, they are issued.  You may email these docs, but only in addition to hand delivery or mail.</a:t>
            </a:r>
            <a:endParaRPr lang="en-US" dirty="0"/>
          </a:p>
          <a:p>
            <a:pPr>
              <a:buFont typeface="Arial"/>
              <a:buChar char="•"/>
            </a:pPr>
            <a:r>
              <a:rPr lang="en-US" dirty="0">
                <a:ea typeface="+mn-lt"/>
                <a:cs typeface="+mn-lt"/>
              </a:rPr>
              <a:t>  Should the YA meet eligibility prior to date of termination, NOI and NOT are canceled.</a:t>
            </a:r>
            <a:endParaRPr lang="en-US" dirty="0"/>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258082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rPr>
              <a:t>Eligibility </a:t>
            </a:r>
            <a:r>
              <a:rPr lang="en-US" sz="2500" b="0" dirty="0">
                <a:solidFill>
                  <a:srgbClr val="0099CC"/>
                </a:solidFill>
                <a:latin typeface="Calibri"/>
              </a:rPr>
              <a:t>Guidance-Secondary Education</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6" name="TextBox 5">
            <a:extLst>
              <a:ext uri="{FF2B5EF4-FFF2-40B4-BE49-F238E27FC236}">
                <a16:creationId xmlns:a16="http://schemas.microsoft.com/office/drawing/2014/main" id="{FB5A6CB9-2C49-4034-B852-ADE813D898DD}"/>
              </a:ext>
            </a:extLst>
          </p:cNvPr>
          <p:cNvSpPr txBox="1"/>
          <p:nvPr/>
        </p:nvSpPr>
        <p:spPr>
          <a:xfrm>
            <a:off x="871269" y="1676400"/>
            <a:ext cx="10808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Font typeface="Arial"/>
              <a:buChar char="•"/>
            </a:pPr>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460739"/>
            <a:ext cx="980008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ea typeface="+mn-lt"/>
                <a:cs typeface="+mn-lt"/>
              </a:rPr>
              <a:t>  What is the school’s expectation of attendance for the young adult?</a:t>
            </a:r>
            <a:endParaRPr lang="en-US" dirty="0">
              <a:cs typeface="Calibri" panose="020F0502020204030204"/>
            </a:endParaRPr>
          </a:p>
          <a:p>
            <a:pPr>
              <a:buFont typeface="Arial"/>
              <a:buChar char="•"/>
            </a:pPr>
            <a:r>
              <a:rPr lang="en-US" dirty="0">
                <a:ea typeface="+mn-lt"/>
                <a:cs typeface="+mn-lt"/>
              </a:rPr>
              <a:t>  Online schools that are go at your own pace – that’s cool, but YA will then be expected to be engaged in school activity 80 hours per month</a:t>
            </a:r>
            <a:endParaRPr lang="en-US" dirty="0"/>
          </a:p>
          <a:p>
            <a:pPr>
              <a:buFont typeface="Arial"/>
              <a:buChar char="•"/>
            </a:pPr>
            <a:r>
              <a:rPr lang="en-US" dirty="0">
                <a:ea typeface="+mn-lt"/>
                <a:cs typeface="+mn-lt"/>
              </a:rPr>
              <a:t>  If needed, contact the school administrator to clarify attendance, explain Bridges and determine how the school can provide the young adult/Bridges with the needed ongoing attendance documentation. </a:t>
            </a:r>
            <a:endParaRPr lang="en-US"/>
          </a:p>
          <a:p>
            <a:pPr>
              <a:buFont typeface="Arial"/>
              <a:buChar char="•"/>
            </a:pPr>
            <a:r>
              <a:rPr lang="en-US" dirty="0">
                <a:ea typeface="+mn-lt"/>
                <a:cs typeface="+mn-lt"/>
              </a:rPr>
              <a:t>  Additional information to obtain and review for each school:</a:t>
            </a:r>
            <a:endParaRPr lang="en-US" dirty="0"/>
          </a:p>
          <a:p>
            <a:r>
              <a:rPr lang="en-US" dirty="0">
                <a:ea typeface="+mn-lt"/>
                <a:cs typeface="+mn-lt"/>
              </a:rPr>
              <a:t>     •School Calendar (usually online)</a:t>
            </a:r>
            <a:endParaRPr lang="en-US" dirty="0">
              <a:cs typeface="Calibri" panose="020F0502020204030204"/>
            </a:endParaRPr>
          </a:p>
          <a:p>
            <a:r>
              <a:rPr lang="en-US" dirty="0">
                <a:ea typeface="+mn-lt"/>
                <a:cs typeface="+mn-lt"/>
              </a:rPr>
              <a:t>     •Information about type of school or school program</a:t>
            </a:r>
            <a:endParaRPr lang="en-US" dirty="0">
              <a:cs typeface="Calibri" panose="020F0502020204030204"/>
            </a:endParaRPr>
          </a:p>
          <a:p>
            <a:pPr>
              <a:buFont typeface="Arial"/>
              <a:buChar char="•"/>
            </a:pPr>
            <a:r>
              <a:rPr lang="en-US" dirty="0">
                <a:ea typeface="+mn-lt"/>
                <a:cs typeface="+mn-lt"/>
              </a:rPr>
              <a:t>  When combining school with another criterion, hours of attendance is used, not 70%.</a:t>
            </a:r>
            <a:endParaRPr lang="en-US" dirty="0"/>
          </a:p>
          <a:p>
            <a:pPr>
              <a:buFont typeface="Arial"/>
              <a:buChar char="•"/>
            </a:pPr>
            <a:r>
              <a:rPr lang="en-US" dirty="0">
                <a:ea typeface="+mn-lt"/>
                <a:cs typeface="+mn-lt"/>
              </a:rPr>
              <a:t>  Any absence, either excused or unexcused, counts as an absence when tracking Bridges eligibility.  </a:t>
            </a:r>
            <a:endParaRPr lang="en-US" dirty="0"/>
          </a:p>
          <a:p>
            <a:pPr>
              <a:buFont typeface="Arial"/>
              <a:buChar char="•"/>
            </a:pPr>
            <a:r>
              <a:rPr lang="en-US" dirty="0">
                <a:ea typeface="+mn-lt"/>
                <a:cs typeface="+mn-lt"/>
              </a:rPr>
              <a:t>  Young adult remains eligible during the summer months and on breaks as long as the young adult is remains enrolled for the following semester.  Obtain proof of continued enrollment – usually a class schedule for following semester.</a:t>
            </a:r>
            <a:endParaRPr lang="en-US" dirty="0"/>
          </a:p>
          <a:p>
            <a:pPr marL="285750" indent="-285750">
              <a:buFont typeface="Arial"/>
              <a:buChar char="•"/>
            </a:pPr>
            <a:endParaRPr lang="en-US" dirty="0">
              <a:cs typeface="Calibri" panose="020F0502020204030204"/>
            </a:endParaRPr>
          </a:p>
          <a:p>
            <a:pPr marL="285750" indent="-285750">
              <a:buFont typeface="Arial"/>
              <a:buChar char="•"/>
            </a:pPr>
            <a:endParaRPr lang="en-US" dirty="0">
              <a:cs typeface="Calibri" panose="020F0502020204030204"/>
            </a:endParaRPr>
          </a:p>
        </p:txBody>
      </p:sp>
    </p:spTree>
    <p:extLst>
      <p:ext uri="{BB962C8B-B14F-4D97-AF65-F5344CB8AC3E}">
        <p14:creationId xmlns:p14="http://schemas.microsoft.com/office/powerpoint/2010/main" val="1841729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rPr>
              <a:t>Eligibility </a:t>
            </a:r>
            <a:r>
              <a:rPr lang="en-US" sz="2500" b="0" dirty="0">
                <a:solidFill>
                  <a:srgbClr val="0099CC"/>
                </a:solidFill>
                <a:latin typeface="Calibri"/>
              </a:rPr>
              <a:t>Guidance-Post-Secondary Education/Vocational Training</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6" name="TextBox 5">
            <a:extLst>
              <a:ext uri="{FF2B5EF4-FFF2-40B4-BE49-F238E27FC236}">
                <a16:creationId xmlns:a16="http://schemas.microsoft.com/office/drawing/2014/main" id="{FB5A6CB9-2C49-4034-B852-ADE813D898DD}"/>
              </a:ext>
            </a:extLst>
          </p:cNvPr>
          <p:cNvSpPr txBox="1"/>
          <p:nvPr/>
        </p:nvSpPr>
        <p:spPr>
          <a:xfrm>
            <a:off x="871269" y="1676400"/>
            <a:ext cx="10808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Font typeface="Arial"/>
              <a:buChar char="•"/>
            </a:pPr>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460739"/>
            <a:ext cx="980008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ea typeface="+mn-lt"/>
                <a:cs typeface="+mn-lt"/>
              </a:rPr>
              <a:t>  College/credit hours - Obtain a copy of their class schedule every 30 days – why you ask?  In case the young adult drops a class and mistakenly falls below 7 credit hours needed for Bridges ongoing eligibility.  </a:t>
            </a:r>
            <a:endParaRPr lang="en-US" dirty="0">
              <a:cs typeface="Calibri" panose="020F0502020204030204"/>
            </a:endParaRPr>
          </a:p>
          <a:p>
            <a:pPr>
              <a:buFont typeface="Arial"/>
              <a:buChar char="•"/>
            </a:pPr>
            <a:r>
              <a:rPr lang="en-US" dirty="0">
                <a:ea typeface="+mn-lt"/>
                <a:cs typeface="+mn-lt"/>
              </a:rPr>
              <a:t>  Vocational – verify attendance with the school.</a:t>
            </a:r>
            <a:endParaRPr lang="en-US" dirty="0"/>
          </a:p>
          <a:p>
            <a:pPr>
              <a:buFont typeface="Arial"/>
              <a:buChar char="•"/>
            </a:pPr>
            <a:r>
              <a:rPr lang="en-US" dirty="0">
                <a:ea typeface="+mn-lt"/>
                <a:cs typeface="+mn-lt"/>
              </a:rPr>
              <a:t>  Young adult remains eligible during the summer months/breaks as long as the young adult is enrolled for the following semester.  Obtain a class schedule for the following semester to show ongoing eligibility. </a:t>
            </a:r>
            <a:endParaRPr lang="en-US"/>
          </a:p>
          <a:p>
            <a:pPr>
              <a:buFont typeface="Arial"/>
              <a:buChar char="•"/>
            </a:pPr>
            <a:r>
              <a:rPr lang="en-US" dirty="0">
                <a:ea typeface="+mn-lt"/>
                <a:cs typeface="+mn-lt"/>
              </a:rPr>
              <a:t>  Obtain school calendar to verify semester duration and breaks.</a:t>
            </a:r>
            <a:endParaRPr lang="en-US" dirty="0"/>
          </a:p>
          <a:p>
            <a:pPr>
              <a:buFont typeface="Arial"/>
              <a:buChar char="•"/>
            </a:pPr>
            <a:r>
              <a:rPr lang="en-US" dirty="0">
                <a:ea typeface="+mn-lt"/>
                <a:cs typeface="+mn-lt"/>
              </a:rPr>
              <a:t>  Information on Class Schedules should show – </a:t>
            </a:r>
            <a:r>
              <a:rPr lang="en-US" u="sng" dirty="0">
                <a:ea typeface="+mn-lt"/>
                <a:cs typeface="+mn-lt"/>
              </a:rPr>
              <a:t>Name of YA</a:t>
            </a:r>
            <a:r>
              <a:rPr lang="en-US" dirty="0">
                <a:ea typeface="+mn-lt"/>
                <a:cs typeface="+mn-lt"/>
              </a:rPr>
              <a:t>; </a:t>
            </a:r>
            <a:r>
              <a:rPr lang="en-US" u="sng" dirty="0">
                <a:ea typeface="+mn-lt"/>
                <a:cs typeface="+mn-lt"/>
              </a:rPr>
              <a:t>Name of College/University/Vocational School</a:t>
            </a:r>
            <a:r>
              <a:rPr lang="en-US" dirty="0">
                <a:ea typeface="+mn-lt"/>
                <a:cs typeface="+mn-lt"/>
              </a:rPr>
              <a:t>; </a:t>
            </a:r>
            <a:r>
              <a:rPr lang="en-US" u="sng" dirty="0">
                <a:ea typeface="+mn-lt"/>
                <a:cs typeface="+mn-lt"/>
              </a:rPr>
              <a:t>Semester/Duration;</a:t>
            </a:r>
            <a:r>
              <a:rPr lang="en-US" dirty="0">
                <a:ea typeface="+mn-lt"/>
                <a:cs typeface="+mn-lt"/>
              </a:rPr>
              <a:t> </a:t>
            </a:r>
            <a:r>
              <a:rPr lang="en-US" u="sng" dirty="0">
                <a:ea typeface="+mn-lt"/>
                <a:cs typeface="+mn-lt"/>
              </a:rPr>
              <a:t>Class &amp; Credit Hours</a:t>
            </a:r>
            <a:endParaRPr lang="en-US" dirty="0"/>
          </a:p>
          <a:p>
            <a:pPr>
              <a:buFont typeface="Arial"/>
              <a:buChar char="•"/>
            </a:pPr>
            <a:r>
              <a:rPr lang="en-US" dirty="0">
                <a:ea typeface="+mn-lt"/>
                <a:cs typeface="+mn-lt"/>
              </a:rPr>
              <a:t>  Obtain a final grade report for each semester that shows classes and credits earned - Unofficial Transcripts are also acceptable forms of documentation.  </a:t>
            </a:r>
            <a:endParaRPr lang="en-US"/>
          </a:p>
          <a:p>
            <a:pPr>
              <a:buFont typeface="Arial"/>
              <a:buChar char="•"/>
            </a:pPr>
            <a:r>
              <a:rPr lang="en-US" dirty="0">
                <a:ea typeface="+mn-lt"/>
                <a:cs typeface="+mn-lt"/>
              </a:rPr>
              <a:t>  What about young adults taking advanced college classes where they take 6 credit hours in 4 weeks? – Review each situation respectively – Most likely, YA will need to combine this with hours from work or program to remain eligible – If there is a required number of hours the YA must attend class, the YA needs to show verification of this requirement from the school.  </a:t>
            </a:r>
            <a:endParaRPr lang="en-US" dirty="0"/>
          </a:p>
          <a:p>
            <a:pPr>
              <a:buFont typeface="Arial"/>
              <a:buChar char="•"/>
            </a:pPr>
            <a:endParaRPr lang="en-US" dirty="0">
              <a:cs typeface="Calibri" panose="020F0502020204030204"/>
            </a:endParaRPr>
          </a:p>
          <a:p>
            <a:pPr marL="285750" indent="-285750">
              <a:buFont typeface="Arial"/>
              <a:buChar char="•"/>
            </a:pPr>
            <a:endParaRPr lang="en-US" dirty="0">
              <a:cs typeface="Calibri" panose="020F0502020204030204"/>
            </a:endParaRPr>
          </a:p>
        </p:txBody>
      </p:sp>
    </p:spTree>
    <p:extLst>
      <p:ext uri="{BB962C8B-B14F-4D97-AF65-F5344CB8AC3E}">
        <p14:creationId xmlns:p14="http://schemas.microsoft.com/office/powerpoint/2010/main" val="268874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rPr>
              <a:t>Eligibility </a:t>
            </a:r>
            <a:r>
              <a:rPr lang="en-US" sz="2500" b="0" dirty="0">
                <a:solidFill>
                  <a:srgbClr val="0099CC"/>
                </a:solidFill>
                <a:latin typeface="Calibri"/>
              </a:rPr>
              <a:t>Guidance-Post-Secondary Education/Vocational Training</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6" name="TextBox 5">
            <a:extLst>
              <a:ext uri="{FF2B5EF4-FFF2-40B4-BE49-F238E27FC236}">
                <a16:creationId xmlns:a16="http://schemas.microsoft.com/office/drawing/2014/main" id="{FB5A6CB9-2C49-4034-B852-ADE813D898DD}"/>
              </a:ext>
            </a:extLst>
          </p:cNvPr>
          <p:cNvSpPr txBox="1"/>
          <p:nvPr/>
        </p:nvSpPr>
        <p:spPr>
          <a:xfrm>
            <a:off x="871269" y="1676400"/>
            <a:ext cx="10808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Font typeface="Arial"/>
              <a:buChar char="•"/>
            </a:pPr>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898183"/>
            <a:ext cx="980008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99CC"/>
                </a:solidFill>
                <a:ea typeface="+mn-lt"/>
                <a:cs typeface="+mn-lt"/>
              </a:rPr>
              <a:t>Recording Housing during College Breaks</a:t>
            </a:r>
            <a:endParaRPr lang="en-US" dirty="0">
              <a:solidFill>
                <a:srgbClr val="0099CC"/>
              </a:solidFill>
              <a:cs typeface="Calibri" panose="020F0502020204030204"/>
            </a:endParaRPr>
          </a:p>
          <a:p>
            <a:pPr algn="ctr">
              <a:buFont typeface="Arial"/>
              <a:buChar char="•"/>
            </a:pPr>
            <a:endParaRPr lang="en-US" b="1" dirty="0">
              <a:solidFill>
                <a:srgbClr val="0099CC"/>
              </a:solidFill>
              <a:ea typeface="+mn-lt"/>
              <a:cs typeface="+mn-lt"/>
            </a:endParaRPr>
          </a:p>
          <a:p>
            <a:pPr>
              <a:buFont typeface="Arial"/>
              <a:buChar char="•"/>
            </a:pPr>
            <a:r>
              <a:rPr lang="en-US" dirty="0">
                <a:solidFill>
                  <a:srgbClr val="0099CC"/>
                </a:solidFill>
                <a:ea typeface="+mn-lt"/>
                <a:cs typeface="+mn-lt"/>
              </a:rPr>
              <a:t>  When YA goes on break (with the exception of summer) and leaves campus housing to stay in another location (e.g., host home), record a secondary address to the person profile in SACWIS.  </a:t>
            </a:r>
            <a:endParaRPr lang="en-US">
              <a:solidFill>
                <a:srgbClr val="0099CC"/>
              </a:solidFill>
              <a:cs typeface="Calibri"/>
            </a:endParaRPr>
          </a:p>
          <a:p>
            <a:pPr>
              <a:buFont typeface="Arial"/>
              <a:buChar char="•"/>
            </a:pPr>
            <a:r>
              <a:rPr lang="en-US" dirty="0">
                <a:solidFill>
                  <a:srgbClr val="0099CC"/>
                </a:solidFill>
                <a:ea typeface="+mn-lt"/>
                <a:cs typeface="+mn-lt"/>
              </a:rPr>
              <a:t>  This is end-dated when the YA returns to school.  </a:t>
            </a:r>
            <a:endParaRPr lang="en-US">
              <a:solidFill>
                <a:srgbClr val="0099CC"/>
              </a:solidFill>
              <a:cs typeface="Calibri"/>
            </a:endParaRPr>
          </a:p>
          <a:p>
            <a:pPr>
              <a:buFont typeface="Arial"/>
              <a:buChar char="•"/>
            </a:pPr>
            <a:r>
              <a:rPr lang="en-US" dirty="0">
                <a:solidFill>
                  <a:srgbClr val="0099CC"/>
                </a:solidFill>
                <a:ea typeface="+mn-lt"/>
                <a:cs typeface="+mn-lt"/>
              </a:rPr>
              <a:t>  You do not change the housing record nor place the YA on leave during fall, winter and spring breaks.</a:t>
            </a:r>
            <a:endParaRPr lang="en-US">
              <a:solidFill>
                <a:srgbClr val="0099CC"/>
              </a:solidFill>
              <a:cs typeface="Calibri"/>
            </a:endParaRPr>
          </a:p>
          <a:p>
            <a:pPr>
              <a:buFont typeface="Arial"/>
              <a:buChar char="•"/>
            </a:pPr>
            <a:r>
              <a:rPr lang="en-US" dirty="0">
                <a:solidFill>
                  <a:srgbClr val="0099CC"/>
                </a:solidFill>
                <a:ea typeface="+mn-lt"/>
                <a:cs typeface="+mn-lt"/>
              </a:rPr>
              <a:t>  However, for SUMMER BREAK, if YA is leaving campus, update Housing Record to reflect housing change.</a:t>
            </a:r>
            <a:endParaRPr lang="en-US">
              <a:solidFill>
                <a:srgbClr val="0099CC"/>
              </a:solidFill>
              <a:cs typeface="Calibri"/>
            </a:endParaRPr>
          </a:p>
          <a:p>
            <a:endParaRPr lang="en-US" dirty="0">
              <a:solidFill>
                <a:srgbClr val="0099CC"/>
              </a:solidFill>
              <a:cs typeface="Calibri" panose="020F0502020204030204"/>
            </a:endParaRPr>
          </a:p>
          <a:p>
            <a:pPr marL="285750" indent="-285750">
              <a:buFont typeface="Arial"/>
              <a:buChar char="•"/>
            </a:pPr>
            <a:endParaRPr lang="en-US" dirty="0">
              <a:cs typeface="Calibri" panose="020F0502020204030204"/>
            </a:endParaRPr>
          </a:p>
        </p:txBody>
      </p:sp>
    </p:spTree>
    <p:extLst>
      <p:ext uri="{BB962C8B-B14F-4D97-AF65-F5344CB8AC3E}">
        <p14:creationId xmlns:p14="http://schemas.microsoft.com/office/powerpoint/2010/main" val="3863820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rPr>
              <a:t>Eligibility </a:t>
            </a:r>
            <a:r>
              <a:rPr lang="en-US" sz="2500" b="0" dirty="0">
                <a:solidFill>
                  <a:srgbClr val="0099CC"/>
                </a:solidFill>
                <a:latin typeface="Calibri"/>
              </a:rPr>
              <a:t>Guidance-Program to Remove Barriers to Employment</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898183"/>
            <a:ext cx="9800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0099CC"/>
              </a:solidFill>
              <a:cs typeface="Calibri" panose="020F0502020204030204"/>
            </a:endParaRPr>
          </a:p>
          <a:p>
            <a:pPr marL="285750" indent="-285750">
              <a:buFont typeface="Arial"/>
              <a:buChar char="•"/>
            </a:pPr>
            <a:endParaRPr lang="en-US" dirty="0">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1563513" y="1450622"/>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253067" y="1281289"/>
            <a:ext cx="943186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a:rPr>
              <a:t>If a YA is enrolling or switching to a program to reduce barriers to meet eligibility, remember documentation must describe the activities that the YA will be doing, in addition to documenting and signing off on the hours worked.</a:t>
            </a:r>
          </a:p>
          <a:p>
            <a:pPr marL="285750" indent="-285750">
              <a:buFont typeface="Arial"/>
              <a:buChar char="•"/>
            </a:pPr>
            <a:r>
              <a:rPr lang="en-US" dirty="0">
                <a:cs typeface="Calibri"/>
              </a:rPr>
              <a:t>If a YA is volunteering, volunteering should be done with legitimate/established volunteer programs.  </a:t>
            </a:r>
          </a:p>
          <a:p>
            <a:pPr marL="285750" indent="-285750">
              <a:buFont typeface="Arial"/>
              <a:buChar char="•"/>
            </a:pPr>
            <a:r>
              <a:rPr lang="en-US" dirty="0">
                <a:cs typeface="Calibri"/>
              </a:rPr>
              <a:t>Volunteering that poses as free labor will not be accepted.  For example, a young adult “volunteering” at his Uncle Joe’s autobody shop.  Please elevate any concerns to your Supervisor or Regional Coordinator.</a:t>
            </a:r>
          </a:p>
          <a:p>
            <a:pPr marL="285750" indent="-285750">
              <a:buFont typeface="Arial"/>
              <a:buChar char="•"/>
            </a:pPr>
            <a:r>
              <a:rPr lang="en-US" dirty="0">
                <a:cs typeface="Calibri"/>
              </a:rPr>
              <a:t>Although free labor, unpaid internships count…because it’s an internship through a legitimate/established program/organization.</a:t>
            </a:r>
          </a:p>
        </p:txBody>
      </p:sp>
    </p:spTree>
    <p:extLst>
      <p:ext uri="{BB962C8B-B14F-4D97-AF65-F5344CB8AC3E}">
        <p14:creationId xmlns:p14="http://schemas.microsoft.com/office/powerpoint/2010/main" val="1396411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rPr>
              <a:t>Eligibility </a:t>
            </a:r>
            <a:r>
              <a:rPr lang="en-US" sz="2500" b="0" dirty="0">
                <a:solidFill>
                  <a:srgbClr val="0099CC"/>
                </a:solidFill>
                <a:latin typeface="Calibri"/>
              </a:rPr>
              <a:t>Guidance-Employment</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898183"/>
            <a:ext cx="9800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0099CC"/>
              </a:solidFill>
              <a:cs typeface="Calibri" panose="020F0502020204030204"/>
            </a:endParaRPr>
          </a:p>
          <a:p>
            <a:pPr marL="285750" indent="-285750">
              <a:buFont typeface="Arial"/>
              <a:buChar char="•"/>
            </a:pPr>
            <a:endParaRPr lang="en-US" dirty="0">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1563513" y="1450622"/>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253067" y="1281289"/>
            <a:ext cx="943186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ea typeface="+mn-lt"/>
                <a:cs typeface="+mn-lt"/>
              </a:rPr>
              <a:t>  Paid Time Off, Paid Holiday Time, and Overtime Hours count towards meeting 80 hours per month.  Review Paystubs carefully so that hours are not duplicated!  Be careful of actual hours worked vs. hours of differential pay. – When in doubt, phone a friend to help you review!</a:t>
            </a:r>
          </a:p>
          <a:p>
            <a:pPr>
              <a:buFont typeface="Arial"/>
              <a:buChar char="•"/>
            </a:pPr>
            <a:r>
              <a:rPr lang="en-US" dirty="0">
                <a:ea typeface="+mn-lt"/>
                <a:cs typeface="+mn-lt"/>
              </a:rPr>
              <a:t>  Self-Employment/Independent Contractor jobs, such as Door Dash – hours are calculated using actual hours worked not logged on time</a:t>
            </a:r>
          </a:p>
          <a:p>
            <a:pPr>
              <a:buFont typeface="Arial"/>
              <a:buChar char="•"/>
            </a:pPr>
            <a:r>
              <a:rPr lang="en-US" dirty="0">
                <a:ea typeface="+mn-lt"/>
                <a:cs typeface="+mn-lt"/>
              </a:rPr>
              <a:t>  “Working under the Table” – No!  To be eligible for Bridges, YA must have established an employment relationship with employer as an independent contractor (1099). It is important to establish the relationship between the employer and YA. Does the employer consider the YA an employee, independent contractor, or a type of day laborer. Day labor is the under the table type of work that is not allowable for Bridges. </a:t>
            </a:r>
          </a:p>
          <a:p>
            <a:pPr>
              <a:buFont typeface="Arial"/>
              <a:buChar char="•"/>
            </a:pPr>
            <a:r>
              <a:rPr lang="en-US" b="1" dirty="0">
                <a:ea typeface="+mn-lt"/>
                <a:cs typeface="+mn-lt"/>
              </a:rPr>
              <a:t>   </a:t>
            </a:r>
            <a:r>
              <a:rPr lang="en-US" b="1" dirty="0">
                <a:solidFill>
                  <a:srgbClr val="FF0000"/>
                </a:solidFill>
                <a:ea typeface="+mn-lt"/>
                <a:cs typeface="+mn-lt"/>
              </a:rPr>
              <a:t>Fraudulent Documentation!</a:t>
            </a:r>
            <a:r>
              <a:rPr lang="en-US" b="1" dirty="0">
                <a:ea typeface="+mn-lt"/>
                <a:cs typeface="+mn-lt"/>
              </a:rPr>
              <a:t>  </a:t>
            </a:r>
            <a:r>
              <a:rPr lang="en-US" dirty="0">
                <a:ea typeface="+mn-lt"/>
                <a:cs typeface="+mn-lt"/>
              </a:rPr>
              <a:t>Be sure to review paystubs carefully and elevate any discrepancies/concerns to your Supervisor, Regional Coordinator, </a:t>
            </a:r>
            <a:r>
              <a:rPr lang="en-US" u="sng" dirty="0">
                <a:ea typeface="+mn-lt"/>
                <a:cs typeface="+mn-lt"/>
              </a:rPr>
              <a:t>and</a:t>
            </a:r>
            <a:r>
              <a:rPr lang="en-US" dirty="0">
                <a:ea typeface="+mn-lt"/>
                <a:cs typeface="+mn-lt"/>
              </a:rPr>
              <a:t> ODJFS Policy Developer.</a:t>
            </a:r>
          </a:p>
          <a:p>
            <a:pPr>
              <a:buFont typeface="Arial"/>
              <a:buChar char="•"/>
            </a:pPr>
            <a:r>
              <a:rPr lang="en-US" dirty="0">
                <a:ea typeface="+mn-lt"/>
                <a:cs typeface="+mn-lt"/>
              </a:rPr>
              <a:t>   You may need to call the Employer to verify information!  </a:t>
            </a: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44330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cs typeface="Calibri"/>
              </a:rPr>
              <a:t>Eligibility Guidance-Medical Condition/Disability Verification Form (DVF)</a:t>
            </a:r>
            <a:endParaRPr lang="en-US" dirty="0">
              <a:solidFill>
                <a:srgbClr val="0099CC"/>
              </a:solidFill>
              <a:latin typeface="Calibri"/>
              <a:cs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898183"/>
            <a:ext cx="9800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0099CC"/>
              </a:solidFill>
              <a:cs typeface="Calibri" panose="020F0502020204030204"/>
            </a:endParaRPr>
          </a:p>
          <a:p>
            <a:pPr marL="285750" indent="-285750">
              <a:buFont typeface="Arial"/>
              <a:buChar char="•"/>
            </a:pPr>
            <a:endParaRPr lang="en-US" dirty="0">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1563513" y="1450622"/>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224845" y="1450622"/>
            <a:ext cx="943186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ea typeface="+mn-lt"/>
                <a:cs typeface="+mn-lt"/>
              </a:rPr>
              <a:t>  Form must be completed in its entirety, on the side applicable to the young adult (physical/mental health)</a:t>
            </a:r>
          </a:p>
          <a:p>
            <a:pPr>
              <a:buFont typeface="Arial"/>
              <a:buChar char="•"/>
            </a:pPr>
            <a:r>
              <a:rPr lang="en-US" dirty="0">
                <a:ea typeface="+mn-lt"/>
                <a:cs typeface="+mn-lt"/>
              </a:rPr>
              <a:t>  Form may only be completed by individuals that hold the professional titles listed on the form</a:t>
            </a:r>
          </a:p>
          <a:p>
            <a:pPr>
              <a:buFont typeface="Arial"/>
              <a:buChar char="•"/>
            </a:pPr>
            <a:r>
              <a:rPr lang="en-US" dirty="0">
                <a:ea typeface="+mn-lt"/>
                <a:cs typeface="+mn-lt"/>
              </a:rPr>
              <a:t>  If 1 or 2a, b, or c are marked ‘no’, the young adult will not be eligible under this disability criteria</a:t>
            </a:r>
          </a:p>
          <a:p>
            <a:pPr>
              <a:buFont typeface="Arial"/>
              <a:buChar char="•"/>
            </a:pPr>
            <a:r>
              <a:rPr lang="en-US" dirty="0">
                <a:ea typeface="+mn-lt"/>
                <a:cs typeface="+mn-lt"/>
              </a:rPr>
              <a:t>  If applicable, Ongoing disability form must be completed every 90 days from the date of signature</a:t>
            </a:r>
          </a:p>
          <a:p>
            <a:pPr>
              <a:buFont typeface="Arial"/>
              <a:buChar char="•"/>
            </a:pPr>
            <a:r>
              <a:rPr lang="en-US" dirty="0">
                <a:ea typeface="+mn-lt"/>
                <a:cs typeface="+mn-lt"/>
              </a:rPr>
              <a:t>  If the ‘resume routine activity’ date is less than 90 days from signature, the form expires on the resume routine activity date.  If it is deemed YA cannot resume routine activity on or before that date, an ongoing form will be completed.</a:t>
            </a:r>
          </a:p>
          <a:p>
            <a:pPr>
              <a:buFont typeface="Arial"/>
              <a:buChar char="•"/>
            </a:pPr>
            <a:r>
              <a:rPr lang="en-US" dirty="0">
                <a:ea typeface="+mn-lt"/>
                <a:cs typeface="+mn-lt"/>
              </a:rPr>
              <a:t>  Reminder, if a young adult is going to utilize DVF before giving birth, then an ongoing will need to be completed after the child is delivered with new diagnosis &amp; codes</a:t>
            </a:r>
          </a:p>
          <a:p>
            <a:pPr>
              <a:buFont typeface="Arial"/>
              <a:buChar char="•"/>
            </a:pPr>
            <a:endParaRPr lang="en-US" dirty="0">
              <a:cs typeface="Calibri"/>
            </a:endParaRPr>
          </a:p>
        </p:txBody>
      </p:sp>
    </p:spTree>
    <p:extLst>
      <p:ext uri="{BB962C8B-B14F-4D97-AF65-F5344CB8AC3E}">
        <p14:creationId xmlns:p14="http://schemas.microsoft.com/office/powerpoint/2010/main" val="58683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OOD Presentation</a:t>
            </a:r>
            <a:endParaRPr sz="2800" b="0">
              <a:solidFill>
                <a:srgbClr val="00A2B6"/>
              </a:solidFill>
              <a:latin typeface="Calibri"/>
              <a:cs typeface="Calibri"/>
            </a:endParaRPr>
          </a:p>
        </p:txBody>
      </p:sp>
      <p:sp>
        <p:nvSpPr>
          <p:cNvPr id="2" name="TextBox 1">
            <a:extLst>
              <a:ext uri="{FF2B5EF4-FFF2-40B4-BE49-F238E27FC236}">
                <a16:creationId xmlns:a16="http://schemas.microsoft.com/office/drawing/2014/main" id="{433AFB9E-7772-4BEF-B603-69C3798F5B12}"/>
              </a:ext>
            </a:extLst>
          </p:cNvPr>
          <p:cNvSpPr txBox="1"/>
          <p:nvPr/>
        </p:nvSpPr>
        <p:spPr>
          <a:xfrm>
            <a:off x="2805289" y="2283176"/>
            <a:ext cx="7075309"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          </a:t>
            </a:r>
          </a:p>
          <a:p>
            <a:r>
              <a:rPr lang="en-US" sz="2000" dirty="0">
                <a:ea typeface="+mn-lt"/>
                <a:cs typeface="+mn-lt"/>
              </a:rPr>
              <a:t>          Welcome Opportunities for Ohioans with Disabilities</a:t>
            </a:r>
            <a:endParaRPr lang="en-US" sz="2000" dirty="0">
              <a:cs typeface="Calibri"/>
            </a:endParaRPr>
          </a:p>
          <a:p>
            <a:endParaRPr lang="en-US" sz="2000" dirty="0">
              <a:cs typeface="Calibri"/>
            </a:endParaRPr>
          </a:p>
          <a:p>
            <a:r>
              <a:rPr lang="en-US" sz="2000" dirty="0">
                <a:cs typeface="Calibri"/>
              </a:rPr>
              <a:t>                            Donna Foster and Hagar Collier</a:t>
            </a:r>
          </a:p>
          <a:p>
            <a:r>
              <a:rPr lang="en-US" sz="2000" dirty="0">
                <a:cs typeface="Calibri"/>
              </a:rPr>
              <a:t>                                   </a:t>
            </a:r>
          </a:p>
          <a:p>
            <a:endParaRPr lang="en-US" dirty="0">
              <a:ea typeface="+mn-lt"/>
              <a:cs typeface="+mn-lt"/>
            </a:endParaRPr>
          </a:p>
          <a:p>
            <a:endParaRPr lang="en-US">
              <a:cs typeface="Calibri" panose="020F0502020204030204"/>
            </a:endParaRPr>
          </a:p>
          <a:p>
            <a:pPr algn="l"/>
            <a:endParaRPr lang="en-US" dirty="0">
              <a:cs typeface="Calibri"/>
            </a:endParaRPr>
          </a:p>
          <a:p>
            <a:endParaRPr lang="en-US" dirty="0">
              <a:cs typeface="Calibri"/>
            </a:endParaRPr>
          </a:p>
        </p:txBody>
      </p:sp>
    </p:spTree>
    <p:extLst>
      <p:ext uri="{BB962C8B-B14F-4D97-AF65-F5344CB8AC3E}">
        <p14:creationId xmlns:p14="http://schemas.microsoft.com/office/powerpoint/2010/main" val="512179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cs typeface="Calibri"/>
              </a:rPr>
              <a:t>Eligibility Guidance-Medical Condition/Disability Verification Form (DVF)</a:t>
            </a:r>
            <a:endParaRPr lang="en-US" dirty="0">
              <a:solidFill>
                <a:srgbClr val="0099CC"/>
              </a:solidFill>
              <a:latin typeface="Calibri"/>
              <a:cs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132459" y="1898183"/>
            <a:ext cx="9800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0099CC"/>
              </a:solidFill>
              <a:cs typeface="Calibri" panose="020F0502020204030204"/>
            </a:endParaRPr>
          </a:p>
          <a:p>
            <a:pPr marL="285750" indent="-285750">
              <a:buFont typeface="Arial"/>
              <a:buChar char="•"/>
            </a:pPr>
            <a:endParaRPr lang="en-US" dirty="0">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1563513" y="1450622"/>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224845" y="1450622"/>
            <a:ext cx="9431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cs typeface="Calibri"/>
            </a:endParaRPr>
          </a:p>
        </p:txBody>
      </p:sp>
      <p:pic>
        <p:nvPicPr>
          <p:cNvPr id="6" name="Picture 8" descr="Graphical user interface, text, application, email&#10;&#10;Description automatically generated">
            <a:extLst>
              <a:ext uri="{FF2B5EF4-FFF2-40B4-BE49-F238E27FC236}">
                <a16:creationId xmlns:a16="http://schemas.microsoft.com/office/drawing/2014/main" id="{83884BC4-4123-4544-95EC-278C06F2CF34}"/>
              </a:ext>
            </a:extLst>
          </p:cNvPr>
          <p:cNvPicPr>
            <a:picLocks noChangeAspect="1"/>
          </p:cNvPicPr>
          <p:nvPr/>
        </p:nvPicPr>
        <p:blipFill>
          <a:blip r:embed="rId2"/>
          <a:stretch>
            <a:fillRect/>
          </a:stretch>
        </p:blipFill>
        <p:spPr>
          <a:xfrm>
            <a:off x="2664180" y="1717182"/>
            <a:ext cx="6637864" cy="3141412"/>
          </a:xfrm>
          <a:prstGeom prst="rect">
            <a:avLst/>
          </a:prstGeom>
        </p:spPr>
      </p:pic>
    </p:spTree>
    <p:extLst>
      <p:ext uri="{BB962C8B-B14F-4D97-AF65-F5344CB8AC3E}">
        <p14:creationId xmlns:p14="http://schemas.microsoft.com/office/powerpoint/2010/main" val="1852908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cs typeface="Calibri"/>
              </a:rPr>
              <a:t>Eligibility Guidance-Medical Condition/Disability Verification Form (DVF)</a:t>
            </a:r>
            <a:endParaRPr lang="en-US" dirty="0">
              <a:solidFill>
                <a:srgbClr val="0099CC"/>
              </a:solidFill>
              <a:latin typeface="Calibri"/>
              <a:cs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047792" y="1460739"/>
            <a:ext cx="3393637" cy="923330"/>
          </a:xfrm>
          <a:prstGeom prst="rect">
            <a:avLst/>
          </a:prstGeom>
          <a:solidFill>
            <a:schemeClr val="accent5">
              <a:lumMod val="20000"/>
              <a:lumOff val="8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Is this document acceptable as proof of eligibility?</a:t>
            </a:r>
            <a:endParaRPr lang="en-US" dirty="0"/>
          </a:p>
          <a:p>
            <a:pPr marL="285750" indent="-285750">
              <a:buFont typeface="Arial"/>
              <a:buChar char="•"/>
            </a:pPr>
            <a:endParaRPr lang="en-US" dirty="0">
              <a:solidFill>
                <a:srgbClr val="000000"/>
              </a:solidFill>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567265" y="1140177"/>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126067" y="1281289"/>
            <a:ext cx="9431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cs typeface="Calibri"/>
            </a:endParaRPr>
          </a:p>
        </p:txBody>
      </p:sp>
      <p:pic>
        <p:nvPicPr>
          <p:cNvPr id="9" name="Picture 9" descr="A picture containing table&#10;&#10;Description automatically generated">
            <a:extLst>
              <a:ext uri="{FF2B5EF4-FFF2-40B4-BE49-F238E27FC236}">
                <a16:creationId xmlns:a16="http://schemas.microsoft.com/office/drawing/2014/main" id="{EEFA9D02-B612-4DE9-BCA5-B72EFFEC4C74}"/>
              </a:ext>
            </a:extLst>
          </p:cNvPr>
          <p:cNvPicPr>
            <a:picLocks noChangeAspect="1"/>
          </p:cNvPicPr>
          <p:nvPr/>
        </p:nvPicPr>
        <p:blipFill>
          <a:blip r:embed="rId2"/>
          <a:stretch>
            <a:fillRect/>
          </a:stretch>
        </p:blipFill>
        <p:spPr>
          <a:xfrm>
            <a:off x="5895623" y="1205508"/>
            <a:ext cx="4436532" cy="5321872"/>
          </a:xfrm>
          <a:prstGeom prst="rect">
            <a:avLst/>
          </a:prstGeom>
        </p:spPr>
      </p:pic>
      <p:sp>
        <p:nvSpPr>
          <p:cNvPr id="10" name="TextBox 9">
            <a:extLst>
              <a:ext uri="{FF2B5EF4-FFF2-40B4-BE49-F238E27FC236}">
                <a16:creationId xmlns:a16="http://schemas.microsoft.com/office/drawing/2014/main" id="{BFBF34BB-BCDF-40B5-A9DD-F50366B5EEB4}"/>
              </a:ext>
            </a:extLst>
          </p:cNvPr>
          <p:cNvSpPr txBox="1"/>
          <p:nvPr/>
        </p:nvSpPr>
        <p:spPr>
          <a:xfrm>
            <a:off x="1055511" y="2551287"/>
            <a:ext cx="3392310" cy="3139321"/>
          </a:xfrm>
          <a:prstGeom prst="rect">
            <a:avLst/>
          </a:prstGeom>
          <a:solidFill>
            <a:schemeClr val="accent5">
              <a:lumMod val="20000"/>
              <a:lumOff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Yes,</a:t>
            </a:r>
            <a:endParaRPr lang="en-US">
              <a:cs typeface="Calibri"/>
            </a:endParaRPr>
          </a:p>
          <a:p>
            <a:r>
              <a:rPr lang="en-US" dirty="0">
                <a:ea typeface="+mn-lt"/>
                <a:cs typeface="+mn-lt"/>
              </a:rPr>
              <a:t>The form is completed in its entirety* </a:t>
            </a:r>
            <a:endParaRPr lang="en-US">
              <a:cs typeface="Calibri"/>
            </a:endParaRPr>
          </a:p>
          <a:p>
            <a:r>
              <a:rPr lang="en-US" dirty="0">
                <a:ea typeface="+mn-lt"/>
                <a:cs typeface="+mn-lt"/>
              </a:rPr>
              <a:t>Diagnosis name &amp; codes included</a:t>
            </a:r>
            <a:endParaRPr lang="en-US">
              <a:cs typeface="Calibri"/>
            </a:endParaRPr>
          </a:p>
          <a:p>
            <a:r>
              <a:rPr lang="en-US" dirty="0">
                <a:ea typeface="+mn-lt"/>
                <a:cs typeface="+mn-lt"/>
              </a:rPr>
              <a:t>The physician responded to each question</a:t>
            </a:r>
            <a:endParaRPr lang="en-US">
              <a:cs typeface="Calibri"/>
            </a:endParaRPr>
          </a:p>
          <a:p>
            <a:r>
              <a:rPr lang="en-US" dirty="0">
                <a:ea typeface="+mn-lt"/>
                <a:cs typeface="+mn-lt"/>
              </a:rPr>
              <a:t>2</a:t>
            </a:r>
            <a:r>
              <a:rPr lang="en-US" baseline="30000" dirty="0">
                <a:ea typeface="+mn-lt"/>
                <a:cs typeface="+mn-lt"/>
              </a:rPr>
              <a:t>nd</a:t>
            </a:r>
            <a:r>
              <a:rPr lang="en-US" dirty="0">
                <a:ea typeface="+mn-lt"/>
                <a:cs typeface="+mn-lt"/>
              </a:rPr>
              <a:t> page has his name, signature, license # and qualification</a:t>
            </a:r>
            <a:endParaRPr lang="en-US">
              <a:cs typeface="Calibri"/>
            </a:endParaRPr>
          </a:p>
          <a:p>
            <a:r>
              <a:rPr lang="en-US" dirty="0">
                <a:ea typeface="+mn-lt"/>
                <a:cs typeface="+mn-lt"/>
              </a:rPr>
              <a:t>*</a:t>
            </a:r>
            <a:r>
              <a:rPr lang="en-US" i="1" dirty="0">
                <a:ea typeface="+mn-lt"/>
                <a:cs typeface="+mn-lt"/>
              </a:rPr>
              <a:t>information redacted to protect identity of individual</a:t>
            </a:r>
            <a:endParaRPr lang="en-US" i="1">
              <a:cs typeface="Calibri"/>
            </a:endParaRPr>
          </a:p>
          <a:p>
            <a:pPr algn="l"/>
            <a:endParaRPr lang="en-US" dirty="0">
              <a:cs typeface="Calibri"/>
            </a:endParaRPr>
          </a:p>
        </p:txBody>
      </p:sp>
    </p:spTree>
    <p:extLst>
      <p:ext uri="{BB962C8B-B14F-4D97-AF65-F5344CB8AC3E}">
        <p14:creationId xmlns:p14="http://schemas.microsoft.com/office/powerpoint/2010/main" val="2666455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a:t>
            </a:r>
            <a:r>
              <a:rPr lang="en-US" sz="2500" b="0" dirty="0">
                <a:solidFill>
                  <a:srgbClr val="0099CC"/>
                </a:solidFill>
                <a:latin typeface="Calibri"/>
              </a:rPr>
              <a:t>Guidance- Paystub</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047792" y="1460739"/>
            <a:ext cx="3393637" cy="923330"/>
          </a:xfrm>
          <a:prstGeom prst="rect">
            <a:avLst/>
          </a:prstGeom>
          <a:solidFill>
            <a:schemeClr val="accent5">
              <a:lumMod val="20000"/>
              <a:lumOff val="8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Is this document acceptable as proof of eligibility?</a:t>
            </a:r>
            <a:endParaRPr lang="en-US" dirty="0"/>
          </a:p>
          <a:p>
            <a:pPr marL="285750" indent="-285750">
              <a:buFont typeface="Arial"/>
              <a:buChar char="•"/>
            </a:pPr>
            <a:endParaRPr lang="en-US" dirty="0">
              <a:solidFill>
                <a:srgbClr val="000000"/>
              </a:solidFill>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567265" y="1140177"/>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126067" y="1281289"/>
            <a:ext cx="9431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cs typeface="Calibri"/>
            </a:endParaRPr>
          </a:p>
        </p:txBody>
      </p:sp>
      <p:sp>
        <p:nvSpPr>
          <p:cNvPr id="10" name="TextBox 9">
            <a:extLst>
              <a:ext uri="{FF2B5EF4-FFF2-40B4-BE49-F238E27FC236}">
                <a16:creationId xmlns:a16="http://schemas.microsoft.com/office/drawing/2014/main" id="{BFBF34BB-BCDF-40B5-A9DD-F50366B5EEB4}"/>
              </a:ext>
            </a:extLst>
          </p:cNvPr>
          <p:cNvSpPr txBox="1"/>
          <p:nvPr/>
        </p:nvSpPr>
        <p:spPr>
          <a:xfrm>
            <a:off x="1041400" y="2551287"/>
            <a:ext cx="3420532" cy="2308324"/>
          </a:xfrm>
          <a:prstGeom prst="rect">
            <a:avLst/>
          </a:prstGeom>
          <a:solidFill>
            <a:schemeClr val="accent5">
              <a:lumMod val="20000"/>
              <a:lumOff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Yes,</a:t>
            </a:r>
            <a:endParaRPr lang="en-US">
              <a:cs typeface="Calibri"/>
            </a:endParaRPr>
          </a:p>
          <a:p>
            <a:r>
              <a:rPr lang="en-US" dirty="0">
                <a:ea typeface="+mn-lt"/>
                <a:cs typeface="+mn-lt"/>
              </a:rPr>
              <a:t>Document has</a:t>
            </a:r>
            <a:endParaRPr lang="en-US" dirty="0"/>
          </a:p>
          <a:p>
            <a:r>
              <a:rPr lang="en-US" dirty="0">
                <a:ea typeface="+mn-lt"/>
                <a:cs typeface="+mn-lt"/>
              </a:rPr>
              <a:t>-Participant’s name</a:t>
            </a:r>
            <a:endParaRPr lang="en-US" dirty="0"/>
          </a:p>
          <a:p>
            <a:r>
              <a:rPr lang="en-US" dirty="0">
                <a:ea typeface="+mn-lt"/>
                <a:cs typeface="+mn-lt"/>
              </a:rPr>
              <a:t>-Employer</a:t>
            </a:r>
            <a:endParaRPr lang="en-US" dirty="0"/>
          </a:p>
          <a:p>
            <a:r>
              <a:rPr lang="en-US" dirty="0">
                <a:ea typeface="+mn-lt"/>
                <a:cs typeface="+mn-lt"/>
              </a:rPr>
              <a:t>-Dates</a:t>
            </a:r>
            <a:endParaRPr lang="en-US" dirty="0"/>
          </a:p>
          <a:p>
            <a:r>
              <a:rPr lang="en-US" dirty="0">
                <a:ea typeface="+mn-lt"/>
                <a:cs typeface="+mn-lt"/>
              </a:rPr>
              <a:t>-Hours</a:t>
            </a:r>
            <a:endParaRPr lang="en-US" dirty="0"/>
          </a:p>
          <a:p>
            <a:endParaRPr lang="en-US" dirty="0">
              <a:cs typeface="Calibri"/>
            </a:endParaRPr>
          </a:p>
          <a:p>
            <a:pPr algn="l"/>
            <a:endParaRPr lang="en-US" dirty="0">
              <a:cs typeface="Calibri"/>
            </a:endParaRPr>
          </a:p>
        </p:txBody>
      </p:sp>
      <p:sp>
        <p:nvSpPr>
          <p:cNvPr id="6" name="TextBox 5">
            <a:extLst>
              <a:ext uri="{FF2B5EF4-FFF2-40B4-BE49-F238E27FC236}">
                <a16:creationId xmlns:a16="http://schemas.microsoft.com/office/drawing/2014/main" id="{FD5A3B45-6E21-4046-8EF1-870612362928}"/>
              </a:ext>
            </a:extLst>
          </p:cNvPr>
          <p:cNvSpPr txBox="1"/>
          <p:nvPr/>
        </p:nvSpPr>
        <p:spPr>
          <a:xfrm>
            <a:off x="7123289" y="2748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11" name="Picture 11" descr="A picture containing timeline&#10;&#10;Description automatically generated">
            <a:extLst>
              <a:ext uri="{FF2B5EF4-FFF2-40B4-BE49-F238E27FC236}">
                <a16:creationId xmlns:a16="http://schemas.microsoft.com/office/drawing/2014/main" id="{C60C1B3D-30DF-4559-BB92-A5AE0FE8DE58}"/>
              </a:ext>
            </a:extLst>
          </p:cNvPr>
          <p:cNvPicPr>
            <a:picLocks noChangeAspect="1"/>
          </p:cNvPicPr>
          <p:nvPr/>
        </p:nvPicPr>
        <p:blipFill>
          <a:blip r:embed="rId2"/>
          <a:stretch>
            <a:fillRect/>
          </a:stretch>
        </p:blipFill>
        <p:spPr>
          <a:xfrm>
            <a:off x="5613401" y="1646331"/>
            <a:ext cx="5537199" cy="3932228"/>
          </a:xfrm>
          <a:prstGeom prst="rect">
            <a:avLst/>
          </a:prstGeom>
        </p:spPr>
      </p:pic>
      <p:pic>
        <p:nvPicPr>
          <p:cNvPr id="12" name="Picture 12" descr="A picture containing text, monitor, television, screen&#10;&#10;Description automatically generated">
            <a:extLst>
              <a:ext uri="{FF2B5EF4-FFF2-40B4-BE49-F238E27FC236}">
                <a16:creationId xmlns:a16="http://schemas.microsoft.com/office/drawing/2014/main" id="{85706645-E5B4-4B98-B3A5-E2A8F312E0D2}"/>
              </a:ext>
            </a:extLst>
          </p:cNvPr>
          <p:cNvPicPr>
            <a:picLocks noChangeAspect="1"/>
          </p:cNvPicPr>
          <p:nvPr/>
        </p:nvPicPr>
        <p:blipFill>
          <a:blip r:embed="rId3"/>
          <a:stretch>
            <a:fillRect/>
          </a:stretch>
        </p:blipFill>
        <p:spPr>
          <a:xfrm>
            <a:off x="6416498" y="1713442"/>
            <a:ext cx="897114" cy="552450"/>
          </a:xfrm>
          <a:prstGeom prst="rect">
            <a:avLst/>
          </a:prstGeom>
        </p:spPr>
      </p:pic>
      <p:pic>
        <p:nvPicPr>
          <p:cNvPr id="13" name="Picture 13" descr="A picture containing text, monitor, television, screen&#10;&#10;Description automatically generated">
            <a:extLst>
              <a:ext uri="{FF2B5EF4-FFF2-40B4-BE49-F238E27FC236}">
                <a16:creationId xmlns:a16="http://schemas.microsoft.com/office/drawing/2014/main" id="{CCD4BF34-DE66-40BF-B8D1-2873030AEEC0}"/>
              </a:ext>
            </a:extLst>
          </p:cNvPr>
          <p:cNvPicPr>
            <a:picLocks noChangeAspect="1"/>
          </p:cNvPicPr>
          <p:nvPr/>
        </p:nvPicPr>
        <p:blipFill>
          <a:blip r:embed="rId3"/>
          <a:stretch>
            <a:fillRect/>
          </a:stretch>
        </p:blipFill>
        <p:spPr>
          <a:xfrm>
            <a:off x="6543498" y="2630664"/>
            <a:ext cx="995892" cy="552450"/>
          </a:xfrm>
          <a:prstGeom prst="rect">
            <a:avLst/>
          </a:prstGeom>
        </p:spPr>
      </p:pic>
      <p:pic>
        <p:nvPicPr>
          <p:cNvPr id="14" name="Picture 14" descr="A picture containing text, monitor, screen, television&#10;&#10;Description automatically generated">
            <a:extLst>
              <a:ext uri="{FF2B5EF4-FFF2-40B4-BE49-F238E27FC236}">
                <a16:creationId xmlns:a16="http://schemas.microsoft.com/office/drawing/2014/main" id="{C1F4BEDE-8282-4CC5-9940-556A8671F307}"/>
              </a:ext>
            </a:extLst>
          </p:cNvPr>
          <p:cNvPicPr>
            <a:picLocks noChangeAspect="1"/>
          </p:cNvPicPr>
          <p:nvPr/>
        </p:nvPicPr>
        <p:blipFill>
          <a:blip r:embed="rId4"/>
          <a:stretch>
            <a:fillRect/>
          </a:stretch>
        </p:blipFill>
        <p:spPr>
          <a:xfrm>
            <a:off x="9347553" y="1915053"/>
            <a:ext cx="552450" cy="897114"/>
          </a:xfrm>
          <a:prstGeom prst="rect">
            <a:avLst/>
          </a:prstGeom>
        </p:spPr>
      </p:pic>
      <p:pic>
        <p:nvPicPr>
          <p:cNvPr id="15" name="Picture 15" descr="A picture containing text, computer, picture frame&#10;&#10;Description automatically generated">
            <a:extLst>
              <a:ext uri="{FF2B5EF4-FFF2-40B4-BE49-F238E27FC236}">
                <a16:creationId xmlns:a16="http://schemas.microsoft.com/office/drawing/2014/main" id="{89375870-DDE1-4655-92F7-D28C3BF4A94D}"/>
              </a:ext>
            </a:extLst>
          </p:cNvPr>
          <p:cNvPicPr>
            <a:picLocks noChangeAspect="1"/>
          </p:cNvPicPr>
          <p:nvPr/>
        </p:nvPicPr>
        <p:blipFill>
          <a:blip r:embed="rId5"/>
          <a:stretch>
            <a:fillRect/>
          </a:stretch>
        </p:blipFill>
        <p:spPr>
          <a:xfrm>
            <a:off x="7381345" y="3602214"/>
            <a:ext cx="1239309" cy="838906"/>
          </a:xfrm>
          <a:prstGeom prst="rect">
            <a:avLst/>
          </a:prstGeom>
        </p:spPr>
      </p:pic>
    </p:spTree>
    <p:extLst>
      <p:ext uri="{BB962C8B-B14F-4D97-AF65-F5344CB8AC3E}">
        <p14:creationId xmlns:p14="http://schemas.microsoft.com/office/powerpoint/2010/main" val="172633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a:t>
            </a:r>
            <a:r>
              <a:rPr lang="en-US" sz="2500" b="0" dirty="0">
                <a:solidFill>
                  <a:srgbClr val="0099CC"/>
                </a:solidFill>
                <a:latin typeface="Calibri"/>
              </a:rPr>
              <a:t>Guidance- Paystub</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047792" y="1460739"/>
            <a:ext cx="3393637" cy="923330"/>
          </a:xfrm>
          <a:prstGeom prst="rect">
            <a:avLst/>
          </a:prstGeom>
          <a:solidFill>
            <a:schemeClr val="accent5">
              <a:lumMod val="20000"/>
              <a:lumOff val="8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Is this document acceptable as proof of eligibility?</a:t>
            </a:r>
            <a:endParaRPr lang="en-US" dirty="0"/>
          </a:p>
          <a:p>
            <a:pPr marL="285750" indent="-285750">
              <a:buFont typeface="Arial"/>
              <a:buChar char="•"/>
            </a:pPr>
            <a:endParaRPr lang="en-US" dirty="0">
              <a:solidFill>
                <a:srgbClr val="000000"/>
              </a:solidFill>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567265" y="1140177"/>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126067" y="1281289"/>
            <a:ext cx="9431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cs typeface="Calibri"/>
            </a:endParaRPr>
          </a:p>
        </p:txBody>
      </p:sp>
      <p:sp>
        <p:nvSpPr>
          <p:cNvPr id="10" name="TextBox 9">
            <a:extLst>
              <a:ext uri="{FF2B5EF4-FFF2-40B4-BE49-F238E27FC236}">
                <a16:creationId xmlns:a16="http://schemas.microsoft.com/office/drawing/2014/main" id="{BFBF34BB-BCDF-40B5-A9DD-F50366B5EEB4}"/>
              </a:ext>
            </a:extLst>
          </p:cNvPr>
          <p:cNvSpPr txBox="1"/>
          <p:nvPr/>
        </p:nvSpPr>
        <p:spPr>
          <a:xfrm>
            <a:off x="1041400" y="2551287"/>
            <a:ext cx="3420532" cy="1477328"/>
          </a:xfrm>
          <a:prstGeom prst="rect">
            <a:avLst/>
          </a:prstGeom>
          <a:solidFill>
            <a:schemeClr val="accent5">
              <a:lumMod val="20000"/>
              <a:lumOff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No,</a:t>
            </a:r>
          </a:p>
          <a:p>
            <a:r>
              <a:rPr lang="en-US" dirty="0">
                <a:cs typeface="Calibri"/>
              </a:rPr>
              <a:t>Image is blurry and difficult to read.</a:t>
            </a:r>
          </a:p>
          <a:p>
            <a:endParaRPr lang="en-US" dirty="0">
              <a:cs typeface="Calibri"/>
            </a:endParaRPr>
          </a:p>
          <a:p>
            <a:pPr algn="l"/>
            <a:endParaRPr lang="en-US" dirty="0">
              <a:cs typeface="Calibri"/>
            </a:endParaRPr>
          </a:p>
        </p:txBody>
      </p:sp>
      <p:sp>
        <p:nvSpPr>
          <p:cNvPr id="6" name="TextBox 5">
            <a:extLst>
              <a:ext uri="{FF2B5EF4-FFF2-40B4-BE49-F238E27FC236}">
                <a16:creationId xmlns:a16="http://schemas.microsoft.com/office/drawing/2014/main" id="{FD5A3B45-6E21-4046-8EF1-870612362928}"/>
              </a:ext>
            </a:extLst>
          </p:cNvPr>
          <p:cNvSpPr txBox="1"/>
          <p:nvPr/>
        </p:nvSpPr>
        <p:spPr>
          <a:xfrm>
            <a:off x="7123289" y="2748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16" name="Picture 16" descr="Graphical user interface, text, application&#10;&#10;Description automatically generated">
            <a:extLst>
              <a:ext uri="{FF2B5EF4-FFF2-40B4-BE49-F238E27FC236}">
                <a16:creationId xmlns:a16="http://schemas.microsoft.com/office/drawing/2014/main" id="{3EC1FA72-1EE1-4915-AB68-E1E91D64820A}"/>
              </a:ext>
            </a:extLst>
          </p:cNvPr>
          <p:cNvPicPr>
            <a:picLocks noChangeAspect="1"/>
          </p:cNvPicPr>
          <p:nvPr/>
        </p:nvPicPr>
        <p:blipFill>
          <a:blip r:embed="rId2"/>
          <a:stretch>
            <a:fillRect/>
          </a:stretch>
        </p:blipFill>
        <p:spPr>
          <a:xfrm>
            <a:off x="5218290" y="1462808"/>
            <a:ext cx="6383865" cy="3805383"/>
          </a:xfrm>
          <a:prstGeom prst="rect">
            <a:avLst/>
          </a:prstGeom>
        </p:spPr>
      </p:pic>
    </p:spTree>
    <p:extLst>
      <p:ext uri="{BB962C8B-B14F-4D97-AF65-F5344CB8AC3E}">
        <p14:creationId xmlns:p14="http://schemas.microsoft.com/office/powerpoint/2010/main" val="33417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a:t>
            </a:r>
            <a:r>
              <a:rPr lang="en-US" sz="2500" b="0" dirty="0">
                <a:solidFill>
                  <a:srgbClr val="0099CC"/>
                </a:solidFill>
                <a:latin typeface="Calibri"/>
              </a:rPr>
              <a:t>Guidance- Attendance Record</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DA0B34BD-2A45-4C11-B067-9152887FA2FB}"/>
              </a:ext>
            </a:extLst>
          </p:cNvPr>
          <p:cNvSpPr txBox="1"/>
          <p:nvPr/>
        </p:nvSpPr>
        <p:spPr>
          <a:xfrm>
            <a:off x="1047792" y="1460739"/>
            <a:ext cx="3393637" cy="923330"/>
          </a:xfrm>
          <a:prstGeom prst="rect">
            <a:avLst/>
          </a:prstGeom>
          <a:solidFill>
            <a:schemeClr val="accent5">
              <a:lumMod val="20000"/>
              <a:lumOff val="8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Is this document acceptable as proof of eligibility?</a:t>
            </a:r>
            <a:endParaRPr lang="en-US" dirty="0"/>
          </a:p>
          <a:p>
            <a:pPr marL="285750" indent="-285750">
              <a:buFont typeface="Arial"/>
              <a:buChar char="•"/>
            </a:pPr>
            <a:endParaRPr lang="en-US" dirty="0">
              <a:solidFill>
                <a:srgbClr val="000000"/>
              </a:solidFill>
              <a:cs typeface="Calibri" panose="020F0502020204030204"/>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567265" y="1140177"/>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126067" y="1281289"/>
            <a:ext cx="9431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cs typeface="Calibri"/>
            </a:endParaRPr>
          </a:p>
        </p:txBody>
      </p:sp>
      <p:sp>
        <p:nvSpPr>
          <p:cNvPr id="10" name="TextBox 9">
            <a:extLst>
              <a:ext uri="{FF2B5EF4-FFF2-40B4-BE49-F238E27FC236}">
                <a16:creationId xmlns:a16="http://schemas.microsoft.com/office/drawing/2014/main" id="{BFBF34BB-BCDF-40B5-A9DD-F50366B5EEB4}"/>
              </a:ext>
            </a:extLst>
          </p:cNvPr>
          <p:cNvSpPr txBox="1"/>
          <p:nvPr/>
        </p:nvSpPr>
        <p:spPr>
          <a:xfrm>
            <a:off x="1041400" y="2551287"/>
            <a:ext cx="3420532" cy="1754326"/>
          </a:xfrm>
          <a:prstGeom prst="rect">
            <a:avLst/>
          </a:prstGeom>
          <a:solidFill>
            <a:schemeClr val="accent5">
              <a:lumMod val="20000"/>
              <a:lumOff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Yes,</a:t>
            </a:r>
          </a:p>
          <a:p>
            <a:r>
              <a:rPr lang="en-US" dirty="0">
                <a:cs typeface="Calibri"/>
              </a:rPr>
              <a:t>Document has</a:t>
            </a:r>
          </a:p>
          <a:p>
            <a:r>
              <a:rPr lang="en-US" dirty="0">
                <a:cs typeface="Calibri"/>
              </a:rPr>
              <a:t>-Participant's name</a:t>
            </a:r>
          </a:p>
          <a:p>
            <a:r>
              <a:rPr lang="en-US" dirty="0">
                <a:cs typeface="Calibri"/>
              </a:rPr>
              <a:t>-School Information</a:t>
            </a:r>
          </a:p>
          <a:p>
            <a:r>
              <a:rPr lang="en-US" dirty="0">
                <a:cs typeface="Calibri"/>
              </a:rPr>
              <a:t>-Date of the report</a:t>
            </a:r>
          </a:p>
          <a:p>
            <a:pPr algn="l"/>
            <a:endParaRPr lang="en-US" dirty="0">
              <a:cs typeface="Calibri"/>
            </a:endParaRPr>
          </a:p>
        </p:txBody>
      </p:sp>
      <p:sp>
        <p:nvSpPr>
          <p:cNvPr id="6" name="TextBox 5">
            <a:extLst>
              <a:ext uri="{FF2B5EF4-FFF2-40B4-BE49-F238E27FC236}">
                <a16:creationId xmlns:a16="http://schemas.microsoft.com/office/drawing/2014/main" id="{FD5A3B45-6E21-4046-8EF1-870612362928}"/>
              </a:ext>
            </a:extLst>
          </p:cNvPr>
          <p:cNvSpPr txBox="1"/>
          <p:nvPr/>
        </p:nvSpPr>
        <p:spPr>
          <a:xfrm>
            <a:off x="7123289" y="2748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9" name="Picture 10" descr="Table&#10;&#10;Description automatically generated">
            <a:extLst>
              <a:ext uri="{FF2B5EF4-FFF2-40B4-BE49-F238E27FC236}">
                <a16:creationId xmlns:a16="http://schemas.microsoft.com/office/drawing/2014/main" id="{5E6D4680-80F5-4A03-A7D9-0E08522A2D5B}"/>
              </a:ext>
            </a:extLst>
          </p:cNvPr>
          <p:cNvPicPr>
            <a:picLocks noChangeAspect="1"/>
          </p:cNvPicPr>
          <p:nvPr/>
        </p:nvPicPr>
        <p:blipFill>
          <a:blip r:embed="rId2"/>
          <a:stretch>
            <a:fillRect/>
          </a:stretch>
        </p:blipFill>
        <p:spPr>
          <a:xfrm>
            <a:off x="5288845" y="1341567"/>
            <a:ext cx="5734755" cy="5233197"/>
          </a:xfrm>
          <a:prstGeom prst="rect">
            <a:avLst/>
          </a:prstGeom>
        </p:spPr>
      </p:pic>
      <p:pic>
        <p:nvPicPr>
          <p:cNvPr id="12" name="Picture 12" descr="A picture containing text, monitor, television, screen&#10;&#10;Description automatically generated">
            <a:extLst>
              <a:ext uri="{FF2B5EF4-FFF2-40B4-BE49-F238E27FC236}">
                <a16:creationId xmlns:a16="http://schemas.microsoft.com/office/drawing/2014/main" id="{0CBAE74F-6AC3-4E2A-BD1B-ECB62D571777}"/>
              </a:ext>
            </a:extLst>
          </p:cNvPr>
          <p:cNvPicPr>
            <a:picLocks noChangeAspect="1"/>
          </p:cNvPicPr>
          <p:nvPr/>
        </p:nvPicPr>
        <p:blipFill>
          <a:blip r:embed="rId3"/>
          <a:stretch>
            <a:fillRect/>
          </a:stretch>
        </p:blipFill>
        <p:spPr>
          <a:xfrm>
            <a:off x="5583941" y="1459441"/>
            <a:ext cx="911226" cy="340785"/>
          </a:xfrm>
          <a:prstGeom prst="rect">
            <a:avLst/>
          </a:prstGeom>
        </p:spPr>
      </p:pic>
      <p:pic>
        <p:nvPicPr>
          <p:cNvPr id="13" name="Picture 13" descr="A picture containing icon&#10;&#10;Description automatically generated">
            <a:extLst>
              <a:ext uri="{FF2B5EF4-FFF2-40B4-BE49-F238E27FC236}">
                <a16:creationId xmlns:a16="http://schemas.microsoft.com/office/drawing/2014/main" id="{A9FA567B-F1F0-43D2-9F35-9F3A6B5663EA}"/>
              </a:ext>
            </a:extLst>
          </p:cNvPr>
          <p:cNvPicPr>
            <a:picLocks noChangeAspect="1"/>
          </p:cNvPicPr>
          <p:nvPr/>
        </p:nvPicPr>
        <p:blipFill>
          <a:blip r:embed="rId4"/>
          <a:stretch>
            <a:fillRect/>
          </a:stretch>
        </p:blipFill>
        <p:spPr>
          <a:xfrm>
            <a:off x="4776610" y="2180519"/>
            <a:ext cx="747890" cy="704851"/>
          </a:xfrm>
          <a:prstGeom prst="rect">
            <a:avLst/>
          </a:prstGeom>
        </p:spPr>
      </p:pic>
      <p:pic>
        <p:nvPicPr>
          <p:cNvPr id="14" name="Picture 14" descr="A picture containing text, computer, picture frame&#10;&#10;Description automatically generated">
            <a:extLst>
              <a:ext uri="{FF2B5EF4-FFF2-40B4-BE49-F238E27FC236}">
                <a16:creationId xmlns:a16="http://schemas.microsoft.com/office/drawing/2014/main" id="{41784FD5-1CCA-47A9-807C-B7E255567C60}"/>
              </a:ext>
            </a:extLst>
          </p:cNvPr>
          <p:cNvPicPr>
            <a:picLocks noChangeAspect="1"/>
          </p:cNvPicPr>
          <p:nvPr/>
        </p:nvPicPr>
        <p:blipFill>
          <a:blip r:embed="rId5"/>
          <a:stretch>
            <a:fillRect/>
          </a:stretch>
        </p:blipFill>
        <p:spPr>
          <a:xfrm>
            <a:off x="6722885" y="3202340"/>
            <a:ext cx="933451" cy="636765"/>
          </a:xfrm>
          <a:prstGeom prst="rect">
            <a:avLst/>
          </a:prstGeom>
        </p:spPr>
      </p:pic>
    </p:spTree>
    <p:extLst>
      <p:ext uri="{BB962C8B-B14F-4D97-AF65-F5344CB8AC3E}">
        <p14:creationId xmlns:p14="http://schemas.microsoft.com/office/powerpoint/2010/main" val="2513364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a:t>
            </a:r>
            <a:r>
              <a:rPr lang="en-US" sz="2500" b="0" dirty="0">
                <a:solidFill>
                  <a:srgbClr val="0099CC"/>
                </a:solidFill>
                <a:latin typeface="Calibri"/>
              </a:rPr>
              <a:t>Guidance- Determining 30-day Period/NOI </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567265" y="1140177"/>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126067" y="1281289"/>
            <a:ext cx="9431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cs typeface="Calibri"/>
            </a:endParaRPr>
          </a:p>
        </p:txBody>
      </p:sp>
      <p:sp>
        <p:nvSpPr>
          <p:cNvPr id="6" name="TextBox 5">
            <a:extLst>
              <a:ext uri="{FF2B5EF4-FFF2-40B4-BE49-F238E27FC236}">
                <a16:creationId xmlns:a16="http://schemas.microsoft.com/office/drawing/2014/main" id="{FD5A3B45-6E21-4046-8EF1-870612362928}"/>
              </a:ext>
            </a:extLst>
          </p:cNvPr>
          <p:cNvSpPr txBox="1"/>
          <p:nvPr/>
        </p:nvSpPr>
        <p:spPr>
          <a:xfrm>
            <a:off x="7123289" y="2748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11" name="Picture 14" descr="Graphical user interface, application, table, Excel&#10;&#10;Description automatically generated">
            <a:extLst>
              <a:ext uri="{FF2B5EF4-FFF2-40B4-BE49-F238E27FC236}">
                <a16:creationId xmlns:a16="http://schemas.microsoft.com/office/drawing/2014/main" id="{F11AB24D-6AF2-420F-A915-385D7A62B338}"/>
              </a:ext>
            </a:extLst>
          </p:cNvPr>
          <p:cNvPicPr>
            <a:picLocks noChangeAspect="1"/>
          </p:cNvPicPr>
          <p:nvPr/>
        </p:nvPicPr>
        <p:blipFill>
          <a:blip r:embed="rId2"/>
          <a:stretch>
            <a:fillRect/>
          </a:stretch>
        </p:blipFill>
        <p:spPr>
          <a:xfrm>
            <a:off x="1295402" y="1202550"/>
            <a:ext cx="9262529" cy="5087898"/>
          </a:xfrm>
          <a:prstGeom prst="rect">
            <a:avLst/>
          </a:prstGeom>
        </p:spPr>
      </p:pic>
    </p:spTree>
    <p:extLst>
      <p:ext uri="{BB962C8B-B14F-4D97-AF65-F5344CB8AC3E}">
        <p14:creationId xmlns:p14="http://schemas.microsoft.com/office/powerpoint/2010/main" val="663286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B769-1EB8-4034-8800-813078938353}"/>
              </a:ext>
            </a:extLst>
          </p:cNvPr>
          <p:cNvSpPr>
            <a:spLocks noGrp="1"/>
          </p:cNvSpPr>
          <p:nvPr>
            <p:ph type="title"/>
          </p:nvPr>
        </p:nvSpPr>
        <p:spPr/>
        <p:txBody>
          <a:bodyPr/>
          <a:lstStyle/>
          <a:p>
            <a:r>
              <a:rPr lang="en-US" sz="2500" b="0" dirty="0">
                <a:solidFill>
                  <a:srgbClr val="0099CC"/>
                </a:solidFill>
                <a:latin typeface="Calibri"/>
              </a:rPr>
              <a:t>Eligibility</a:t>
            </a:r>
            <a:r>
              <a:rPr lang="en-US" sz="2500" b="0" dirty="0">
                <a:solidFill>
                  <a:srgbClr val="0099CC"/>
                </a:solidFill>
              </a:rPr>
              <a:t> </a:t>
            </a:r>
            <a:r>
              <a:rPr lang="en-US" sz="2500" b="0" dirty="0">
                <a:solidFill>
                  <a:srgbClr val="0099CC"/>
                </a:solidFill>
                <a:latin typeface="Calibri"/>
              </a:rPr>
              <a:t>Guidance- Questions?</a:t>
            </a:r>
            <a:endParaRPr lang="en-US" dirty="0">
              <a:solidFill>
                <a:srgbClr val="0099CC"/>
              </a:solidFill>
              <a:latin typeface="Calibri"/>
            </a:endParaRPr>
          </a:p>
        </p:txBody>
      </p:sp>
      <p:sp>
        <p:nvSpPr>
          <p:cNvPr id="5" name="TextBox 4">
            <a:extLst>
              <a:ext uri="{FF2B5EF4-FFF2-40B4-BE49-F238E27FC236}">
                <a16:creationId xmlns:a16="http://schemas.microsoft.com/office/drawing/2014/main" id="{496DD351-614A-48C8-839F-46C2A617C9D5}"/>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2" name="TextBox 1">
            <a:extLst>
              <a:ext uri="{FF2B5EF4-FFF2-40B4-BE49-F238E27FC236}">
                <a16:creationId xmlns:a16="http://schemas.microsoft.com/office/drawing/2014/main" id="{62086E7D-C274-4ED1-ACDC-B0EEEB3E5D0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7" name="TextBox 6">
            <a:extLst>
              <a:ext uri="{FF2B5EF4-FFF2-40B4-BE49-F238E27FC236}">
                <a16:creationId xmlns:a16="http://schemas.microsoft.com/office/drawing/2014/main" id="{A0F8D4DD-D52B-44F3-A73A-EBF464ED08FF}"/>
              </a:ext>
            </a:extLst>
          </p:cNvPr>
          <p:cNvSpPr txBox="1"/>
          <p:nvPr/>
        </p:nvSpPr>
        <p:spPr>
          <a:xfrm>
            <a:off x="-567265" y="1140177"/>
            <a:ext cx="885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
              <a:buChar char="•"/>
            </a:pPr>
            <a:endParaRPr lang="en-US" sz="2000" b="1" dirty="0">
              <a:solidFill>
                <a:srgbClr val="0070C0"/>
              </a:solidFill>
              <a:cs typeface="Calibri"/>
            </a:endParaRPr>
          </a:p>
        </p:txBody>
      </p:sp>
      <p:sp>
        <p:nvSpPr>
          <p:cNvPr id="8" name="TextBox 7">
            <a:extLst>
              <a:ext uri="{FF2B5EF4-FFF2-40B4-BE49-F238E27FC236}">
                <a16:creationId xmlns:a16="http://schemas.microsoft.com/office/drawing/2014/main" id="{463B0CFE-ECFC-4A42-8518-0BC591FA7E62}"/>
              </a:ext>
            </a:extLst>
          </p:cNvPr>
          <p:cNvSpPr txBox="1"/>
          <p:nvPr/>
        </p:nvSpPr>
        <p:spPr>
          <a:xfrm>
            <a:off x="1126067" y="1281289"/>
            <a:ext cx="9431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cs typeface="Calibri"/>
            </a:endParaRPr>
          </a:p>
        </p:txBody>
      </p:sp>
      <p:sp>
        <p:nvSpPr>
          <p:cNvPr id="6" name="TextBox 5">
            <a:extLst>
              <a:ext uri="{FF2B5EF4-FFF2-40B4-BE49-F238E27FC236}">
                <a16:creationId xmlns:a16="http://schemas.microsoft.com/office/drawing/2014/main" id="{FD5A3B45-6E21-4046-8EF1-870612362928}"/>
              </a:ext>
            </a:extLst>
          </p:cNvPr>
          <p:cNvSpPr txBox="1"/>
          <p:nvPr/>
        </p:nvSpPr>
        <p:spPr>
          <a:xfrm>
            <a:off x="7123289" y="2748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4" name="Picture 8">
            <a:extLst>
              <a:ext uri="{FF2B5EF4-FFF2-40B4-BE49-F238E27FC236}">
                <a16:creationId xmlns:a16="http://schemas.microsoft.com/office/drawing/2014/main" id="{693E3CCE-CEE7-4D5E-A96A-A0FD6F762D04}"/>
              </a:ext>
            </a:extLst>
          </p:cNvPr>
          <p:cNvPicPr>
            <a:picLocks noChangeAspect="1"/>
          </p:cNvPicPr>
          <p:nvPr/>
        </p:nvPicPr>
        <p:blipFill>
          <a:blip r:embed="rId2"/>
          <a:stretch>
            <a:fillRect/>
          </a:stretch>
        </p:blipFill>
        <p:spPr>
          <a:xfrm>
            <a:off x="3948023" y="2057400"/>
            <a:ext cx="4022784" cy="3102633"/>
          </a:xfrm>
          <a:prstGeom prst="rect">
            <a:avLst/>
          </a:prstGeom>
        </p:spPr>
      </p:pic>
    </p:spTree>
    <p:extLst>
      <p:ext uri="{BB962C8B-B14F-4D97-AF65-F5344CB8AC3E}">
        <p14:creationId xmlns:p14="http://schemas.microsoft.com/office/powerpoint/2010/main" val="973145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Application Reminders</a:t>
            </a:r>
            <a:endParaRPr sz="28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2" name="TextBox 1">
            <a:extLst>
              <a:ext uri="{FF2B5EF4-FFF2-40B4-BE49-F238E27FC236}">
                <a16:creationId xmlns:a16="http://schemas.microsoft.com/office/drawing/2014/main" id="{8BEAEF88-6DA2-462B-B070-BDF1B837641F}"/>
              </a:ext>
            </a:extLst>
          </p:cNvPr>
          <p:cNvSpPr txBox="1"/>
          <p:nvPr/>
        </p:nvSpPr>
        <p:spPr>
          <a:xfrm>
            <a:off x="756758" y="1134198"/>
            <a:ext cx="10884054"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Strategies to avoid delays in applications</a:t>
            </a:r>
          </a:p>
          <a:p>
            <a:pPr marL="342900" indent="-342900">
              <a:buAutoNum type="arabicPeriod"/>
            </a:pPr>
            <a:r>
              <a:rPr lang="en-US" sz="1700" dirty="0">
                <a:cs typeface="Calibri"/>
              </a:rPr>
              <a:t>Routing correctly:  e.g., applications with the recommendation of approved or denied are routed to Jana Pearce's ODJFS profile or applications with the recommendation of disengaged or withdrawn are routed to her regional profile.</a:t>
            </a:r>
          </a:p>
          <a:p>
            <a:pPr marL="342900" indent="-342900">
              <a:buAutoNum type="arabicPeriod"/>
            </a:pPr>
            <a:r>
              <a:rPr lang="en-US" sz="1700" dirty="0">
                <a:ea typeface="+mn-lt"/>
                <a:cs typeface="+mn-lt"/>
              </a:rPr>
              <a:t>Ensure all fields on the application are complete.  If there any changes to application, a new one must be generated, printed, and signed by the participant</a:t>
            </a:r>
          </a:p>
          <a:p>
            <a:pPr marL="342900" indent="-342900">
              <a:buAutoNum type="arabicPeriod"/>
            </a:pPr>
            <a:r>
              <a:rPr lang="en-US" sz="1700" dirty="0">
                <a:cs typeface="Calibri"/>
              </a:rPr>
              <a:t>Ensure supporting documentation (eligibility, signed VPA and Application) matches what is noted on the application.</a:t>
            </a:r>
          </a:p>
          <a:p>
            <a:pPr marL="342900" indent="-342900">
              <a:buAutoNum type="arabicPeriod"/>
            </a:pPr>
            <a:r>
              <a:rPr lang="en-US" sz="1700" dirty="0">
                <a:cs typeface="Calibri"/>
              </a:rPr>
              <a:t>Eligibility documentation supports enrollment, current, and meets eligibility requirements e.g., paystubs, attendance records are within a 30-days of applying to the program.</a:t>
            </a:r>
          </a:p>
          <a:p>
            <a:pPr marL="342900" indent="-342900">
              <a:buAutoNum type="arabicPeriod"/>
            </a:pPr>
            <a:r>
              <a:rPr lang="en-US" sz="1700" dirty="0">
                <a:cs typeface="Calibri"/>
              </a:rPr>
              <a:t>Completing all fields</a:t>
            </a:r>
          </a:p>
          <a:p>
            <a:pPr marL="342900" indent="-342900">
              <a:buAutoNum type="arabicPeriod"/>
            </a:pPr>
            <a:r>
              <a:rPr lang="en-US" sz="1700" dirty="0">
                <a:cs typeface="Calibri"/>
              </a:rPr>
              <a:t>Ensuring all info in Person record is updated</a:t>
            </a:r>
          </a:p>
          <a:p>
            <a:pPr marL="342900" indent="-342900">
              <a:buAutoNum type="arabicPeriod"/>
            </a:pPr>
            <a:r>
              <a:rPr lang="en-US" sz="1700" dirty="0">
                <a:cs typeface="Calibri"/>
              </a:rPr>
              <a:t>Use the comment box to explain any nuances related to eligibility</a:t>
            </a:r>
          </a:p>
          <a:p>
            <a:pPr marL="342900" indent="-342900">
              <a:buAutoNum type="arabicPeriod"/>
            </a:pPr>
            <a:r>
              <a:rPr lang="en-US" sz="1700" dirty="0">
                <a:cs typeface="Calibri"/>
              </a:rPr>
              <a:t>Quickly correct and reroute any applications declined for rework</a:t>
            </a:r>
          </a:p>
          <a:p>
            <a:endParaRPr lang="en-US">
              <a:cs typeface="Calibri"/>
            </a:endParaRPr>
          </a:p>
          <a:p>
            <a:r>
              <a:rPr lang="en-US" sz="1700" dirty="0">
                <a:cs typeface="Calibri"/>
              </a:rPr>
              <a:t>Engaging YA's during the application/enrollment process:</a:t>
            </a:r>
          </a:p>
          <a:p>
            <a:pPr marL="342900" indent="-342900">
              <a:buAutoNum type="arabicPeriod"/>
            </a:pPr>
            <a:r>
              <a:rPr lang="en-US" sz="1700" dirty="0">
                <a:cs typeface="Calibri"/>
              </a:rPr>
              <a:t>Actively engaging YA's during the application/enrollment process builds rapport and expedites the process (limit text/phone calls in favor of in-person visits)</a:t>
            </a:r>
          </a:p>
          <a:p>
            <a:pPr marL="342900" indent="-342900">
              <a:buAutoNum type="arabicPeriod"/>
            </a:pPr>
            <a:r>
              <a:rPr lang="en-US" sz="1700" dirty="0">
                <a:cs typeface="Calibri"/>
              </a:rPr>
              <a:t>Activity logs to support work with YA during application/enrollment process</a:t>
            </a:r>
            <a:endParaRPr lang="en-US" dirty="0">
              <a:cs typeface="Calibri" panose="020F0502020204030204"/>
            </a:endParaRPr>
          </a:p>
          <a:p>
            <a:pPr marL="342900" indent="-342900">
              <a:buAutoNum type="arabicPeriod"/>
            </a:pPr>
            <a:endParaRPr lang="en-US" sz="1700" dirty="0">
              <a:cs typeface="Calibri"/>
            </a:endParaRPr>
          </a:p>
          <a:p>
            <a:pPr marL="800100" lvl="1" indent="-342900">
              <a:buAutoNum type="alphaLcPeriod"/>
            </a:pPr>
            <a:endParaRPr lang="en-US">
              <a:cs typeface="Calibri"/>
            </a:endParaRPr>
          </a:p>
          <a:p>
            <a:pPr marL="800100" lvl="1" indent="-342900">
              <a:buAutoNum type="alphaLcPeriod"/>
            </a:pPr>
            <a:endParaRPr lang="en-US">
              <a:cs typeface="Calibri"/>
            </a:endParaRPr>
          </a:p>
        </p:txBody>
      </p:sp>
    </p:spTree>
    <p:extLst>
      <p:ext uri="{BB962C8B-B14F-4D97-AF65-F5344CB8AC3E}">
        <p14:creationId xmlns:p14="http://schemas.microsoft.com/office/powerpoint/2010/main" val="913682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NYTD Reminders</a:t>
            </a:r>
            <a:endParaRPr sz="28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E10060AC-A5FD-4C51-BF32-DA70A55B0191}"/>
              </a:ext>
            </a:extLst>
          </p:cNvPr>
          <p:cNvPicPr>
            <a:picLocks noChangeAspect="1"/>
          </p:cNvPicPr>
          <p:nvPr/>
        </p:nvPicPr>
        <p:blipFill>
          <a:blip r:embed="rId3"/>
          <a:stretch>
            <a:fillRect/>
          </a:stretch>
        </p:blipFill>
        <p:spPr>
          <a:xfrm>
            <a:off x="1661225" y="1297290"/>
            <a:ext cx="8528754" cy="1535184"/>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B9C23B8F-7C5C-49B0-AB00-FCD5B5C943BF}"/>
              </a:ext>
            </a:extLst>
          </p:cNvPr>
          <p:cNvPicPr>
            <a:picLocks noChangeAspect="1"/>
          </p:cNvPicPr>
          <p:nvPr/>
        </p:nvPicPr>
        <p:blipFill>
          <a:blip r:embed="rId4"/>
          <a:stretch>
            <a:fillRect/>
          </a:stretch>
        </p:blipFill>
        <p:spPr>
          <a:xfrm>
            <a:off x="1662290" y="2837250"/>
            <a:ext cx="8528753" cy="1832611"/>
          </a:xfrm>
          <a:prstGeom prst="rect">
            <a:avLst/>
          </a:prstGeom>
        </p:spPr>
      </p:pic>
      <p:sp>
        <p:nvSpPr>
          <p:cNvPr id="7" name="TextBox 6">
            <a:extLst>
              <a:ext uri="{FF2B5EF4-FFF2-40B4-BE49-F238E27FC236}">
                <a16:creationId xmlns:a16="http://schemas.microsoft.com/office/drawing/2014/main" id="{772CA406-EEE8-41EB-9882-F0A959252165}"/>
              </a:ext>
            </a:extLst>
          </p:cNvPr>
          <p:cNvSpPr txBox="1"/>
          <p:nvPr/>
        </p:nvSpPr>
        <p:spPr>
          <a:xfrm>
            <a:off x="984956" y="4738511"/>
            <a:ext cx="9347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Email sent by Jana Pearce on 2/4 with attached list of all NYTD surveys due for the current cohort.  </a:t>
            </a:r>
            <a:endParaRPr lang="en-US"/>
          </a:p>
          <a:p>
            <a:pPr marL="285750" indent="-285750">
              <a:buFont typeface="Arial"/>
              <a:buChar char="•"/>
            </a:pPr>
            <a:r>
              <a:rPr lang="en-US" dirty="0"/>
              <a:t>Those surveys should have been completed by 2/28.  Regional Coordinators/Supervisors please be sure these were completed. </a:t>
            </a:r>
            <a:r>
              <a:rPr lang="en-US" b="1" dirty="0">
                <a:solidFill>
                  <a:srgbClr val="FF0000"/>
                </a:solidFill>
              </a:rPr>
              <a:t>If not, final deadline is 3/31.</a:t>
            </a:r>
            <a:endParaRPr lang="en-US" b="1" dirty="0">
              <a:solidFill>
                <a:srgbClr val="FF0000"/>
              </a:solidFill>
              <a:cs typeface="Calibri" panose="020F0502020204030204"/>
            </a:endParaRPr>
          </a:p>
        </p:txBody>
      </p:sp>
    </p:spTree>
    <p:extLst>
      <p:ext uri="{BB962C8B-B14F-4D97-AF65-F5344CB8AC3E}">
        <p14:creationId xmlns:p14="http://schemas.microsoft.com/office/powerpoint/2010/main" val="1444782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SACWIS Confidentiality &amp; Review SACWIS Case History Information</a:t>
            </a: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7" name="TextBox 6">
            <a:extLst>
              <a:ext uri="{FF2B5EF4-FFF2-40B4-BE49-F238E27FC236}">
                <a16:creationId xmlns:a16="http://schemas.microsoft.com/office/drawing/2014/main" id="{772CA406-EEE8-41EB-9882-F0A959252165}"/>
              </a:ext>
            </a:extLst>
          </p:cNvPr>
          <p:cNvSpPr txBox="1"/>
          <p:nvPr/>
        </p:nvSpPr>
        <p:spPr>
          <a:xfrm>
            <a:off x="1196622" y="1380066"/>
            <a:ext cx="93471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ea typeface="+mn-lt"/>
                <a:cs typeface="+mn-lt"/>
              </a:rPr>
              <a:t>  You should only search for and review SACWIS cases for young adults you are working with through Bridges. </a:t>
            </a:r>
            <a:endParaRPr lang="en-US">
              <a:solidFill>
                <a:srgbClr val="000000"/>
              </a:solidFill>
              <a:cs typeface="Calibri" panose="020F0502020204030204"/>
            </a:endParaRPr>
          </a:p>
          <a:p>
            <a:pPr>
              <a:buFont typeface="Arial"/>
              <a:buChar char="•"/>
            </a:pPr>
            <a:r>
              <a:rPr lang="en-US" dirty="0">
                <a:ea typeface="+mn-lt"/>
                <a:cs typeface="+mn-lt"/>
              </a:rPr>
              <a:t>  All SACWIS movements are tracked and logged. Any attempt to access information outside your scope of work with Bridges does violate the ODJFS Code of Responsibility each of you signed. </a:t>
            </a:r>
            <a:endParaRPr lang="en-US"/>
          </a:p>
          <a:p>
            <a:pPr>
              <a:buFont typeface="Arial"/>
              <a:buChar char="•"/>
            </a:pPr>
            <a:r>
              <a:rPr lang="en-US" dirty="0">
                <a:ea typeface="+mn-lt"/>
                <a:cs typeface="+mn-lt"/>
              </a:rPr>
              <a:t>  In addition to applicable sanctions under federal and state regulations, violations of the Code of Responsibility will be reviewed and may result in disciplinary action up to an including removal.</a:t>
            </a:r>
            <a:endParaRPr lang="en-US" dirty="0"/>
          </a:p>
          <a:p>
            <a:pPr>
              <a:buFont typeface="Arial"/>
              <a:buChar char="•"/>
            </a:pPr>
            <a:r>
              <a:rPr lang="en-US" dirty="0">
                <a:ea typeface="+mn-lt"/>
                <a:cs typeface="+mn-lt"/>
              </a:rPr>
              <a:t>  Information contained in SACWIS is </a:t>
            </a:r>
            <a:r>
              <a:rPr lang="en-US" u="sng" dirty="0">
                <a:ea typeface="+mn-lt"/>
                <a:cs typeface="+mn-lt"/>
              </a:rPr>
              <a:t>confidential</a:t>
            </a:r>
            <a:r>
              <a:rPr lang="en-US" dirty="0">
                <a:ea typeface="+mn-lt"/>
                <a:cs typeface="+mn-lt"/>
              </a:rPr>
              <a:t> and </a:t>
            </a:r>
            <a:r>
              <a:rPr lang="en-US" u="sng" dirty="0">
                <a:ea typeface="+mn-lt"/>
                <a:cs typeface="+mn-lt"/>
              </a:rPr>
              <a:t>not subject to disclosure </a:t>
            </a:r>
            <a:r>
              <a:rPr lang="en-US" dirty="0">
                <a:ea typeface="+mn-lt"/>
                <a:cs typeface="+mn-lt"/>
              </a:rPr>
              <a:t>pursuant to the Ohio Public Records Act (RC 149.43) or RC 1347.08.  </a:t>
            </a:r>
            <a:endParaRPr lang="en-US"/>
          </a:p>
          <a:p>
            <a:pPr>
              <a:buFont typeface="Arial"/>
              <a:buChar char="•"/>
            </a:pPr>
            <a:r>
              <a:rPr lang="en-US" dirty="0">
                <a:ea typeface="+mn-lt"/>
                <a:cs typeface="+mn-lt"/>
              </a:rPr>
              <a:t>  Bridges OAC Rule 5101:2-50-08 “Case Records for Bridges”</a:t>
            </a:r>
            <a:endParaRPr lang="en-US" dirty="0"/>
          </a:p>
          <a:p>
            <a:pPr>
              <a:buFont typeface="Arial"/>
              <a:buChar char="•"/>
            </a:pPr>
            <a:r>
              <a:rPr lang="en-US" dirty="0">
                <a:ea typeface="+mn-lt"/>
                <a:cs typeface="+mn-lt"/>
              </a:rPr>
              <a:t>  PCSA Investigations and Cases Guide (portal)</a:t>
            </a:r>
            <a:endParaRPr lang="en-US" dirty="0"/>
          </a:p>
          <a:p>
            <a:pPr marL="285750" indent="-285750">
              <a:buFont typeface="Arial"/>
              <a:buChar char="•"/>
            </a:pPr>
            <a:r>
              <a:rPr lang="en-US" b="1" i="1" dirty="0">
                <a:ea typeface="+mn-lt"/>
                <a:cs typeface="+mn-lt"/>
              </a:rPr>
              <a:t>NEW - </a:t>
            </a:r>
            <a:r>
              <a:rPr lang="en-US" dirty="0">
                <a:ea typeface="+mn-lt"/>
                <a:cs typeface="+mn-lt"/>
              </a:rPr>
              <a:t>Reviewing SACWIS Case History Guide (portal)</a:t>
            </a:r>
            <a:endParaRPr lang="en-US" dirty="0"/>
          </a:p>
        </p:txBody>
      </p:sp>
    </p:spTree>
    <p:extLst>
      <p:ext uri="{BB962C8B-B14F-4D97-AF65-F5344CB8AC3E}">
        <p14:creationId xmlns:p14="http://schemas.microsoft.com/office/powerpoint/2010/main" val="341361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2" name="TextBox 1">
            <a:extLst>
              <a:ext uri="{FF2B5EF4-FFF2-40B4-BE49-F238E27FC236}">
                <a16:creationId xmlns:a16="http://schemas.microsoft.com/office/drawing/2014/main" id="{4FAB97B7-52F4-4DF6-BC9A-34006B7D83DA}"/>
              </a:ext>
            </a:extLst>
          </p:cNvPr>
          <p:cNvSpPr txBox="1"/>
          <p:nvPr/>
        </p:nvSpPr>
        <p:spPr>
          <a:xfrm>
            <a:off x="815622" y="1140177"/>
            <a:ext cx="10264421"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cs typeface="Calibri"/>
              </a:rPr>
              <a:t>Why did the CIR Process change? </a:t>
            </a:r>
          </a:p>
          <a:p>
            <a:pPr marL="742950" lvl="1" indent="-285750">
              <a:buFont typeface="Arial"/>
              <a:buChar char="•"/>
            </a:pPr>
            <a:r>
              <a:rPr lang="en-US" sz="1600" dirty="0">
                <a:cs typeface="Calibri"/>
              </a:rPr>
              <a:t>Need to increase the security around the sharing of Personal Identifying Information (PII) and Private Health Information (PHI).</a:t>
            </a:r>
          </a:p>
          <a:p>
            <a:pPr marL="285750" indent="-285750">
              <a:buFont typeface="Arial"/>
              <a:buChar char="•"/>
            </a:pPr>
            <a:endParaRPr lang="en-US" sz="1600" dirty="0">
              <a:cs typeface="Calibri"/>
            </a:endParaRPr>
          </a:p>
          <a:p>
            <a:pPr marL="285750" indent="-285750">
              <a:buFont typeface="Arial"/>
              <a:buChar char="•"/>
            </a:pPr>
            <a:r>
              <a:rPr lang="en-US" sz="1600" dirty="0">
                <a:cs typeface="Calibri"/>
              </a:rPr>
              <a:t>Documents you need to know: </a:t>
            </a:r>
            <a:endParaRPr lang="en-US" dirty="0"/>
          </a:p>
          <a:p>
            <a:pPr marL="742950" lvl="1" indent="-285750">
              <a:buFont typeface="Arial"/>
              <a:buChar char="•"/>
            </a:pPr>
            <a:r>
              <a:rPr lang="en-US" sz="1600" dirty="0">
                <a:cs typeface="Calibri"/>
              </a:rPr>
              <a:t>Bridges Critical Incident Report Process</a:t>
            </a:r>
          </a:p>
          <a:p>
            <a:pPr marL="742950" lvl="1" indent="-285750">
              <a:buFont typeface="Arial"/>
              <a:buChar char="•"/>
            </a:pPr>
            <a:r>
              <a:rPr lang="en-US" sz="1600" dirty="0">
                <a:cs typeface="Calibri"/>
              </a:rPr>
              <a:t>Bridges Critical Incident Report Activity Log Template</a:t>
            </a:r>
          </a:p>
          <a:p>
            <a:pPr marL="285750" indent="-285750">
              <a:buFont typeface="Arial"/>
              <a:buChar char="•"/>
            </a:pPr>
            <a:endParaRPr lang="en-US" sz="1600" dirty="0">
              <a:ea typeface="+mn-lt"/>
              <a:cs typeface="+mn-lt"/>
            </a:endParaRPr>
          </a:p>
          <a:p>
            <a:pPr marL="285750" indent="-285750">
              <a:buFont typeface="Arial"/>
              <a:buChar char="•"/>
            </a:pPr>
            <a:r>
              <a:rPr lang="en-US" sz="1600" dirty="0">
                <a:ea typeface="+mn-lt"/>
                <a:cs typeface="+mn-lt"/>
              </a:rPr>
              <a:t>Notifications within 24 hours</a:t>
            </a:r>
            <a:endParaRPr lang="en-US" sz="1600" dirty="0">
              <a:cs typeface="Calibri" panose="020F0502020204030204"/>
            </a:endParaRPr>
          </a:p>
          <a:p>
            <a:pPr marL="742950" lvl="1" indent="-285750">
              <a:buFont typeface="Arial"/>
              <a:buChar char="•"/>
            </a:pPr>
            <a:r>
              <a:rPr lang="en-US" sz="1600" dirty="0">
                <a:ea typeface="+mn-lt"/>
                <a:cs typeface="+mn-lt"/>
              </a:rPr>
              <a:t>Bridges Supervisor</a:t>
            </a:r>
            <a:endParaRPr lang="en-US" sz="1600" dirty="0">
              <a:cs typeface="Calibri" panose="020F0502020204030204"/>
            </a:endParaRPr>
          </a:p>
          <a:p>
            <a:pPr marL="742950" lvl="1" indent="-285750">
              <a:buFont typeface="Arial"/>
              <a:buChar char="•"/>
            </a:pPr>
            <a:r>
              <a:rPr lang="en-US" sz="1600" dirty="0">
                <a:ea typeface="+mn-lt"/>
                <a:cs typeface="+mn-lt"/>
              </a:rPr>
              <a:t>Regional Coordinator or CFHCO. </a:t>
            </a:r>
            <a:endParaRPr lang="en-US" sz="1600" dirty="0">
              <a:cs typeface="Calibri" panose="020F0502020204030204"/>
            </a:endParaRPr>
          </a:p>
          <a:p>
            <a:pPr marL="742950" lvl="1" indent="-285750">
              <a:buFont typeface="Arial"/>
              <a:buChar char="•"/>
            </a:pPr>
            <a:r>
              <a:rPr lang="en-US" sz="1600" dirty="0">
                <a:ea typeface="+mn-lt"/>
                <a:cs typeface="+mn-lt"/>
              </a:rPr>
              <a:t>ODJFS or Policy Developer</a:t>
            </a:r>
          </a:p>
          <a:p>
            <a:pPr marL="742950" lvl="1" indent="-285750">
              <a:buFont typeface="Arial"/>
              <a:buChar char="•"/>
            </a:pPr>
            <a:endParaRPr lang="en-US" sz="1000" kern="1200" dirty="0">
              <a:solidFill>
                <a:srgbClr val="000000"/>
              </a:solidFill>
              <a:effectLst/>
              <a:latin typeface="Calibri" panose="020F0502020204030204" pitchFamily="34" charset="0"/>
              <a:ea typeface="+mn-lt"/>
              <a:cs typeface="+mn-lt"/>
            </a:endParaRPr>
          </a:p>
          <a:p>
            <a:pPr marL="742950" lvl="1" indent="-285750">
              <a:buFont typeface="Arial"/>
              <a:buChar char="•"/>
            </a:pPr>
            <a:r>
              <a:rPr lang="en-US"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Flexibility is factored into this so the person/team doing the notifying can do this based on the situation. </a:t>
            </a:r>
          </a:p>
          <a:p>
            <a:pPr marL="1200150" lvl="2" indent="-285750">
              <a:buFont typeface="Arial"/>
              <a:buChar char="•"/>
            </a:pPr>
            <a:r>
              <a:rPr lang="en-US"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If you chose to do email notification to ODJFS, then the email subject line: CIR: SACWIS Case ID, incident date (if known).   </a:t>
            </a:r>
          </a:p>
          <a:p>
            <a:pPr marL="1200150" lvl="2" indent="-285750">
              <a:buFont typeface="Arial"/>
              <a:buChar char="•"/>
            </a:pPr>
            <a:endParaRPr lang="en-US" sz="10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Arial"/>
              <a:buChar char="•"/>
            </a:pPr>
            <a:r>
              <a:rPr lang="en-US" sz="1600" kern="1200" dirty="0">
                <a:solidFill>
                  <a:srgbClr val="000000"/>
                </a:solidFill>
                <a:effectLst/>
                <a:latin typeface="Calibri" panose="020F0502020204030204" pitchFamily="34" charset="0"/>
                <a:ea typeface="Calibri" panose="020F0502020204030204" pitchFamily="34" charset="0"/>
              </a:rPr>
              <a:t>Remember your email must be free of PHI/PII information.  Rule of thumb, if you remove any proper names and locations, most likely you will have removed any PHI/PII information.</a:t>
            </a:r>
            <a:r>
              <a:rPr lang="en-US"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a:buChar char="•"/>
            </a:pPr>
            <a:endParaRPr lang="en-US" sz="1600" dirty="0">
              <a:ea typeface="+mn-lt"/>
              <a:cs typeface="+mn-lt"/>
            </a:endParaRPr>
          </a:p>
          <a:p>
            <a:pPr marL="742950" lvl="1" indent="-285750">
              <a:buFont typeface="Arial"/>
              <a:buChar char="•"/>
            </a:pPr>
            <a:endParaRPr lang="en-US" sz="1600" dirty="0">
              <a:ea typeface="+mn-lt"/>
              <a:cs typeface="+mn-lt"/>
            </a:endParaRPr>
          </a:p>
          <a:p>
            <a:pPr marL="742950" lvl="1" indent="-285750">
              <a:buFont typeface="Arial"/>
              <a:buChar char="•"/>
            </a:pPr>
            <a:endParaRPr lang="en-US" sz="1600" dirty="0">
              <a:ea typeface="+mn-lt"/>
              <a:cs typeface="+mn-lt"/>
            </a:endParaRPr>
          </a:p>
          <a:p>
            <a:pPr marL="742950" lvl="1" indent="-285750">
              <a:buFont typeface="Arial"/>
              <a:buChar char="•"/>
            </a:pPr>
            <a:endParaRPr lang="en-US" sz="1600" dirty="0">
              <a:cs typeface="Calibri"/>
            </a:endParaRPr>
          </a:p>
          <a:p>
            <a:pPr marL="742950" lvl="1" indent="-285750">
              <a:buFont typeface="Arial"/>
              <a:buChar char="•"/>
            </a:pPr>
            <a:endParaRPr lang="en-US" sz="1600" dirty="0">
              <a:ea typeface="+mn-lt"/>
              <a:cs typeface="Calibri"/>
            </a:endParaRPr>
          </a:p>
          <a:p>
            <a:pPr marL="742950" lvl="1" indent="-285750">
              <a:buFont typeface="Arial"/>
              <a:buChar char="•"/>
            </a:pPr>
            <a:endParaRPr lang="en-US" dirty="0">
              <a:ea typeface="+mn-lt"/>
              <a:cs typeface="+mn-lt"/>
            </a:endParaRPr>
          </a:p>
          <a:p>
            <a:pPr lvl="1"/>
            <a:endParaRPr lang="en-US" sz="1600" dirty="0">
              <a:ea typeface="+mn-lt"/>
              <a:cs typeface="+mn-lt"/>
            </a:endParaRPr>
          </a:p>
        </p:txBody>
      </p:sp>
    </p:spTree>
    <p:extLst>
      <p:ext uri="{BB962C8B-B14F-4D97-AF65-F5344CB8AC3E}">
        <p14:creationId xmlns:p14="http://schemas.microsoft.com/office/powerpoint/2010/main" val="2553177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SACWIS Confidentiality &amp; Review SACWIS Case History Information</a:t>
            </a: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7" name="TextBox 6">
            <a:extLst>
              <a:ext uri="{FF2B5EF4-FFF2-40B4-BE49-F238E27FC236}">
                <a16:creationId xmlns:a16="http://schemas.microsoft.com/office/drawing/2014/main" id="{772CA406-EEE8-41EB-9882-F0A959252165}"/>
              </a:ext>
            </a:extLst>
          </p:cNvPr>
          <p:cNvSpPr txBox="1"/>
          <p:nvPr/>
        </p:nvSpPr>
        <p:spPr>
          <a:xfrm>
            <a:off x="1196622" y="1380066"/>
            <a:ext cx="9347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pic>
        <p:nvPicPr>
          <p:cNvPr id="2" name="Picture 3" descr="Graphical user interface, text, application, email&#10;&#10;Description automatically generated">
            <a:extLst>
              <a:ext uri="{FF2B5EF4-FFF2-40B4-BE49-F238E27FC236}">
                <a16:creationId xmlns:a16="http://schemas.microsoft.com/office/drawing/2014/main" id="{213614D5-8F83-4928-B681-5ADB3831297E}"/>
              </a:ext>
            </a:extLst>
          </p:cNvPr>
          <p:cNvPicPr>
            <a:picLocks noChangeAspect="1"/>
          </p:cNvPicPr>
          <p:nvPr/>
        </p:nvPicPr>
        <p:blipFill>
          <a:blip r:embed="rId3"/>
          <a:stretch>
            <a:fillRect/>
          </a:stretch>
        </p:blipFill>
        <p:spPr>
          <a:xfrm>
            <a:off x="2946667" y="1120854"/>
            <a:ext cx="5523087" cy="5700984"/>
          </a:xfrm>
          <a:prstGeom prst="rect">
            <a:avLst/>
          </a:prstGeom>
        </p:spPr>
      </p:pic>
    </p:spTree>
    <p:extLst>
      <p:ext uri="{BB962C8B-B14F-4D97-AF65-F5344CB8AC3E}">
        <p14:creationId xmlns:p14="http://schemas.microsoft.com/office/powerpoint/2010/main" val="1249502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Upcoming Training Schedule</a:t>
            </a:r>
            <a:endParaRPr sz="28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2" name="Rectangle 1">
            <a:extLst>
              <a:ext uri="{FF2B5EF4-FFF2-40B4-BE49-F238E27FC236}">
                <a16:creationId xmlns:a16="http://schemas.microsoft.com/office/drawing/2014/main" id="{22DEE91A-25D4-4399-ABEC-A2AF27C4FC2D}"/>
              </a:ext>
            </a:extLst>
          </p:cNvPr>
          <p:cNvSpPr/>
          <p:nvPr/>
        </p:nvSpPr>
        <p:spPr>
          <a:xfrm>
            <a:off x="812953" y="1612103"/>
            <a:ext cx="10204173" cy="646331"/>
          </a:xfrm>
          <a:prstGeom prst="rect">
            <a:avLst/>
          </a:prstGeom>
        </p:spPr>
        <p:txBody>
          <a:bodyPr wrap="square" lIns="91440" tIns="45720" rIns="91440" bIns="45720" anchor="t">
            <a:spAutoFit/>
          </a:bodyPr>
          <a:lstStyle/>
          <a:p>
            <a:pPr marL="285750" indent="-285750">
              <a:buFont typeface="Arial"/>
              <a:buChar char="•"/>
            </a:pPr>
            <a:endParaRPr lang="en-US">
              <a:solidFill>
                <a:srgbClr val="000000"/>
              </a:solidFill>
              <a:latin typeface="Calibri"/>
              <a:cs typeface="Calibri"/>
            </a:endParaRPr>
          </a:p>
          <a:p>
            <a:pPr>
              <a:buFont typeface="Arial" panose="020B0604020202020204" pitchFamily="34" charset="0"/>
              <a:buChar char="•"/>
            </a:pPr>
            <a:endParaRPr lang="en-US">
              <a:solidFill>
                <a:srgbClr val="000000"/>
              </a:solidFill>
              <a:latin typeface="Calibri"/>
              <a:cs typeface="Calibri"/>
            </a:endParaRPr>
          </a:p>
        </p:txBody>
      </p:sp>
      <p:sp>
        <p:nvSpPr>
          <p:cNvPr id="4" name="TextBox 3">
            <a:extLst>
              <a:ext uri="{FF2B5EF4-FFF2-40B4-BE49-F238E27FC236}">
                <a16:creationId xmlns:a16="http://schemas.microsoft.com/office/drawing/2014/main" id="{597FB479-0294-4DEB-B5DA-55DF155781B9}"/>
              </a:ext>
            </a:extLst>
          </p:cNvPr>
          <p:cNvSpPr txBox="1"/>
          <p:nvPr/>
        </p:nvSpPr>
        <p:spPr>
          <a:xfrm>
            <a:off x="1295401" y="1535288"/>
            <a:ext cx="881097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360 Safety Series Staff Training with CeCe President</a:t>
            </a:r>
          </a:p>
          <a:p>
            <a:pPr marL="742950" lvl="1" indent="-285750">
              <a:buFont typeface="Arial"/>
              <a:buChar char="•"/>
            </a:pPr>
            <a:r>
              <a:rPr lang="en-US">
                <a:cs typeface="Calibri"/>
              </a:rPr>
              <a:t>4 Sessions that covers field safety, environmental safety, therapeutic and relational security, and de-escalation.  </a:t>
            </a:r>
          </a:p>
          <a:p>
            <a:pPr marL="742950" lvl="1" indent="-285750">
              <a:buFont typeface="Arial"/>
              <a:buChar char="•"/>
            </a:pPr>
            <a:r>
              <a:rPr lang="en-US">
                <a:cs typeface="Calibri"/>
              </a:rPr>
              <a:t>Series starts March 10th, 2022</a:t>
            </a:r>
            <a:endParaRPr lang="en-US"/>
          </a:p>
          <a:p>
            <a:pPr marL="285750" indent="-285750">
              <a:buFont typeface="Arial"/>
              <a:buChar char="•"/>
            </a:pPr>
            <a:r>
              <a:rPr lang="en-US">
                <a:cs typeface="Calibri"/>
              </a:rPr>
              <a:t>Participant Engagement Training</a:t>
            </a:r>
          </a:p>
          <a:p>
            <a:pPr marL="742950" lvl="1" indent="-285750">
              <a:buFont typeface="Arial"/>
              <a:buChar char="•"/>
            </a:pPr>
            <a:r>
              <a:rPr lang="en-US">
                <a:ea typeface="+mn-lt"/>
                <a:cs typeface="+mn-lt"/>
              </a:rPr>
              <a:t>Focuses on the philosophy of engagement and the practical application of engagement techniques.</a:t>
            </a:r>
            <a:endParaRPr lang="en-US">
              <a:cs typeface="Calibri"/>
            </a:endParaRPr>
          </a:p>
          <a:p>
            <a:pPr marL="742950" lvl="1" indent="-285750">
              <a:buFont typeface="Arial"/>
              <a:buChar char="•"/>
            </a:pPr>
            <a:r>
              <a:rPr lang="en-US">
                <a:cs typeface="Calibri"/>
              </a:rPr>
              <a:t>Training tentatively scheduled for May 2022</a:t>
            </a:r>
          </a:p>
          <a:p>
            <a:pPr marL="285750" indent="-285750">
              <a:buFont typeface="Arial"/>
              <a:buChar char="•"/>
            </a:pPr>
            <a:r>
              <a:rPr lang="en-US">
                <a:cs typeface="Calibri"/>
              </a:rPr>
              <a:t>Safer and Together Model Training</a:t>
            </a:r>
          </a:p>
          <a:p>
            <a:pPr marL="742950" lvl="1" indent="-285750">
              <a:buFont typeface="Arial"/>
              <a:buChar char="•"/>
            </a:pPr>
            <a:r>
              <a:rPr lang="en-US">
                <a:ea typeface="+mn-lt"/>
                <a:cs typeface="+mn-lt"/>
              </a:rPr>
              <a:t>Provides the foundation for domestic violence-informed practice</a:t>
            </a:r>
            <a:endParaRPr lang="en-US">
              <a:cs typeface="Calibri"/>
            </a:endParaRPr>
          </a:p>
          <a:p>
            <a:pPr marL="285750" indent="-285750">
              <a:buFont typeface="Arial,Sans-Serif"/>
              <a:buChar char="•"/>
            </a:pPr>
            <a:r>
              <a:rPr lang="en-US">
                <a:ea typeface="+mn-lt"/>
                <a:cs typeface="+mn-lt"/>
              </a:rPr>
              <a:t>Transition to Independence Process (TIP) Model</a:t>
            </a:r>
          </a:p>
          <a:p>
            <a:pPr marL="742950" lvl="1" indent="-285750">
              <a:buFont typeface="Arial,Sans-Serif"/>
              <a:buChar char="•"/>
            </a:pPr>
            <a:r>
              <a:rPr lang="en-US">
                <a:ea typeface="+mn-lt"/>
                <a:cs typeface="+mn-lt"/>
              </a:rPr>
              <a:t>Evidence-supported practice for preparing and facilitating the transition of youth and young adults to improve their progress and outcomes across 5 Transition Domains.</a:t>
            </a:r>
            <a:endParaRPr lang="en-US">
              <a:cs typeface="Calibri"/>
            </a:endParaRPr>
          </a:p>
        </p:txBody>
      </p:sp>
    </p:spTree>
    <p:extLst>
      <p:ext uri="{BB962C8B-B14F-4D97-AF65-F5344CB8AC3E}">
        <p14:creationId xmlns:p14="http://schemas.microsoft.com/office/powerpoint/2010/main" val="1039749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600" b="0">
                <a:solidFill>
                  <a:srgbClr val="00A2B6"/>
                </a:solidFill>
                <a:latin typeface="Calibri"/>
                <a:cs typeface="Calibri"/>
              </a:rPr>
              <a:t>Good News Stories</a:t>
            </a:r>
            <a:endParaRPr sz="26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7" name="TextBox 6">
            <a:extLst>
              <a:ext uri="{FF2B5EF4-FFF2-40B4-BE49-F238E27FC236}">
                <a16:creationId xmlns:a16="http://schemas.microsoft.com/office/drawing/2014/main" id="{5366E703-6E78-4444-ACD5-2914629F66B5}"/>
              </a:ext>
            </a:extLst>
          </p:cNvPr>
          <p:cNvSpPr txBox="1"/>
          <p:nvPr/>
        </p:nvSpPr>
        <p:spPr>
          <a:xfrm>
            <a:off x="1253066" y="1450620"/>
            <a:ext cx="954475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Take a look at what our Participants are accomplishing: </a:t>
            </a:r>
            <a:endParaRPr lang="en-US" dirty="0"/>
          </a:p>
          <a:p>
            <a:endParaRPr lang="en-US">
              <a:ea typeface="+mn-lt"/>
              <a:cs typeface="+mn-lt"/>
            </a:endParaRPr>
          </a:p>
          <a:p>
            <a:r>
              <a:rPr lang="en-US" dirty="0">
                <a:ea typeface="+mn-lt"/>
                <a:cs typeface="+mn-lt"/>
              </a:rPr>
              <a:t>•  Earned STNA certificate and employed in the field </a:t>
            </a:r>
            <a:endParaRPr lang="en-US" dirty="0"/>
          </a:p>
          <a:p>
            <a:r>
              <a:rPr lang="en-US" dirty="0">
                <a:ea typeface="+mn-lt"/>
                <a:cs typeface="+mn-lt"/>
              </a:rPr>
              <a:t>•  Enrolled in post-secondary education at ETI Technical College to earn a certification in Medical Assisting </a:t>
            </a:r>
            <a:endParaRPr lang="en-US" dirty="0"/>
          </a:p>
          <a:p>
            <a:r>
              <a:rPr lang="en-US" dirty="0">
                <a:ea typeface="+mn-lt"/>
                <a:cs typeface="+mn-lt"/>
              </a:rPr>
              <a:t>•  Promoted to Assistant Manager at Subway </a:t>
            </a:r>
            <a:endParaRPr lang="en-US" dirty="0"/>
          </a:p>
          <a:p>
            <a:r>
              <a:rPr lang="en-US" dirty="0">
                <a:ea typeface="+mn-lt"/>
                <a:cs typeface="+mn-lt"/>
              </a:rPr>
              <a:t>•  Maintained stable housing for an extended period </a:t>
            </a:r>
            <a:endParaRPr lang="en-US" dirty="0"/>
          </a:p>
          <a:p>
            <a:r>
              <a:rPr lang="en-US" dirty="0">
                <a:ea typeface="+mn-lt"/>
                <a:cs typeface="+mn-lt"/>
              </a:rPr>
              <a:t>•  Offered and accepted full-time employment with the Lake County Sheriff’s Department as a Corrections Officer </a:t>
            </a:r>
            <a:endParaRPr lang="en-US" dirty="0"/>
          </a:p>
          <a:p>
            <a:r>
              <a:rPr lang="en-US" dirty="0">
                <a:ea typeface="+mn-lt"/>
                <a:cs typeface="+mn-lt"/>
              </a:rPr>
              <a:t>•  Earned straight A’s while attending Ashland University </a:t>
            </a:r>
            <a:endParaRPr lang="en-US" dirty="0"/>
          </a:p>
          <a:p>
            <a:r>
              <a:rPr lang="en-US" dirty="0">
                <a:ea typeface="+mn-lt"/>
                <a:cs typeface="+mn-lt"/>
              </a:rPr>
              <a:t>•  Employed and started GED classes </a:t>
            </a:r>
            <a:endParaRPr lang="en-US" dirty="0"/>
          </a:p>
          <a:p>
            <a:r>
              <a:rPr lang="en-US" dirty="0">
                <a:ea typeface="+mn-lt"/>
                <a:cs typeface="+mn-lt"/>
              </a:rPr>
              <a:t>•  Started first job at Dollar General while attending classes </a:t>
            </a:r>
            <a:endParaRPr lang="en-US" dirty="0"/>
          </a:p>
          <a:p>
            <a:r>
              <a:rPr lang="en-US" dirty="0">
                <a:ea typeface="+mn-lt"/>
                <a:cs typeface="+mn-lt"/>
              </a:rPr>
              <a:t>•  Secured a new apartment </a:t>
            </a:r>
            <a:endParaRPr lang="en-US" dirty="0"/>
          </a:p>
          <a:p>
            <a:r>
              <a:rPr lang="en-US" dirty="0">
                <a:ea typeface="+mn-lt"/>
                <a:cs typeface="+mn-lt"/>
              </a:rPr>
              <a:t>•  Increased independence by receiving a driver’s license </a:t>
            </a:r>
            <a:endParaRPr lang="en-US" dirty="0"/>
          </a:p>
          <a:p>
            <a:r>
              <a:rPr lang="en-US" dirty="0">
                <a:ea typeface="+mn-lt"/>
                <a:cs typeface="+mn-lt"/>
              </a:rPr>
              <a:t>•  Enrolled in a Cosmetology program </a:t>
            </a:r>
            <a:endParaRPr lang="en-US" dirty="0"/>
          </a:p>
        </p:txBody>
      </p:sp>
      <p:pic>
        <p:nvPicPr>
          <p:cNvPr id="5" name="Picture 5" descr="A picture containing map&#10;&#10;Description automatically generated">
            <a:extLst>
              <a:ext uri="{FF2B5EF4-FFF2-40B4-BE49-F238E27FC236}">
                <a16:creationId xmlns:a16="http://schemas.microsoft.com/office/drawing/2014/main" id="{FCD12DCB-7EA0-4AAD-A07B-FECE1096C2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95177" y="62162"/>
            <a:ext cx="2743200" cy="2157948"/>
          </a:xfrm>
          <a:prstGeom prst="rect">
            <a:avLst/>
          </a:prstGeom>
        </p:spPr>
      </p:pic>
      <p:sp>
        <p:nvSpPr>
          <p:cNvPr id="6" name="TextBox 5">
            <a:extLst>
              <a:ext uri="{FF2B5EF4-FFF2-40B4-BE49-F238E27FC236}">
                <a16:creationId xmlns:a16="http://schemas.microsoft.com/office/drawing/2014/main" id="{B620EB1B-7BEA-4F34-8197-D88BE53646EF}"/>
              </a:ext>
            </a:extLst>
          </p:cNvPr>
          <p:cNvSpPr txBox="1"/>
          <p:nvPr/>
        </p:nvSpPr>
        <p:spPr>
          <a:xfrm>
            <a:off x="7817396" y="4305105"/>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pic>
        <p:nvPicPr>
          <p:cNvPr id="9" name="Picture 9" descr="A picture containing outdoor object&#10;&#10;Description automatically generated">
            <a:extLst>
              <a:ext uri="{FF2B5EF4-FFF2-40B4-BE49-F238E27FC236}">
                <a16:creationId xmlns:a16="http://schemas.microsoft.com/office/drawing/2014/main" id="{1150BC6F-9BE0-4553-9192-BB6619ED140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99310" y="3894574"/>
            <a:ext cx="2289380" cy="2188738"/>
          </a:xfrm>
          <a:prstGeom prst="rect">
            <a:avLst/>
          </a:prstGeom>
        </p:spPr>
      </p:pic>
    </p:spTree>
    <p:extLst>
      <p:ext uri="{BB962C8B-B14F-4D97-AF65-F5344CB8AC3E}">
        <p14:creationId xmlns:p14="http://schemas.microsoft.com/office/powerpoint/2010/main" val="2660025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600" b="0">
                <a:solidFill>
                  <a:srgbClr val="00A2B6"/>
                </a:solidFill>
                <a:latin typeface="Calibri"/>
                <a:cs typeface="Calibri"/>
              </a:rPr>
              <a:t>Bridges Extraordinary Staff – Supporting Team in Agency and Program Goals</a:t>
            </a:r>
            <a:endParaRPr sz="26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2" name="TextBox 1">
            <a:extLst>
              <a:ext uri="{FF2B5EF4-FFF2-40B4-BE49-F238E27FC236}">
                <a16:creationId xmlns:a16="http://schemas.microsoft.com/office/drawing/2014/main" id="{9CF0009C-199B-45F3-9CB8-8D76251DB327}"/>
              </a:ext>
            </a:extLst>
          </p:cNvPr>
          <p:cNvSpPr txBox="1"/>
          <p:nvPr/>
        </p:nvSpPr>
        <p:spPr>
          <a:xfrm>
            <a:off x="1365956" y="2297288"/>
            <a:ext cx="90508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4" name="Picture 4" descr="A person taking a selfie&#10;&#10;Description automatically generated">
            <a:extLst>
              <a:ext uri="{FF2B5EF4-FFF2-40B4-BE49-F238E27FC236}">
                <a16:creationId xmlns:a16="http://schemas.microsoft.com/office/drawing/2014/main" id="{B5C2EA58-3DB5-4F64-90AB-C764509AD434}"/>
              </a:ext>
            </a:extLst>
          </p:cNvPr>
          <p:cNvPicPr>
            <a:picLocks noChangeAspect="1"/>
          </p:cNvPicPr>
          <p:nvPr/>
        </p:nvPicPr>
        <p:blipFill>
          <a:blip r:embed="rId3"/>
          <a:stretch>
            <a:fillRect/>
          </a:stretch>
        </p:blipFill>
        <p:spPr>
          <a:xfrm>
            <a:off x="892690" y="1572883"/>
            <a:ext cx="2772244" cy="4042914"/>
          </a:xfrm>
          <a:prstGeom prst="rect">
            <a:avLst/>
          </a:prstGeom>
        </p:spPr>
      </p:pic>
      <p:pic>
        <p:nvPicPr>
          <p:cNvPr id="6" name="Picture 6" descr="A person holding a baby&#10;&#10;Description automatically generated">
            <a:extLst>
              <a:ext uri="{FF2B5EF4-FFF2-40B4-BE49-F238E27FC236}">
                <a16:creationId xmlns:a16="http://schemas.microsoft.com/office/drawing/2014/main" id="{50AF6B18-3DB7-4155-80C2-09AFCFC05B19}"/>
              </a:ext>
            </a:extLst>
          </p:cNvPr>
          <p:cNvPicPr>
            <a:picLocks noChangeAspect="1"/>
          </p:cNvPicPr>
          <p:nvPr/>
        </p:nvPicPr>
        <p:blipFill>
          <a:blip r:embed="rId4"/>
          <a:stretch>
            <a:fillRect/>
          </a:stretch>
        </p:blipFill>
        <p:spPr>
          <a:xfrm>
            <a:off x="4529921" y="1444819"/>
            <a:ext cx="2720010" cy="3827253"/>
          </a:xfrm>
          <a:prstGeom prst="rect">
            <a:avLst/>
          </a:prstGeom>
        </p:spPr>
      </p:pic>
      <p:sp>
        <p:nvSpPr>
          <p:cNvPr id="7" name="TextBox 6">
            <a:extLst>
              <a:ext uri="{FF2B5EF4-FFF2-40B4-BE49-F238E27FC236}">
                <a16:creationId xmlns:a16="http://schemas.microsoft.com/office/drawing/2014/main" id="{419D8DBE-2320-47DA-8B2B-3486ECB4DAAD}"/>
              </a:ext>
            </a:extLst>
          </p:cNvPr>
          <p:cNvSpPr txBox="1"/>
          <p:nvPr/>
        </p:nvSpPr>
        <p:spPr>
          <a:xfrm rot="300000">
            <a:off x="3487049" y="6080392"/>
            <a:ext cx="2743200" cy="162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TextBox 7">
            <a:extLst>
              <a:ext uri="{FF2B5EF4-FFF2-40B4-BE49-F238E27FC236}">
                <a16:creationId xmlns:a16="http://schemas.microsoft.com/office/drawing/2014/main" id="{46DF4CC3-D604-4F90-9013-D181F71FA6B7}"/>
              </a:ext>
            </a:extLst>
          </p:cNvPr>
          <p:cNvSpPr txBox="1"/>
          <p:nvPr/>
        </p:nvSpPr>
        <p:spPr>
          <a:xfrm rot="10260000" flipH="1" flipV="1">
            <a:off x="9162554" y="4902308"/>
            <a:ext cx="851138" cy="297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9">
            <a:extLst>
              <a:ext uri="{FF2B5EF4-FFF2-40B4-BE49-F238E27FC236}">
                <a16:creationId xmlns:a16="http://schemas.microsoft.com/office/drawing/2014/main" id="{A09EAD42-1385-4505-84FA-B0A56472A50C}"/>
              </a:ext>
            </a:extLst>
          </p:cNvPr>
          <p:cNvPicPr>
            <a:picLocks noChangeAspect="1"/>
          </p:cNvPicPr>
          <p:nvPr/>
        </p:nvPicPr>
        <p:blipFill>
          <a:blip r:embed="rId5"/>
          <a:stretch>
            <a:fillRect/>
          </a:stretch>
        </p:blipFill>
        <p:spPr>
          <a:xfrm>
            <a:off x="8173530" y="1502434"/>
            <a:ext cx="2472905" cy="3335547"/>
          </a:xfrm>
          <a:prstGeom prst="rect">
            <a:avLst/>
          </a:prstGeom>
        </p:spPr>
      </p:pic>
      <p:sp>
        <p:nvSpPr>
          <p:cNvPr id="10" name="TextBox 9">
            <a:extLst>
              <a:ext uri="{FF2B5EF4-FFF2-40B4-BE49-F238E27FC236}">
                <a16:creationId xmlns:a16="http://schemas.microsoft.com/office/drawing/2014/main" id="{DE8C8C9E-F065-4147-84A5-3EE87BF34B65}"/>
              </a:ext>
            </a:extLst>
          </p:cNvPr>
          <p:cNvSpPr txBox="1"/>
          <p:nvPr/>
        </p:nvSpPr>
        <p:spPr>
          <a:xfrm>
            <a:off x="1107395" y="566378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rPr>
              <a:t>Ashli Snyder- COVA</a:t>
            </a:r>
          </a:p>
        </p:txBody>
      </p:sp>
      <p:sp>
        <p:nvSpPr>
          <p:cNvPr id="11" name="TextBox 10">
            <a:extLst>
              <a:ext uri="{FF2B5EF4-FFF2-40B4-BE49-F238E27FC236}">
                <a16:creationId xmlns:a16="http://schemas.microsoft.com/office/drawing/2014/main" id="{E55FF41F-D5B9-48F3-8B84-AB6ED2FE1DE8}"/>
              </a:ext>
            </a:extLst>
          </p:cNvPr>
          <p:cNvSpPr txBox="1"/>
          <p:nvPr/>
        </p:nvSpPr>
        <p:spPr>
          <a:xfrm>
            <a:off x="4718542" y="54337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cs typeface="Calibri"/>
              </a:rPr>
              <a:t>Brian Mahar-COVA</a:t>
            </a:r>
          </a:p>
        </p:txBody>
      </p:sp>
      <p:sp>
        <p:nvSpPr>
          <p:cNvPr id="12" name="TextBox 11">
            <a:extLst>
              <a:ext uri="{FF2B5EF4-FFF2-40B4-BE49-F238E27FC236}">
                <a16:creationId xmlns:a16="http://schemas.microsoft.com/office/drawing/2014/main" id="{1C47F4B6-5896-4DA4-95FC-C3F8574E6BDB}"/>
              </a:ext>
            </a:extLst>
          </p:cNvPr>
          <p:cNvSpPr txBox="1"/>
          <p:nvPr/>
        </p:nvSpPr>
        <p:spPr>
          <a:xfrm rot="7560000" flipV="1">
            <a:off x="8191351" y="5407406"/>
            <a:ext cx="1679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3" name="TextBox 12">
            <a:extLst>
              <a:ext uri="{FF2B5EF4-FFF2-40B4-BE49-F238E27FC236}">
                <a16:creationId xmlns:a16="http://schemas.microsoft.com/office/drawing/2014/main" id="{C5BD2508-28B3-4BA3-A9AA-C93653DD463C}"/>
              </a:ext>
            </a:extLst>
          </p:cNvPr>
          <p:cNvSpPr txBox="1"/>
          <p:nvPr/>
        </p:nvSpPr>
        <p:spPr>
          <a:xfrm>
            <a:off x="8173169" y="489513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cs typeface="Calibri"/>
              </a:rPr>
              <a:t>Jami Henningsen-South Community</a:t>
            </a:r>
          </a:p>
        </p:txBody>
      </p:sp>
    </p:spTree>
    <p:extLst>
      <p:ext uri="{BB962C8B-B14F-4D97-AF65-F5344CB8AC3E}">
        <p14:creationId xmlns:p14="http://schemas.microsoft.com/office/powerpoint/2010/main" val="601121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a:solidFill>
                  <a:srgbClr val="00A2B6"/>
                </a:solidFill>
                <a:latin typeface="Calibri"/>
                <a:cs typeface="Calibri"/>
              </a:rPr>
              <a:t>Bridges Extraordinary Staff – Participant Progress Towards Success</a:t>
            </a:r>
            <a:endParaRPr sz="2800" b="0">
              <a:solidFill>
                <a:srgbClr val="00A2B6"/>
              </a:solidFill>
              <a:latin typeface="Calibri"/>
              <a:cs typeface="Calibri"/>
            </a:endParaRPr>
          </a:p>
        </p:txBody>
      </p:sp>
      <p:sp>
        <p:nvSpPr>
          <p:cNvPr id="3" name="Rectangle 2">
            <a:extLst>
              <a:ext uri="{FF2B5EF4-FFF2-40B4-BE49-F238E27FC236}">
                <a16:creationId xmlns:a16="http://schemas.microsoft.com/office/drawing/2014/main" id="{CCB37656-AA24-4414-8878-2C4E03788EF6}"/>
              </a:ext>
            </a:extLst>
          </p:cNvPr>
          <p:cNvSpPr/>
          <p:nvPr/>
        </p:nvSpPr>
        <p:spPr>
          <a:xfrm>
            <a:off x="759847" y="1296044"/>
            <a:ext cx="11256826" cy="307777"/>
          </a:xfrm>
          <a:prstGeom prst="rect">
            <a:avLst/>
          </a:prstGeom>
        </p:spPr>
        <p:txBody>
          <a:bodyPr wrap="square">
            <a:spAutoFit/>
          </a:bodyPr>
          <a:lstStyle/>
          <a:p>
            <a:pPr marL="0" lvl="2">
              <a:spcBef>
                <a:spcPts val="273"/>
              </a:spcBef>
              <a:buClr>
                <a:srgbClr val="007682"/>
              </a:buClr>
              <a:buSzPct val="130000"/>
              <a:tabLst>
                <a:tab pos="193742" algn="l"/>
                <a:tab pos="235954" algn="l"/>
              </a:tabLst>
            </a:pPr>
            <a:endParaRPr lang="en-US" sz="1400">
              <a:latin typeface="Calibri" panose="020F0502020204030204" pitchFamily="34" charset="0"/>
              <a:cs typeface="Calibri" panose="020F0502020204030204" pitchFamily="34" charset="0"/>
              <a:sym typeface="Calibri"/>
            </a:endParaRPr>
          </a:p>
        </p:txBody>
      </p:sp>
      <p:sp>
        <p:nvSpPr>
          <p:cNvPr id="6" name="TextBox 5">
            <a:extLst>
              <a:ext uri="{FF2B5EF4-FFF2-40B4-BE49-F238E27FC236}">
                <a16:creationId xmlns:a16="http://schemas.microsoft.com/office/drawing/2014/main" id="{2189B495-A5FA-40CD-9D86-EC43F73B0F7B}"/>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2" name="Picture 3" descr="A person taking a selfie&#10;&#10;Description automatically generated">
            <a:extLst>
              <a:ext uri="{FF2B5EF4-FFF2-40B4-BE49-F238E27FC236}">
                <a16:creationId xmlns:a16="http://schemas.microsoft.com/office/drawing/2014/main" id="{529BF9AF-6BA5-4E8F-9304-116332C47014}"/>
              </a:ext>
            </a:extLst>
          </p:cNvPr>
          <p:cNvPicPr>
            <a:picLocks noChangeAspect="1"/>
          </p:cNvPicPr>
          <p:nvPr/>
        </p:nvPicPr>
        <p:blipFill>
          <a:blip r:embed="rId3"/>
          <a:stretch>
            <a:fillRect/>
          </a:stretch>
        </p:blipFill>
        <p:spPr>
          <a:xfrm>
            <a:off x="203520" y="1451797"/>
            <a:ext cx="2743200" cy="2749371"/>
          </a:xfrm>
          <a:prstGeom prst="rect">
            <a:avLst/>
          </a:prstGeom>
        </p:spPr>
      </p:pic>
      <p:pic>
        <p:nvPicPr>
          <p:cNvPr id="5" name="Picture 6">
            <a:extLst>
              <a:ext uri="{FF2B5EF4-FFF2-40B4-BE49-F238E27FC236}">
                <a16:creationId xmlns:a16="http://schemas.microsoft.com/office/drawing/2014/main" id="{4DAC0363-C91E-4B9B-8DA9-806D95054129}"/>
              </a:ext>
            </a:extLst>
          </p:cNvPr>
          <p:cNvPicPr>
            <a:picLocks noChangeAspect="1"/>
          </p:cNvPicPr>
          <p:nvPr/>
        </p:nvPicPr>
        <p:blipFill>
          <a:blip r:embed="rId4"/>
          <a:stretch>
            <a:fillRect/>
          </a:stretch>
        </p:blipFill>
        <p:spPr>
          <a:xfrm>
            <a:off x="3192148" y="1146286"/>
            <a:ext cx="2743200" cy="3481266"/>
          </a:xfrm>
          <a:prstGeom prst="rect">
            <a:avLst/>
          </a:prstGeom>
        </p:spPr>
      </p:pic>
      <p:sp>
        <p:nvSpPr>
          <p:cNvPr id="7" name="TextBox 6">
            <a:extLst>
              <a:ext uri="{FF2B5EF4-FFF2-40B4-BE49-F238E27FC236}">
                <a16:creationId xmlns:a16="http://schemas.microsoft.com/office/drawing/2014/main" id="{DF11A3D6-7C2D-43E7-B95E-EFE9D2FC86D4}"/>
              </a:ext>
            </a:extLst>
          </p:cNvPr>
          <p:cNvSpPr txBox="1"/>
          <p:nvPr/>
        </p:nvSpPr>
        <p:spPr>
          <a:xfrm>
            <a:off x="625955" y="43353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cs typeface="Calibri"/>
              </a:rPr>
              <a:t>India Craft-Adriel</a:t>
            </a:r>
            <a:endParaRPr lang="en-US">
              <a:cs typeface="Calibri"/>
            </a:endParaRPr>
          </a:p>
        </p:txBody>
      </p:sp>
      <p:pic>
        <p:nvPicPr>
          <p:cNvPr id="8" name="Picture 8" descr="A picture containing person&#10;&#10;Description automatically generated">
            <a:extLst>
              <a:ext uri="{FF2B5EF4-FFF2-40B4-BE49-F238E27FC236}">
                <a16:creationId xmlns:a16="http://schemas.microsoft.com/office/drawing/2014/main" id="{8124100D-1188-48B9-AF77-B57160DE4A62}"/>
              </a:ext>
            </a:extLst>
          </p:cNvPr>
          <p:cNvPicPr>
            <a:picLocks noChangeAspect="1"/>
          </p:cNvPicPr>
          <p:nvPr/>
        </p:nvPicPr>
        <p:blipFill>
          <a:blip r:embed="rId5"/>
          <a:stretch>
            <a:fillRect/>
          </a:stretch>
        </p:blipFill>
        <p:spPr>
          <a:xfrm>
            <a:off x="6181305" y="1497214"/>
            <a:ext cx="2743200" cy="2743200"/>
          </a:xfrm>
          <a:prstGeom prst="rect">
            <a:avLst/>
          </a:prstGeom>
        </p:spPr>
      </p:pic>
      <p:sp>
        <p:nvSpPr>
          <p:cNvPr id="9" name="TextBox 8">
            <a:extLst>
              <a:ext uri="{FF2B5EF4-FFF2-40B4-BE49-F238E27FC236}">
                <a16:creationId xmlns:a16="http://schemas.microsoft.com/office/drawing/2014/main" id="{74F84134-5150-4F43-AFD0-C29B750C921C}"/>
              </a:ext>
            </a:extLst>
          </p:cNvPr>
          <p:cNvSpPr txBox="1"/>
          <p:nvPr/>
        </p:nvSpPr>
        <p:spPr>
          <a:xfrm>
            <a:off x="3093702" y="4701571"/>
            <a:ext cx="27573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cs typeface="Calibri"/>
              </a:rPr>
              <a:t>Melissa Greathouse-Shelter Care</a:t>
            </a:r>
            <a:endParaRPr lang="en-US" b="1">
              <a:cs typeface="Calibri"/>
            </a:endParaRPr>
          </a:p>
        </p:txBody>
      </p:sp>
      <p:sp>
        <p:nvSpPr>
          <p:cNvPr id="10" name="TextBox 9">
            <a:extLst>
              <a:ext uri="{FF2B5EF4-FFF2-40B4-BE49-F238E27FC236}">
                <a16:creationId xmlns:a16="http://schemas.microsoft.com/office/drawing/2014/main" id="{9AC44C04-9C14-45F9-B6E6-2FC06D24FA1D}"/>
              </a:ext>
            </a:extLst>
          </p:cNvPr>
          <p:cNvSpPr txBox="1"/>
          <p:nvPr/>
        </p:nvSpPr>
        <p:spPr>
          <a:xfrm>
            <a:off x="6093676" y="43787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rPr>
              <a:t>Brittany Vantilburg- TVN</a:t>
            </a:r>
            <a:endParaRPr lang="en-US" b="1">
              <a:solidFill>
                <a:srgbClr val="007682"/>
              </a:solidFill>
              <a:cs typeface="Calibri"/>
            </a:endParaRPr>
          </a:p>
        </p:txBody>
      </p:sp>
      <p:sp>
        <p:nvSpPr>
          <p:cNvPr id="11" name="TextBox 10">
            <a:extLst>
              <a:ext uri="{FF2B5EF4-FFF2-40B4-BE49-F238E27FC236}">
                <a16:creationId xmlns:a16="http://schemas.microsoft.com/office/drawing/2014/main" id="{0962EB6F-9F80-4FA3-84D5-740ABDEB2DC4}"/>
              </a:ext>
            </a:extLst>
          </p:cNvPr>
          <p:cNvSpPr txBox="1"/>
          <p:nvPr/>
        </p:nvSpPr>
        <p:spPr>
          <a:xfrm>
            <a:off x="561622" y="5472288"/>
            <a:ext cx="1938867" cy="660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007682"/>
                </a:solidFill>
              </a:rPr>
              <a:t>Direasa</a:t>
            </a:r>
            <a:r>
              <a:rPr lang="en-US" b="1">
                <a:solidFill>
                  <a:srgbClr val="007682"/>
                </a:solidFill>
              </a:rPr>
              <a:t> Mason- </a:t>
            </a:r>
            <a:r>
              <a:rPr lang="en-US" b="1" err="1">
                <a:solidFill>
                  <a:srgbClr val="007682"/>
                </a:solidFill>
              </a:rPr>
              <a:t>Beechbrook</a:t>
            </a:r>
            <a:endParaRPr lang="en-US" b="1" err="1">
              <a:solidFill>
                <a:srgbClr val="007682"/>
              </a:solidFill>
              <a:cs typeface="Calibri"/>
            </a:endParaRPr>
          </a:p>
        </p:txBody>
      </p:sp>
      <p:sp>
        <p:nvSpPr>
          <p:cNvPr id="16" name="TextBox 15">
            <a:extLst>
              <a:ext uri="{FF2B5EF4-FFF2-40B4-BE49-F238E27FC236}">
                <a16:creationId xmlns:a16="http://schemas.microsoft.com/office/drawing/2014/main" id="{FB6F7E82-69EC-4E1A-B293-3E132D82DFB6}"/>
              </a:ext>
            </a:extLst>
          </p:cNvPr>
          <p:cNvSpPr txBox="1"/>
          <p:nvPr/>
        </p:nvSpPr>
        <p:spPr>
          <a:xfrm>
            <a:off x="5945011" y="5549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cs typeface="Calibri"/>
              </a:rPr>
              <a:t>Jenna Stowers- NYAP</a:t>
            </a:r>
          </a:p>
        </p:txBody>
      </p:sp>
      <p:sp>
        <p:nvSpPr>
          <p:cNvPr id="17" name="TextBox 16">
            <a:extLst>
              <a:ext uri="{FF2B5EF4-FFF2-40B4-BE49-F238E27FC236}">
                <a16:creationId xmlns:a16="http://schemas.microsoft.com/office/drawing/2014/main" id="{82FD22E8-73D9-4BD0-8428-EA9E2CBBEB20}"/>
              </a:ext>
            </a:extLst>
          </p:cNvPr>
          <p:cNvSpPr txBox="1"/>
          <p:nvPr/>
        </p:nvSpPr>
        <p:spPr>
          <a:xfrm>
            <a:off x="9262886" y="49589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682"/>
                </a:solidFill>
                <a:cs typeface="Calibri"/>
              </a:rPr>
              <a:t>Emily </a:t>
            </a:r>
            <a:r>
              <a:rPr lang="en-US" b="1" err="1">
                <a:solidFill>
                  <a:srgbClr val="007682"/>
                </a:solidFill>
                <a:cs typeface="Calibri"/>
              </a:rPr>
              <a:t>Kolozar</a:t>
            </a:r>
            <a:r>
              <a:rPr lang="en-US" b="1">
                <a:solidFill>
                  <a:srgbClr val="007682"/>
                </a:solidFill>
                <a:cs typeface="Calibri"/>
              </a:rPr>
              <a:t>- NYAP</a:t>
            </a:r>
          </a:p>
        </p:txBody>
      </p:sp>
      <p:sp>
        <p:nvSpPr>
          <p:cNvPr id="12" name="TextBox 11">
            <a:extLst>
              <a:ext uri="{FF2B5EF4-FFF2-40B4-BE49-F238E27FC236}">
                <a16:creationId xmlns:a16="http://schemas.microsoft.com/office/drawing/2014/main" id="{3624B476-9594-4C2C-BF57-EEC751440A54}"/>
              </a:ext>
            </a:extLst>
          </p:cNvPr>
          <p:cNvSpPr txBox="1"/>
          <p:nvPr/>
        </p:nvSpPr>
        <p:spPr>
          <a:xfrm>
            <a:off x="9762067" y="26359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3" name="Picture 13">
            <a:extLst>
              <a:ext uri="{FF2B5EF4-FFF2-40B4-BE49-F238E27FC236}">
                <a16:creationId xmlns:a16="http://schemas.microsoft.com/office/drawing/2014/main" id="{85124B4B-B1B0-42D9-A71B-B34FE119FD70}"/>
              </a:ext>
            </a:extLst>
          </p:cNvPr>
          <p:cNvPicPr>
            <a:picLocks noChangeAspect="1"/>
          </p:cNvPicPr>
          <p:nvPr/>
        </p:nvPicPr>
        <p:blipFill>
          <a:blip r:embed="rId6"/>
          <a:stretch>
            <a:fillRect/>
          </a:stretch>
        </p:blipFill>
        <p:spPr>
          <a:xfrm>
            <a:off x="9169399" y="1190978"/>
            <a:ext cx="2743200" cy="3657600"/>
          </a:xfrm>
          <a:prstGeom prst="rect">
            <a:avLst/>
          </a:prstGeom>
        </p:spPr>
      </p:pic>
    </p:spTree>
    <p:extLst>
      <p:ext uri="{BB962C8B-B14F-4D97-AF65-F5344CB8AC3E}">
        <p14:creationId xmlns:p14="http://schemas.microsoft.com/office/powerpoint/2010/main" val="1365815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Shape 120"/>
          <p:cNvSpPr txBox="1">
            <a:spLocks noGrp="1"/>
          </p:cNvSpPr>
          <p:nvPr>
            <p:ph type="title"/>
          </p:nvPr>
        </p:nvSpPr>
        <p:spPr>
          <a:xfrm>
            <a:off x="1383564" y="348865"/>
            <a:ext cx="9718111" cy="1576446"/>
          </a:xfrm>
          <a:prstGeom prst="rect">
            <a:avLst/>
          </a:prstGeom>
        </p:spPr>
        <p:txBody>
          <a:bodyPr spcFirstLastPara="1" vert="horz" lIns="91440" tIns="45720" rIns="91440" bIns="45720" rtlCol="0" anchor="ctr" anchorCtr="0">
            <a:normAutofit/>
          </a:bodyPr>
          <a:lstStyle/>
          <a:p>
            <a:pPr>
              <a:spcBef>
                <a:spcPct val="0"/>
              </a:spcBef>
              <a:buClr>
                <a:srgbClr val="C00000"/>
              </a:buClr>
              <a:buSzPts val="3600"/>
            </a:pPr>
            <a:r>
              <a:rPr lang="en-US" sz="4000" b="0" kern="1200">
                <a:solidFill>
                  <a:srgbClr val="FFFFFF"/>
                </a:solidFill>
                <a:latin typeface="+mj-lt"/>
                <a:ea typeface="+mj-ea"/>
                <a:cs typeface="+mj-cs"/>
              </a:rPr>
              <a:t>Final Questions or Comments?</a:t>
            </a:r>
          </a:p>
        </p:txBody>
      </p:sp>
      <p:graphicFrame>
        <p:nvGraphicFramePr>
          <p:cNvPr id="134" name="TextBox 1">
            <a:extLst>
              <a:ext uri="{FF2B5EF4-FFF2-40B4-BE49-F238E27FC236}">
                <a16:creationId xmlns:a16="http://schemas.microsoft.com/office/drawing/2014/main" id="{1B115B13-EC81-4479-BB0A-2ADB5531BADD}"/>
              </a:ext>
            </a:extLst>
          </p:cNvPr>
          <p:cNvGraphicFramePr/>
          <p:nvPr>
            <p:extLst>
              <p:ext uri="{D42A27DB-BD31-4B8C-83A1-F6EECF244321}">
                <p14:modId xmlns:p14="http://schemas.microsoft.com/office/powerpoint/2010/main" val="105725976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269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2" name="TextBox 1">
            <a:extLst>
              <a:ext uri="{FF2B5EF4-FFF2-40B4-BE49-F238E27FC236}">
                <a16:creationId xmlns:a16="http://schemas.microsoft.com/office/drawing/2014/main" id="{4FAB97B7-52F4-4DF6-BC9A-34006B7D83DA}"/>
              </a:ext>
            </a:extLst>
          </p:cNvPr>
          <p:cNvSpPr txBox="1"/>
          <p:nvPr/>
        </p:nvSpPr>
        <p:spPr>
          <a:xfrm>
            <a:off x="815622" y="1140177"/>
            <a:ext cx="10264421"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PII/PHI:</a:t>
            </a:r>
          </a:p>
          <a:p>
            <a:endParaRPr lang="en-US" sz="1000" dirty="0"/>
          </a:p>
          <a:p>
            <a:r>
              <a:rPr lang="en-US" sz="1600" dirty="0">
                <a:ea typeface="+mn-lt"/>
                <a:cs typeface="+mn-lt"/>
              </a:rPr>
              <a:t>•  PII/PHI must not be contained in any part of the email. This includes the subject line, the body of the email or in any attachments.  </a:t>
            </a:r>
          </a:p>
          <a:p>
            <a:endParaRPr lang="en-US" sz="1000" dirty="0"/>
          </a:p>
          <a:p>
            <a:r>
              <a:rPr lang="en-US" sz="1600" dirty="0">
                <a:ea typeface="+mn-lt"/>
                <a:cs typeface="+mn-lt"/>
              </a:rPr>
              <a:t>•  In the CIR form, the section for “Incident was reported to Bridges by:” should have general titles.  Examples are: Young Adult; YA’s Host Home; YA’s girlfriend; Police Department; Hospital; etc.</a:t>
            </a:r>
          </a:p>
          <a:p>
            <a:endParaRPr lang="en-US" sz="1600" dirty="0"/>
          </a:p>
          <a:p>
            <a:r>
              <a:rPr lang="en-US" sz="1600" dirty="0">
                <a:ea typeface="+mn-lt"/>
                <a:cs typeface="+mn-lt"/>
              </a:rPr>
              <a:t>Examples for Emails/CIR Form narrative: </a:t>
            </a:r>
            <a:endParaRPr lang="en-US" sz="1600" dirty="0"/>
          </a:p>
          <a:p>
            <a:endParaRPr lang="en-US" sz="1000" dirty="0">
              <a:ea typeface="+mn-lt"/>
              <a:cs typeface="+mn-lt"/>
            </a:endParaRPr>
          </a:p>
          <a:p>
            <a:r>
              <a:rPr lang="en-US" sz="1600" dirty="0">
                <a:ea typeface="+mn-lt"/>
                <a:cs typeface="+mn-lt"/>
              </a:rPr>
              <a:t>•  On 3.7.22 Jana Pearce called BL and said she was in car accident with her friend Sarah Levels.  She was taken to Grant Hospital in Columbus, Ohio and released.  The car accident was her fault, so she got a ticket for improper right turn.  She has a court hearing at Franklin County Municipal court on 3.10.22 (</a:t>
            </a:r>
            <a:r>
              <a:rPr lang="en-US" sz="1600" b="1" dirty="0">
                <a:ea typeface="+mn-lt"/>
                <a:cs typeface="+mn-lt"/>
              </a:rPr>
              <a:t>Incorrect</a:t>
            </a:r>
            <a:r>
              <a:rPr lang="en-US" sz="1600" dirty="0">
                <a:ea typeface="+mn-lt"/>
                <a:cs typeface="+mn-lt"/>
              </a:rPr>
              <a:t>)</a:t>
            </a:r>
          </a:p>
          <a:p>
            <a:endParaRPr lang="en-US" sz="1000" dirty="0"/>
          </a:p>
          <a:p>
            <a:r>
              <a:rPr lang="en-US" sz="1600" dirty="0">
                <a:ea typeface="+mn-lt"/>
                <a:cs typeface="+mn-lt"/>
              </a:rPr>
              <a:t>•  On 3.7.22 YA called BL due to being in a car accident with her friend.  YA was treated and released from the hospital.  YA received a ticket and has a court hearing on 3.10.22. (</a:t>
            </a:r>
            <a:r>
              <a:rPr lang="en-US" sz="1600" b="1" dirty="0">
                <a:ea typeface="+mn-lt"/>
                <a:cs typeface="+mn-lt"/>
              </a:rPr>
              <a:t>correct</a:t>
            </a:r>
            <a:r>
              <a:rPr lang="en-US" sz="1600" dirty="0">
                <a:ea typeface="+mn-lt"/>
                <a:cs typeface="+mn-lt"/>
              </a:rPr>
              <a:t>)</a:t>
            </a:r>
          </a:p>
          <a:p>
            <a:endParaRPr lang="en-US" sz="1600" dirty="0">
              <a:cs typeface="Calibri"/>
            </a:endParaRPr>
          </a:p>
          <a:p>
            <a:endParaRPr lang="en-US" sz="1600" dirty="0">
              <a:cs typeface="Calibri"/>
            </a:endParaRPr>
          </a:p>
          <a:p>
            <a:endParaRPr lang="en-US" dirty="0">
              <a:ea typeface="+mn-lt"/>
              <a:cs typeface="+mn-lt"/>
            </a:endParaRPr>
          </a:p>
        </p:txBody>
      </p:sp>
    </p:spTree>
    <p:extLst>
      <p:ext uri="{BB962C8B-B14F-4D97-AF65-F5344CB8AC3E}">
        <p14:creationId xmlns:p14="http://schemas.microsoft.com/office/powerpoint/2010/main" val="204798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2" name="TextBox 1">
            <a:extLst>
              <a:ext uri="{FF2B5EF4-FFF2-40B4-BE49-F238E27FC236}">
                <a16:creationId xmlns:a16="http://schemas.microsoft.com/office/drawing/2014/main" id="{4FAB97B7-52F4-4DF6-BC9A-34006B7D83DA}"/>
              </a:ext>
            </a:extLst>
          </p:cNvPr>
          <p:cNvSpPr txBox="1"/>
          <p:nvPr/>
        </p:nvSpPr>
        <p:spPr>
          <a:xfrm>
            <a:off x="815622" y="1140177"/>
            <a:ext cx="10264421"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When to do a Critical Incident Report Activity Log Template?</a:t>
            </a:r>
            <a:endParaRPr lang="en-US" dirty="0"/>
          </a:p>
          <a:p>
            <a:endParaRPr lang="en-US" sz="1600" dirty="0">
              <a:ea typeface="+mn-lt"/>
              <a:cs typeface="+mn-lt"/>
            </a:endParaRPr>
          </a:p>
          <a:p>
            <a:r>
              <a:rPr lang="en-US" sz="1600" dirty="0">
                <a:ea typeface="+mn-lt"/>
                <a:cs typeface="+mn-lt"/>
              </a:rPr>
              <a:t>•  This can be completed as soon as all required information has been obtained for the Critical Incident Report Activity Log and Critical Incident Form. </a:t>
            </a:r>
          </a:p>
          <a:p>
            <a:r>
              <a:rPr lang="en-US" sz="1600" dirty="0">
                <a:ea typeface="+mn-lt"/>
                <a:cs typeface="+mn-lt"/>
              </a:rPr>
              <a:t> </a:t>
            </a:r>
          </a:p>
          <a:p>
            <a:r>
              <a:rPr lang="en-US" sz="1600" dirty="0">
                <a:ea typeface="+mn-lt"/>
                <a:cs typeface="+mn-lt"/>
              </a:rPr>
              <a:t>•  This needs to be completed within 72 hours of the Bridges Team being notified of the critical incident even if information is unknown. </a:t>
            </a:r>
          </a:p>
          <a:p>
            <a:endParaRPr lang="en-US" sz="1600" dirty="0"/>
          </a:p>
          <a:p>
            <a:r>
              <a:rPr lang="en-US" sz="1600" dirty="0">
                <a:ea typeface="+mn-lt"/>
                <a:cs typeface="+mn-lt"/>
              </a:rPr>
              <a:t>•  For information not known, document the efforts to gather this or what the barriers were to obtain the information. </a:t>
            </a:r>
          </a:p>
          <a:p>
            <a:endParaRPr lang="en-US" sz="1600" dirty="0"/>
          </a:p>
          <a:p>
            <a:r>
              <a:rPr lang="en-US" sz="1600" dirty="0">
                <a:ea typeface="+mn-lt"/>
                <a:cs typeface="+mn-lt"/>
              </a:rPr>
              <a:t>•  Completing the Critical Incident Report Activity Log should be thought of as a report.  It is the summary of all information gathered to document the incident. </a:t>
            </a:r>
          </a:p>
          <a:p>
            <a:endParaRPr lang="en-US" sz="1600" dirty="0"/>
          </a:p>
          <a:p>
            <a:r>
              <a:rPr lang="en-US" sz="1600" dirty="0">
                <a:ea typeface="+mn-lt"/>
                <a:cs typeface="+mn-lt"/>
              </a:rPr>
              <a:t>•  Bridges Teams are still required to complete Activity Logs for activities they are doing. </a:t>
            </a:r>
          </a:p>
          <a:p>
            <a:endParaRPr lang="en-US" sz="1600" dirty="0"/>
          </a:p>
          <a:p>
            <a:r>
              <a:rPr lang="en-US" sz="1600" dirty="0">
                <a:ea typeface="+mn-lt"/>
                <a:cs typeface="+mn-lt"/>
              </a:rPr>
              <a:t>•  Remember: Activity Logs can’t document completed future activities.</a:t>
            </a:r>
            <a:endParaRPr lang="en-US" dirty="0"/>
          </a:p>
          <a:p>
            <a:endParaRPr lang="en-US" dirty="0">
              <a:ea typeface="+mn-lt"/>
              <a:cs typeface="+mn-lt"/>
            </a:endParaRPr>
          </a:p>
        </p:txBody>
      </p:sp>
    </p:spTree>
    <p:extLst>
      <p:ext uri="{BB962C8B-B14F-4D97-AF65-F5344CB8AC3E}">
        <p14:creationId xmlns:p14="http://schemas.microsoft.com/office/powerpoint/2010/main" val="4163261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2" name="TextBox 1">
            <a:extLst>
              <a:ext uri="{FF2B5EF4-FFF2-40B4-BE49-F238E27FC236}">
                <a16:creationId xmlns:a16="http://schemas.microsoft.com/office/drawing/2014/main" id="{4FAB97B7-52F4-4DF6-BC9A-34006B7D83DA}"/>
              </a:ext>
            </a:extLst>
          </p:cNvPr>
          <p:cNvSpPr txBox="1"/>
          <p:nvPr/>
        </p:nvSpPr>
        <p:spPr>
          <a:xfrm>
            <a:off x="815622" y="1140177"/>
            <a:ext cx="10264421"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Coding your Critical Incident Activity Log: </a:t>
            </a:r>
            <a:endParaRPr lang="en-US" dirty="0"/>
          </a:p>
          <a:p>
            <a:endParaRPr lang="en-US" sz="1600" dirty="0">
              <a:ea typeface="+mn-lt"/>
              <a:cs typeface="+mn-lt"/>
            </a:endParaRPr>
          </a:p>
          <a:p>
            <a:r>
              <a:rPr lang="en-US" sz="1600" dirty="0">
                <a:ea typeface="+mn-lt"/>
                <a:cs typeface="+mn-lt"/>
              </a:rPr>
              <a:t>•  Contact Type: Critical Safety Issue</a:t>
            </a:r>
            <a:endParaRPr lang="en-US" dirty="0"/>
          </a:p>
          <a:p>
            <a:r>
              <a:rPr lang="en-US" sz="1600" dirty="0">
                <a:ea typeface="+mn-lt"/>
                <a:cs typeface="+mn-lt"/>
              </a:rPr>
              <a:t>•  Case Category: Bridges</a:t>
            </a:r>
            <a:endParaRPr lang="en-US" dirty="0"/>
          </a:p>
          <a:p>
            <a:r>
              <a:rPr lang="en-US" sz="1600" dirty="0">
                <a:ea typeface="+mn-lt"/>
                <a:cs typeface="+mn-lt"/>
              </a:rPr>
              <a:t>•  Category: Post Emancipation Services</a:t>
            </a:r>
            <a:endParaRPr lang="en-US" dirty="0"/>
          </a:p>
          <a:p>
            <a:r>
              <a:rPr lang="en-US" sz="1600" dirty="0">
                <a:ea typeface="+mn-lt"/>
                <a:cs typeface="+mn-lt"/>
              </a:rPr>
              <a:t>•  Subcategories: 2 choices - Young Adult Initiated Contact; Other</a:t>
            </a:r>
            <a:endParaRPr lang="en-US" dirty="0"/>
          </a:p>
          <a:p>
            <a:r>
              <a:rPr lang="en-US" sz="1600" dirty="0">
                <a:ea typeface="+mn-lt"/>
                <a:cs typeface="+mn-lt"/>
              </a:rPr>
              <a:t>•  Location Type: 3 choices - Agency Setting; Young Adult’s Housing; Other</a:t>
            </a:r>
            <a:endParaRPr lang="en-US" dirty="0"/>
          </a:p>
          <a:p>
            <a:endParaRPr lang="en-US" sz="1600" dirty="0">
              <a:cs typeface="Calibri"/>
            </a:endParaRPr>
          </a:p>
          <a:p>
            <a:r>
              <a:rPr lang="en-US" sz="1600" dirty="0">
                <a:ea typeface="+mn-lt"/>
                <a:cs typeface="+mn-lt"/>
              </a:rPr>
              <a:t>•  Other Location box: This is not part of process, however some people have opted to identify what the specific location is, which is fine. </a:t>
            </a:r>
            <a:endParaRPr lang="en-US" dirty="0"/>
          </a:p>
          <a:p>
            <a:endParaRPr lang="en-US" sz="1600" dirty="0">
              <a:cs typeface="Calibri"/>
            </a:endParaRPr>
          </a:p>
          <a:p>
            <a:r>
              <a:rPr lang="en-US" sz="1600" dirty="0">
                <a:ea typeface="+mn-lt"/>
                <a:cs typeface="+mn-lt"/>
              </a:rPr>
              <a:t>•  Location Details: must specifically identify where the incident occurred. </a:t>
            </a:r>
            <a:endParaRPr lang="en-US" dirty="0">
              <a:ea typeface="+mn-lt"/>
              <a:cs typeface="+mn-lt"/>
            </a:endParaRPr>
          </a:p>
          <a:p>
            <a:pPr marL="742950" lvl="1" indent="-285750">
              <a:buFont typeface="Arial"/>
              <a:buChar char="•"/>
            </a:pPr>
            <a:r>
              <a:rPr lang="en-US" sz="1600" dirty="0">
                <a:ea typeface="+mn-lt"/>
                <a:cs typeface="+mn-lt"/>
              </a:rPr>
              <a:t> Ex: (Other) Grant Hospital; 1234 State Street, Columbus OH 43215</a:t>
            </a:r>
            <a:endParaRPr lang="en-US" dirty="0">
              <a:cs typeface="Calibri" panose="020F0502020204030204"/>
            </a:endParaRPr>
          </a:p>
          <a:p>
            <a:pPr marL="742950" lvl="1" indent="-285750">
              <a:buFont typeface="Arial"/>
              <a:buChar char="•"/>
            </a:pPr>
            <a:r>
              <a:rPr lang="en-US" sz="1600" dirty="0">
                <a:ea typeface="+mn-lt"/>
                <a:cs typeface="+mn-lt"/>
              </a:rPr>
              <a:t> Ex: (Other) – YA reported she was at a friend’s house in Toledo Ohio somewhere on the Miller Street,  but would not give specific address. </a:t>
            </a:r>
          </a:p>
          <a:p>
            <a:pPr lvl="1"/>
            <a:endParaRPr lang="en-US" sz="1600" dirty="0">
              <a:cs typeface="Calibri" panose="020F0502020204030204"/>
            </a:endParaRPr>
          </a:p>
          <a:p>
            <a:r>
              <a:rPr lang="en-US" sz="1600" dirty="0">
                <a:ea typeface="+mn-lt"/>
                <a:cs typeface="+mn-lt"/>
              </a:rPr>
              <a:t>•  Participant Tab: 3 choices: Completed; Attempted; In regards to</a:t>
            </a:r>
            <a:endParaRPr lang="en-US" dirty="0"/>
          </a:p>
          <a:p>
            <a:endParaRPr lang="en-US" sz="1600" dirty="0">
              <a:ea typeface="+mn-lt"/>
              <a:cs typeface="+mn-lt"/>
            </a:endParaRPr>
          </a:p>
        </p:txBody>
      </p:sp>
    </p:spTree>
    <p:extLst>
      <p:ext uri="{BB962C8B-B14F-4D97-AF65-F5344CB8AC3E}">
        <p14:creationId xmlns:p14="http://schemas.microsoft.com/office/powerpoint/2010/main" val="146574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2" name="TextBox 1">
            <a:extLst>
              <a:ext uri="{FF2B5EF4-FFF2-40B4-BE49-F238E27FC236}">
                <a16:creationId xmlns:a16="http://schemas.microsoft.com/office/drawing/2014/main" id="{4FAB97B7-52F4-4DF6-BC9A-34006B7D83DA}"/>
              </a:ext>
            </a:extLst>
          </p:cNvPr>
          <p:cNvSpPr txBox="1"/>
          <p:nvPr/>
        </p:nvSpPr>
        <p:spPr>
          <a:xfrm>
            <a:off x="815622" y="1140177"/>
            <a:ext cx="1026442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Writing your Critical Incident Report Activity Log: </a:t>
            </a:r>
            <a:endParaRPr lang="en-US">
              <a:ea typeface="+mn-lt"/>
              <a:cs typeface="+mn-lt"/>
            </a:endParaRPr>
          </a:p>
          <a:p>
            <a:endParaRPr lang="en-US" sz="1600" dirty="0">
              <a:cs typeface="Calibri"/>
            </a:endParaRPr>
          </a:p>
          <a:p>
            <a:r>
              <a:rPr lang="en-US" sz="1600" dirty="0">
                <a:ea typeface="+mn-lt"/>
                <a:cs typeface="+mn-lt"/>
              </a:rPr>
              <a:t>•  Use the Critical Incident Activity Log Template that can be found on the Bridges Portal.  </a:t>
            </a:r>
            <a:endParaRPr lang="en-US" dirty="0"/>
          </a:p>
          <a:p>
            <a:r>
              <a:rPr lang="en-US" sz="1600" dirty="0">
                <a:ea typeface="+mn-lt"/>
                <a:cs typeface="+mn-lt"/>
              </a:rPr>
              <a:t>•  Review the Bridges Critical Incident Activity Log Template Guide for explanations of each section</a:t>
            </a:r>
            <a:endParaRPr lang="en-US" dirty="0"/>
          </a:p>
          <a:p>
            <a:r>
              <a:rPr lang="en-US" sz="1600" dirty="0">
                <a:ea typeface="+mn-lt"/>
                <a:cs typeface="+mn-lt"/>
              </a:rPr>
              <a:t>•  Incident Date</a:t>
            </a:r>
            <a:endParaRPr lang="en-US" dirty="0"/>
          </a:p>
          <a:p>
            <a:pPr marL="742950" lvl="1" indent="-285750">
              <a:buFont typeface="Arial"/>
              <a:buChar char="•"/>
            </a:pPr>
            <a:r>
              <a:rPr lang="en-US" sz="1600" dirty="0">
                <a:ea typeface="+mn-lt"/>
                <a:cs typeface="+mn-lt"/>
              </a:rPr>
              <a:t>Should be the exact date/time the incident occurred or as accurate as the entry can be based on the information known to the reporter.  </a:t>
            </a:r>
            <a:endParaRPr lang="en-US">
              <a:cs typeface="Calibri" panose="020F0502020204030204"/>
            </a:endParaRPr>
          </a:p>
          <a:p>
            <a:pPr marL="742950" lvl="1" indent="-285750">
              <a:buFont typeface="Arial"/>
              <a:buChar char="•"/>
            </a:pPr>
            <a:r>
              <a:rPr lang="en-US" sz="1600" dirty="0">
                <a:ea typeface="+mn-lt"/>
                <a:cs typeface="+mn-lt"/>
              </a:rPr>
              <a:t>Should be the same date as on the CIR form.  </a:t>
            </a:r>
            <a:endParaRPr lang="en-US">
              <a:cs typeface="Calibri" panose="020F0502020204030204"/>
            </a:endParaRPr>
          </a:p>
          <a:p>
            <a:pPr marL="742950" lvl="1" indent="-285750">
              <a:buFont typeface="Arial"/>
              <a:buChar char="•"/>
            </a:pPr>
            <a:r>
              <a:rPr lang="en-US" sz="1600" dirty="0">
                <a:ea typeface="+mn-lt"/>
                <a:cs typeface="+mn-lt"/>
              </a:rPr>
              <a:t>Tip: For YA’s that give birth, make sure to document when admitted into the hospital not when they gave birth</a:t>
            </a:r>
            <a:endParaRPr lang="en-US" dirty="0">
              <a:cs typeface="Calibri" panose="020F0502020204030204"/>
            </a:endParaRPr>
          </a:p>
          <a:p>
            <a:pPr marL="742950" lvl="1" indent="-285750">
              <a:buFont typeface="Arial"/>
              <a:buChar char="•"/>
            </a:pPr>
            <a:endParaRPr lang="en-US" sz="1600" dirty="0">
              <a:ea typeface="+mn-lt"/>
              <a:cs typeface="+mn-lt"/>
            </a:endParaRPr>
          </a:p>
          <a:p>
            <a:r>
              <a:rPr lang="en-US" sz="1600" dirty="0">
                <a:ea typeface="+mn-lt"/>
                <a:cs typeface="+mn-lt"/>
              </a:rPr>
              <a:t>•  Bridges Team Notified Date/Time</a:t>
            </a:r>
            <a:endParaRPr lang="en-US" dirty="0"/>
          </a:p>
          <a:p>
            <a:pPr marL="742950" lvl="1" indent="-285750">
              <a:buFont typeface="Arial"/>
              <a:buChar char="•"/>
            </a:pPr>
            <a:r>
              <a:rPr lang="en-US" sz="1600" dirty="0">
                <a:ea typeface="+mn-lt"/>
                <a:cs typeface="+mn-lt"/>
              </a:rPr>
              <a:t>This date should be the first date a Bridges Team member (</a:t>
            </a:r>
            <a:r>
              <a:rPr lang="en-US" sz="1600" dirty="0" err="1">
                <a:ea typeface="+mn-lt"/>
                <a:cs typeface="+mn-lt"/>
              </a:rPr>
              <a:t>i.e</a:t>
            </a:r>
            <a:r>
              <a:rPr lang="en-US" sz="1600" dirty="0">
                <a:ea typeface="+mn-lt"/>
                <a:cs typeface="+mn-lt"/>
              </a:rPr>
              <a:t> Bridges Liaison, supervisor, </a:t>
            </a:r>
            <a:r>
              <a:rPr lang="en-US" sz="1600" dirty="0" err="1">
                <a:ea typeface="+mn-lt"/>
                <a:cs typeface="+mn-lt"/>
              </a:rPr>
              <a:t>etc</a:t>
            </a:r>
            <a:r>
              <a:rPr lang="en-US" sz="1600" dirty="0">
                <a:ea typeface="+mn-lt"/>
                <a:cs typeface="+mn-lt"/>
              </a:rPr>
              <a:t>) learned about the critical incident.  </a:t>
            </a:r>
            <a:endParaRPr lang="en-US">
              <a:cs typeface="Calibri" panose="020F0502020204030204"/>
            </a:endParaRPr>
          </a:p>
          <a:p>
            <a:pPr marL="742950" lvl="1" indent="-285750">
              <a:buFont typeface="Arial"/>
              <a:buChar char="•"/>
            </a:pPr>
            <a:r>
              <a:rPr lang="en-US" sz="1600" dirty="0">
                <a:ea typeface="+mn-lt"/>
                <a:cs typeface="+mn-lt"/>
              </a:rPr>
              <a:t>The date/time should match with the date/time on the CIR form</a:t>
            </a:r>
            <a:endParaRPr lang="en-US" dirty="0">
              <a:cs typeface="Calibri" panose="020F0502020204030204"/>
            </a:endParaRPr>
          </a:p>
          <a:p>
            <a:endParaRPr lang="en-US" sz="1600" dirty="0">
              <a:ea typeface="+mn-lt"/>
              <a:cs typeface="+mn-lt"/>
            </a:endParaRPr>
          </a:p>
        </p:txBody>
      </p:sp>
    </p:spTree>
    <p:extLst>
      <p:ext uri="{BB962C8B-B14F-4D97-AF65-F5344CB8AC3E}">
        <p14:creationId xmlns:p14="http://schemas.microsoft.com/office/powerpoint/2010/main" val="2207282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12953" y="644472"/>
            <a:ext cx="10731785" cy="731520"/>
          </a:xfrm>
          <a:prstGeom prst="rect">
            <a:avLst/>
          </a:prstGeom>
          <a:noFill/>
          <a:ln>
            <a:noFill/>
          </a:ln>
        </p:spPr>
        <p:txBody>
          <a:bodyPr spcFirstLastPara="1" vert="horz" wrap="square" lIns="0" tIns="0" rIns="0" bIns="0" rtlCol="0" anchor="t" anchorCtr="0">
            <a:noAutofit/>
          </a:bodyPr>
          <a:lstStyle/>
          <a:p>
            <a:pPr>
              <a:buClr>
                <a:srgbClr val="C00000"/>
              </a:buClr>
              <a:buSzPts val="3600"/>
            </a:pPr>
            <a:r>
              <a:rPr lang="en-US" sz="2800" b="0" dirty="0">
                <a:solidFill>
                  <a:srgbClr val="00A2B6"/>
                </a:solidFill>
                <a:latin typeface="Calibri"/>
                <a:cs typeface="Calibri"/>
              </a:rPr>
              <a:t>Critical Incident Report Process Overview</a:t>
            </a:r>
            <a:endParaRPr sz="2800" b="0" dirty="0">
              <a:solidFill>
                <a:srgbClr val="00A2B6"/>
              </a:solidFill>
              <a:latin typeface="Calibri"/>
              <a:cs typeface="Calibri"/>
            </a:endParaRPr>
          </a:p>
        </p:txBody>
      </p:sp>
      <p:sp>
        <p:nvSpPr>
          <p:cNvPr id="2" name="TextBox 1">
            <a:extLst>
              <a:ext uri="{FF2B5EF4-FFF2-40B4-BE49-F238E27FC236}">
                <a16:creationId xmlns:a16="http://schemas.microsoft.com/office/drawing/2014/main" id="{4FAB97B7-52F4-4DF6-BC9A-34006B7D83DA}"/>
              </a:ext>
            </a:extLst>
          </p:cNvPr>
          <p:cNvSpPr txBox="1"/>
          <p:nvPr/>
        </p:nvSpPr>
        <p:spPr>
          <a:xfrm>
            <a:off x="815622" y="1140177"/>
            <a:ext cx="10264421"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•All Involved Parties: </a:t>
            </a:r>
            <a:endParaRPr lang="en-US" dirty="0">
              <a:ea typeface="+mn-lt"/>
              <a:cs typeface="+mn-lt"/>
            </a:endParaRPr>
          </a:p>
          <a:p>
            <a:pPr marL="742950" lvl="1" indent="-285750">
              <a:buFont typeface="Arial"/>
              <a:buChar char="•"/>
            </a:pPr>
            <a:r>
              <a:rPr lang="en-US" sz="1600" dirty="0">
                <a:ea typeface="+mn-lt"/>
                <a:cs typeface="+mn-lt"/>
              </a:rPr>
              <a:t>List of names &amp; </a:t>
            </a:r>
            <a:r>
              <a:rPr lang="en-US" sz="1600" b="1" u="sng" dirty="0">
                <a:ea typeface="+mn-lt"/>
                <a:cs typeface="+mn-lt"/>
              </a:rPr>
              <a:t>relationships</a:t>
            </a:r>
            <a:r>
              <a:rPr lang="en-US" sz="1600" dirty="0">
                <a:ea typeface="+mn-lt"/>
                <a:cs typeface="+mn-lt"/>
              </a:rPr>
              <a:t> of all involved persons including institutions and/or agency names </a:t>
            </a:r>
            <a:r>
              <a:rPr lang="en-US" sz="1600" dirty="0" err="1">
                <a:ea typeface="+mn-lt"/>
                <a:cs typeface="+mn-lt"/>
              </a:rPr>
              <a:t>i.e</a:t>
            </a:r>
            <a:r>
              <a:rPr lang="en-US" sz="1600" dirty="0">
                <a:ea typeface="+mn-lt"/>
                <a:cs typeface="+mn-lt"/>
              </a:rPr>
              <a:t>, police department, mental health agency, or hospital.</a:t>
            </a:r>
            <a:endParaRPr lang="en-US" dirty="0">
              <a:cs typeface="Calibri" panose="020F0502020204030204"/>
            </a:endParaRPr>
          </a:p>
          <a:p>
            <a:pPr marL="742950" lvl="1" indent="-285750">
              <a:buFont typeface="Arial"/>
              <a:buChar char="•"/>
            </a:pPr>
            <a:endParaRPr lang="en-US" sz="500" dirty="0">
              <a:ea typeface="+mn-lt"/>
              <a:cs typeface="+mn-lt"/>
            </a:endParaRPr>
          </a:p>
          <a:p>
            <a:pPr marL="742950" lvl="1" indent="-285750">
              <a:buFont typeface="Arial"/>
              <a:buChar char="•"/>
            </a:pPr>
            <a:r>
              <a:rPr lang="en-US" sz="1600" dirty="0">
                <a:ea typeface="+mn-lt"/>
                <a:cs typeface="+mn-lt"/>
              </a:rPr>
              <a:t>If you are specific with this information and capture everyone you won’t have to rewrite their names in your written narrative of the CIR Activity Log</a:t>
            </a:r>
          </a:p>
          <a:p>
            <a:pPr marL="742950" lvl="1" indent="-285750">
              <a:buFont typeface="Arial"/>
              <a:buChar char="•"/>
            </a:pPr>
            <a:endParaRPr lang="en-US" sz="500" dirty="0">
              <a:cs typeface="Calibri" panose="020F0502020204030204"/>
            </a:endParaRPr>
          </a:p>
          <a:p>
            <a:pPr marL="742950" lvl="1" indent="-285750">
              <a:buFont typeface="Arial"/>
              <a:buChar char="•"/>
            </a:pPr>
            <a:r>
              <a:rPr lang="en-US" sz="1600" dirty="0">
                <a:ea typeface="+mn-lt"/>
                <a:cs typeface="+mn-lt"/>
              </a:rPr>
              <a:t>Ex: Jana Pearce – YA; Sarah Levels – YA’s friend; Dorothy Stricker – YA’s Host Home Provider; Grant Hospital; Columbus Police Department; Franklin County Traffic Court. (</a:t>
            </a:r>
            <a:r>
              <a:rPr lang="en-US" sz="1600" b="1" dirty="0">
                <a:ea typeface="+mn-lt"/>
                <a:cs typeface="+mn-lt"/>
              </a:rPr>
              <a:t>correct</a:t>
            </a:r>
            <a:r>
              <a:rPr lang="en-US" sz="1600" dirty="0">
                <a:ea typeface="+mn-lt"/>
                <a:cs typeface="+mn-lt"/>
              </a:rPr>
              <a:t>)</a:t>
            </a:r>
          </a:p>
          <a:p>
            <a:pPr marL="742950" lvl="1" indent="-285750">
              <a:buFont typeface="Arial"/>
              <a:buChar char="•"/>
            </a:pPr>
            <a:endParaRPr lang="en-US" sz="500" dirty="0">
              <a:cs typeface="Calibri" panose="020F0502020204030204"/>
            </a:endParaRPr>
          </a:p>
          <a:p>
            <a:pPr marL="742950" lvl="1" indent="-285750">
              <a:buFont typeface="Arial"/>
              <a:buChar char="•"/>
            </a:pPr>
            <a:r>
              <a:rPr lang="en-US" sz="1600" dirty="0">
                <a:ea typeface="+mn-lt"/>
                <a:cs typeface="+mn-lt"/>
              </a:rPr>
              <a:t>Ex: Jana Pearce, her friend, Host home provider (</a:t>
            </a:r>
            <a:r>
              <a:rPr lang="en-US" sz="1600" b="1" dirty="0">
                <a:ea typeface="+mn-lt"/>
                <a:cs typeface="+mn-lt"/>
              </a:rPr>
              <a:t>incorrect</a:t>
            </a:r>
            <a:r>
              <a:rPr lang="en-US" sz="1600" dirty="0">
                <a:ea typeface="+mn-lt"/>
                <a:cs typeface="+mn-lt"/>
              </a:rPr>
              <a:t>)</a:t>
            </a:r>
            <a:endParaRPr lang="en-US" dirty="0">
              <a:cs typeface="Calibri" panose="020F0502020204030204"/>
            </a:endParaRPr>
          </a:p>
          <a:p>
            <a:endParaRPr lang="en-US" sz="1600" dirty="0">
              <a:ea typeface="+mn-lt"/>
              <a:cs typeface="+mn-lt"/>
            </a:endParaRPr>
          </a:p>
        </p:txBody>
      </p:sp>
      <p:sp>
        <p:nvSpPr>
          <p:cNvPr id="3" name="TextBox 2">
            <a:extLst>
              <a:ext uri="{FF2B5EF4-FFF2-40B4-BE49-F238E27FC236}">
                <a16:creationId xmlns:a16="http://schemas.microsoft.com/office/drawing/2014/main" id="{66EFB584-AE28-4D66-82D3-FF3B2C42B03B}"/>
              </a:ext>
            </a:extLst>
          </p:cNvPr>
          <p:cNvSpPr txBox="1"/>
          <p:nvPr/>
        </p:nvSpPr>
        <p:spPr>
          <a:xfrm>
            <a:off x="812953" y="3495192"/>
            <a:ext cx="9925755"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•Detailed Summary of the Incident: </a:t>
            </a:r>
          </a:p>
          <a:p>
            <a:pPr marL="742950" lvl="1" indent="-285750">
              <a:buFont typeface="Arial"/>
              <a:buChar char="•"/>
            </a:pPr>
            <a:r>
              <a:rPr lang="en-US" sz="1600" dirty="0">
                <a:ea typeface="+mn-lt"/>
                <a:cs typeface="+mn-lt"/>
              </a:rPr>
              <a:t>Clear, factual, objective, and detailed description of what happened. </a:t>
            </a:r>
            <a:endParaRPr lang="en-US" sz="1600" dirty="0">
              <a:cs typeface="Calibri"/>
            </a:endParaRPr>
          </a:p>
          <a:p>
            <a:pPr marL="742950" lvl="1" indent="-285750">
              <a:buFont typeface="Arial"/>
              <a:buChar char="•"/>
            </a:pPr>
            <a:endParaRPr lang="en-US" sz="500" dirty="0">
              <a:ea typeface="+mn-lt"/>
              <a:cs typeface="+mn-lt"/>
            </a:endParaRPr>
          </a:p>
          <a:p>
            <a:pPr marL="742950" lvl="1" indent="-285750">
              <a:buFont typeface="Arial"/>
              <a:buChar char="•"/>
            </a:pPr>
            <a:r>
              <a:rPr lang="en-US" sz="1600" dirty="0">
                <a:ea typeface="+mn-lt"/>
                <a:cs typeface="+mn-lt"/>
              </a:rPr>
              <a:t>Remember Who, What, When, Where, and How it occurred.</a:t>
            </a:r>
            <a:endParaRPr lang="en-US" sz="1600" dirty="0">
              <a:cs typeface="Calibri"/>
            </a:endParaRPr>
          </a:p>
          <a:p>
            <a:pPr marL="742950" lvl="1" indent="-285750">
              <a:buFont typeface="Arial"/>
              <a:buChar char="•"/>
            </a:pPr>
            <a:endParaRPr lang="en-US" sz="500" dirty="0">
              <a:ea typeface="+mn-lt"/>
              <a:cs typeface="+mn-lt"/>
            </a:endParaRPr>
          </a:p>
          <a:p>
            <a:pPr marL="742950" lvl="1" indent="-285750">
              <a:buFont typeface="Arial"/>
              <a:buChar char="•"/>
            </a:pPr>
            <a:r>
              <a:rPr lang="en-US" sz="1600" dirty="0">
                <a:ea typeface="+mn-lt"/>
                <a:cs typeface="+mn-lt"/>
              </a:rPr>
              <a:t>If YA has a dependent associated with the case, include the following information: name(s), age(s), what the child(ren) was doing where the child(ren) was during the incident, was the child injured or harmed during the incident, or any other relevant information. </a:t>
            </a:r>
            <a:endParaRPr lang="en-US" sz="1600" dirty="0">
              <a:cs typeface="Calibri"/>
            </a:endParaRPr>
          </a:p>
          <a:p>
            <a:pPr marL="742950" lvl="1" indent="-285750">
              <a:buFont typeface="Arial"/>
              <a:buChar char="•"/>
            </a:pPr>
            <a:endParaRPr lang="en-US" sz="500" dirty="0">
              <a:ea typeface="+mn-lt"/>
              <a:cs typeface="+mn-lt"/>
            </a:endParaRPr>
          </a:p>
          <a:p>
            <a:pPr marL="742950" lvl="1" indent="-285750">
              <a:buFont typeface="Arial"/>
              <a:buChar char="•"/>
            </a:pPr>
            <a:r>
              <a:rPr lang="en-US" sz="1600" dirty="0">
                <a:ea typeface="+mn-lt"/>
                <a:cs typeface="+mn-lt"/>
              </a:rPr>
              <a:t>Tip: When reviewing your narrative, read it as if you knew nothing about the incident, would you understand the information being documented.   </a:t>
            </a:r>
            <a:endParaRPr lang="en-US" sz="1600" dirty="0">
              <a:cs typeface="Calibri"/>
            </a:endParaRPr>
          </a:p>
          <a:p>
            <a:pPr algn="l"/>
            <a:endParaRPr lang="en-US" sz="1600" dirty="0">
              <a:cs typeface="Calibri"/>
            </a:endParaRPr>
          </a:p>
        </p:txBody>
      </p:sp>
    </p:spTree>
    <p:extLst>
      <p:ext uri="{BB962C8B-B14F-4D97-AF65-F5344CB8AC3E}">
        <p14:creationId xmlns:p14="http://schemas.microsoft.com/office/powerpoint/2010/main" val="3463475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19d3db6-9e3c-4e9b-ac97-a26bad156d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78E08AA01BF842834959A9AFE77952" ma:contentTypeVersion="15" ma:contentTypeDescription="Create a new document." ma:contentTypeScope="" ma:versionID="e19a8cf22b221ede94fdb3a1497ec345">
  <xsd:schema xmlns:xsd="http://www.w3.org/2001/XMLSchema" xmlns:xs="http://www.w3.org/2001/XMLSchema" xmlns:p="http://schemas.microsoft.com/office/2006/metadata/properties" xmlns:ns3="519d3db6-9e3c-4e9b-ac97-a26bad156d07" xmlns:ns4="67dcd6a5-399a-4c43-8e03-d4e9b0301cd7" targetNamespace="http://schemas.microsoft.com/office/2006/metadata/properties" ma:root="true" ma:fieldsID="da21c9a9e2480b6ebe549b949d5a8637" ns3:_="" ns4:_="">
    <xsd:import namespace="519d3db6-9e3c-4e9b-ac97-a26bad156d07"/>
    <xsd:import namespace="67dcd6a5-399a-4c43-8e03-d4e9b0301cd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9d3db6-9e3c-4e9b-ac97-a26bad156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dcd6a5-399a-4c43-8e03-d4e9b0301cd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9775FD-F0BC-481F-846F-DBF1C8CDE3C6}">
  <ds:schemaRefs>
    <ds:schemaRef ds:uri="http://schemas.microsoft.com/office/infopath/2007/PartnerControls"/>
    <ds:schemaRef ds:uri="http://schemas.microsoft.com/office/2006/documentManagement/types"/>
    <ds:schemaRef ds:uri="http://purl.org/dc/elements/1.1/"/>
    <ds:schemaRef ds:uri="http://www.w3.org/XML/1998/namespace"/>
    <ds:schemaRef ds:uri="519d3db6-9e3c-4e9b-ac97-a26bad156d07"/>
    <ds:schemaRef ds:uri="http://purl.org/dc/dcmitype/"/>
    <ds:schemaRef ds:uri="http://purl.org/dc/terms/"/>
    <ds:schemaRef ds:uri="http://schemas.openxmlformats.org/package/2006/metadata/core-properties"/>
    <ds:schemaRef ds:uri="67dcd6a5-399a-4c43-8e03-d4e9b0301cd7"/>
    <ds:schemaRef ds:uri="http://schemas.microsoft.com/office/2006/metadata/properties"/>
  </ds:schemaRefs>
</ds:datastoreItem>
</file>

<file path=customXml/itemProps2.xml><?xml version="1.0" encoding="utf-8"?>
<ds:datastoreItem xmlns:ds="http://schemas.openxmlformats.org/officeDocument/2006/customXml" ds:itemID="{140709C6-9326-4070-9E0F-0F1700004DA1}">
  <ds:schemaRefs>
    <ds:schemaRef ds:uri="http://schemas.microsoft.com/sharepoint/v3/contenttype/forms"/>
  </ds:schemaRefs>
</ds:datastoreItem>
</file>

<file path=customXml/itemProps3.xml><?xml version="1.0" encoding="utf-8"?>
<ds:datastoreItem xmlns:ds="http://schemas.openxmlformats.org/officeDocument/2006/customXml" ds:itemID="{198E9094-EE77-4C34-BF5C-895C095C98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9d3db6-9e3c-4e9b-ac97-a26bad156d07"/>
    <ds:schemaRef ds:uri="67dcd6a5-399a-4c43-8e03-d4e9b0301c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TotalTime>
  <Words>5243</Words>
  <Application>Microsoft Office PowerPoint</Application>
  <PresentationFormat>Widescreen</PresentationFormat>
  <Paragraphs>421</Paragraphs>
  <Slides>45</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Arial,Sans-Serif</vt:lpstr>
      <vt:lpstr>Calibri</vt:lpstr>
      <vt:lpstr>Calibri Light</vt:lpstr>
      <vt:lpstr>Times New Roman</vt:lpstr>
      <vt:lpstr>Office Theme</vt:lpstr>
      <vt:lpstr>1_Office Theme</vt:lpstr>
      <vt:lpstr> Bridges Regional Meetings March 8th and 15th 10:00 am.-12:30 pm.   </vt:lpstr>
      <vt:lpstr> Meeting Agenda </vt:lpstr>
      <vt:lpstr>OOD Presentation</vt:lpstr>
      <vt:lpstr>Critical Incident Report Process Overview</vt:lpstr>
      <vt:lpstr>Critical Incident Report Process Overview</vt:lpstr>
      <vt:lpstr>Critical Incident Report Process Overview</vt:lpstr>
      <vt:lpstr>Critical Incident Report Process Overview</vt:lpstr>
      <vt:lpstr>Critical Incident Report Process Overview</vt:lpstr>
      <vt:lpstr>Critical Incident Report Process Overview</vt:lpstr>
      <vt:lpstr>Critical Incident Report Process Overview</vt:lpstr>
      <vt:lpstr>Critical Incident Report Process Overview</vt:lpstr>
      <vt:lpstr>Critical Incident Report Process Overview</vt:lpstr>
      <vt:lpstr>Review of Case Termination Coding Process </vt:lpstr>
      <vt:lpstr>Housing and IV-E Reimbursability Record Reminder</vt:lpstr>
      <vt:lpstr>IV-E Housing Reimbursability </vt:lpstr>
      <vt:lpstr>ICPC Travel Policy</vt:lpstr>
      <vt:lpstr>ICPC Travel Policy</vt:lpstr>
      <vt:lpstr>Eligibility Guidance/BEAF Review</vt:lpstr>
      <vt:lpstr>Eligibility Guidance/BEAF Review Cont.</vt:lpstr>
      <vt:lpstr>Eligibility Guidance/BEAF Review Cont.</vt:lpstr>
      <vt:lpstr>Eligibility Guidance</vt:lpstr>
      <vt:lpstr>Eligibility Guidance</vt:lpstr>
      <vt:lpstr>Eligibility Guidance</vt:lpstr>
      <vt:lpstr>Eligibility Guidance-Secondary Education</vt:lpstr>
      <vt:lpstr>Eligibility Guidance-Post-Secondary Education/Vocational Training</vt:lpstr>
      <vt:lpstr>Eligibility Guidance-Post-Secondary Education/Vocational Training</vt:lpstr>
      <vt:lpstr>Eligibility Guidance-Program to Remove Barriers to Employment</vt:lpstr>
      <vt:lpstr>Eligibility Guidance-Employment</vt:lpstr>
      <vt:lpstr>Eligibility Guidance-Medical Condition/Disability Verification Form (DVF)</vt:lpstr>
      <vt:lpstr>Eligibility Guidance-Medical Condition/Disability Verification Form (DVF)</vt:lpstr>
      <vt:lpstr>Eligibility Guidance-Medical Condition/Disability Verification Form (DVF)</vt:lpstr>
      <vt:lpstr>Eligibility Guidance- Paystub</vt:lpstr>
      <vt:lpstr>Eligibility Guidance- Paystub</vt:lpstr>
      <vt:lpstr>Eligibility Guidance- Attendance Record</vt:lpstr>
      <vt:lpstr>Eligibility Guidance- Determining 30-day Period/NOI </vt:lpstr>
      <vt:lpstr>Eligibility Guidance- Questions?</vt:lpstr>
      <vt:lpstr>Application Reminders</vt:lpstr>
      <vt:lpstr>NYTD Reminders</vt:lpstr>
      <vt:lpstr>SACWIS Confidentiality &amp; Review SACWIS Case History Information</vt:lpstr>
      <vt:lpstr>SACWIS Confidentiality &amp; Review SACWIS Case History Information</vt:lpstr>
      <vt:lpstr>Upcoming Training Schedule</vt:lpstr>
      <vt:lpstr>Good News Stories</vt:lpstr>
      <vt:lpstr>Bridges Extraordinary Staff – Supporting Team in Agency and Program Goals</vt:lpstr>
      <vt:lpstr>Bridges Extraordinary Staff – Participant Progress Towards Success</vt:lpstr>
      <vt:lpstr>Final 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Meeting June 2020</dc:title>
  <dc:creator>Geoff Hollenbach</dc:creator>
  <cp:lastModifiedBy>Kelcee Ancona</cp:lastModifiedBy>
  <cp:revision>897</cp:revision>
  <dcterms:created xsi:type="dcterms:W3CDTF">2020-06-18T12:08:18Z</dcterms:created>
  <dcterms:modified xsi:type="dcterms:W3CDTF">2023-02-07T17:28:54Z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0x010100DD78E08AA01BF842834959A9AFE77952</vt:lpwstr>
  </property>
</Properties>
</file>