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325" r:id="rId6"/>
    <p:sldId id="304" r:id="rId7"/>
    <p:sldId id="306" r:id="rId8"/>
    <p:sldId id="341" r:id="rId9"/>
    <p:sldId id="340" r:id="rId10"/>
    <p:sldId id="345" r:id="rId11"/>
    <p:sldId id="336" r:id="rId12"/>
    <p:sldId id="342" r:id="rId13"/>
    <p:sldId id="343" r:id="rId14"/>
    <p:sldId id="344" r:id="rId15"/>
    <p:sldId id="337"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Weathers" initials="KW" lastIdx="0" clrIdx="0">
    <p:extLst>
      <p:ext uri="{19B8F6BF-5375-455C-9EA6-DF929625EA0E}">
        <p15:presenceInfo xmlns:p15="http://schemas.microsoft.com/office/powerpoint/2012/main" userId="S-1-5-21-2606826791-1362031244-1147879820-1001" providerId="AD"/>
      </p:ext>
    </p:extLst>
  </p:cmAuthor>
  <p:cmAuthor id="2" name="Pearce, Jana" initials="PJ" lastIdx="9" clrIdx="1">
    <p:extLst>
      <p:ext uri="{19B8F6BF-5375-455C-9EA6-DF929625EA0E}">
        <p15:presenceInfo xmlns:p15="http://schemas.microsoft.com/office/powerpoint/2012/main" userId="S::10148682@id.ohio.gov::fddcce68-d628-4763-9a26-f706edad4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B6"/>
    <a:srgbClr val="0099CC"/>
    <a:srgbClr val="007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9060E-9987-427D-8D1E-053AB85B2B89}"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9B5E4-C801-4771-8789-3692B594C3E9}" type="slidenum">
              <a:rPr lang="en-US" smtClean="0"/>
              <a:t>‹#›</a:t>
            </a:fld>
            <a:endParaRPr lang="en-US"/>
          </a:p>
        </p:txBody>
      </p:sp>
    </p:spTree>
    <p:extLst>
      <p:ext uri="{BB962C8B-B14F-4D97-AF65-F5344CB8AC3E}">
        <p14:creationId xmlns:p14="http://schemas.microsoft.com/office/powerpoint/2010/main" val="398840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835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7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726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159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201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169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77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11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67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6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7C0F-0092-4181-907F-694BA5CBE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57B30-3D32-4146-944A-381B7C19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1B830-42D5-4AAC-96A9-4C62E48317B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DFA301A4-FB27-4FB1-A010-8F3D17E65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8636B-A9F7-4A25-926B-F4045975AB69}"/>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2995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781-5C08-4432-B463-93306EFEA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B55E0-27E3-4DC2-9773-AA61DF3DC0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F2F7A-D9BA-4C2C-8963-58BB00096E89}"/>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F635B744-C745-47E3-8B66-84770D05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02912-D2CF-4BE5-B80E-FA6FCD3C435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47876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BA454-397C-46B0-91CF-1F7EA0CFE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507-0268-4318-AB71-40D348D2BC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67D-3E3B-49DA-8E4B-47F2DB01CFC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A23BEF2-A7B5-453D-9981-FFBBC55BC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66808-0507-4CA9-8A10-A5EE3B54642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64249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8421861" y="1107266"/>
            <a:ext cx="3306592" cy="4075112"/>
          </a:xfrm>
          <a:prstGeom prst="rect">
            <a:avLst/>
          </a:prstGeom>
          <a:noFill/>
          <a:ln>
            <a:noFill/>
          </a:ln>
        </p:spPr>
        <p:txBody>
          <a:bodyPr spcFirstLastPara="1" wrap="square" lIns="68575" tIns="68575" rIns="68575" bIns="68575" anchor="t" anchorCtr="0"/>
          <a:lstStyle>
            <a:lvl1pPr marR="0" lvl="0" algn="l" rtl="0">
              <a:lnSpc>
                <a:spcPct val="90000"/>
              </a:lnSpc>
              <a:spcBef>
                <a:spcPts val="1066"/>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838201" y="548641"/>
            <a:ext cx="10515600" cy="731520"/>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1900"/>
              <a:buFont typeface="Arial"/>
              <a:buNone/>
              <a:defRPr sz="2534" b="1"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838200" y="1403587"/>
            <a:ext cx="7120112" cy="3779463"/>
          </a:xfrm>
          <a:prstGeom prst="rect">
            <a:avLst/>
          </a:prstGeom>
          <a:noFill/>
          <a:ln>
            <a:noFill/>
          </a:ln>
        </p:spPr>
        <p:txBody>
          <a:bodyPr spcFirstLastPara="1" wrap="square" lIns="68575" tIns="68575" rIns="68575" bIns="68575" anchor="t" anchorCtr="0"/>
          <a:lstStyle>
            <a:lvl1pPr marL="609597" marR="0" lvl="0" indent="-304799" algn="l" rtl="0">
              <a:lnSpc>
                <a:spcPct val="90000"/>
              </a:lnSpc>
              <a:spcBef>
                <a:spcPts val="1066"/>
              </a:spcBef>
              <a:spcAft>
                <a:spcPts val="0"/>
              </a:spcAft>
              <a:buClr>
                <a:srgbClr val="8C9599"/>
              </a:buClr>
              <a:buSzPts val="1700"/>
              <a:buFont typeface="Arial"/>
              <a:buNone/>
              <a:defRPr sz="2267" b="0" i="0" u="none" strike="noStrike" cap="none">
                <a:solidFill>
                  <a:srgbClr val="8C9599"/>
                </a:solidFill>
                <a:latin typeface="Arial"/>
                <a:ea typeface="Arial"/>
                <a:cs typeface="Arial"/>
                <a:sym typeface="Arial"/>
              </a:defRPr>
            </a:lvl1pPr>
            <a:lvl2pPr marL="1219195" marR="0" lvl="1" indent="-448731" algn="l" rtl="0">
              <a:lnSpc>
                <a:spcPct val="90000"/>
              </a:lnSpc>
              <a:spcBef>
                <a:spcPts val="533"/>
              </a:spcBef>
              <a:spcAft>
                <a:spcPts val="0"/>
              </a:spcAft>
              <a:buClr>
                <a:srgbClr val="00A5B6"/>
              </a:buClr>
              <a:buSzPts val="1700"/>
              <a:buFont typeface="Arial"/>
              <a:buChar char="•"/>
              <a:defRPr sz="2267" b="0" i="0" u="none" strike="noStrike" cap="none">
                <a:solidFill>
                  <a:srgbClr val="8C9599"/>
                </a:solidFill>
                <a:latin typeface="Arial"/>
                <a:ea typeface="Arial"/>
                <a:cs typeface="Arial"/>
                <a:sym typeface="Arial"/>
              </a:defRPr>
            </a:lvl2pPr>
            <a:lvl3pPr marL="1828793" marR="0" lvl="2" indent="-431798" algn="l" rtl="0">
              <a:lnSpc>
                <a:spcPct val="90000"/>
              </a:lnSpc>
              <a:spcBef>
                <a:spcPts val="533"/>
              </a:spcBef>
              <a:spcAft>
                <a:spcPts val="0"/>
              </a:spcAft>
              <a:buClr>
                <a:srgbClr val="8C9599"/>
              </a:buClr>
              <a:buSzPts val="1500"/>
              <a:buFont typeface="Arial"/>
              <a:buChar char="•"/>
              <a:defRPr sz="2000" b="0" i="0" u="none" strike="noStrike" cap="none">
                <a:solidFill>
                  <a:srgbClr val="8C9599"/>
                </a:solidFill>
                <a:latin typeface="Arial"/>
                <a:ea typeface="Arial"/>
                <a:cs typeface="Arial"/>
                <a:sym typeface="Arial"/>
              </a:defRPr>
            </a:lvl3pPr>
            <a:lvl4pPr marL="2438390" marR="0" lvl="3"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4pPr>
            <a:lvl5pPr marL="3047988" marR="0" lvl="4"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5pPr>
            <a:lvl6pPr marL="3657586" marR="0" lvl="5"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183" marR="0" lvl="6"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781" marR="0" lvl="7"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378" marR="0" lvl="8"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26" name="Shape 26"/>
          <p:cNvPicPr preferRelativeResize="0"/>
          <p:nvPr/>
        </p:nvPicPr>
        <p:blipFill rotWithShape="1">
          <a:blip r:embed="rId2">
            <a:alphaModFix/>
          </a:blip>
          <a:srcRect l="31048" t="1" r="2122" b="77765"/>
          <a:stretch/>
        </p:blipFill>
        <p:spPr>
          <a:xfrm>
            <a:off x="-2" y="5786027"/>
            <a:ext cx="12192002" cy="1071975"/>
          </a:xfrm>
          <a:prstGeom prst="rect">
            <a:avLst/>
          </a:prstGeom>
          <a:noFill/>
          <a:ln>
            <a:noFill/>
          </a:ln>
        </p:spPr>
      </p:pic>
      <p:sp>
        <p:nvSpPr>
          <p:cNvPr id="27" name="Shape 27"/>
          <p:cNvSpPr txBox="1"/>
          <p:nvPr/>
        </p:nvSpPr>
        <p:spPr>
          <a:xfrm>
            <a:off x="914404" y="6340598"/>
            <a:ext cx="5548605" cy="2000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334" b="0" i="0" u="none" strike="noStrike" cap="none">
                <a:solidFill>
                  <a:schemeClr val="lt1"/>
                </a:solidFill>
                <a:latin typeface="Arial"/>
                <a:ea typeface="Arial"/>
                <a:cs typeface="Arial"/>
                <a:sym typeface="Arial"/>
              </a:rPr>
              <a:t>Building </a:t>
            </a:r>
            <a:r>
              <a:rPr lang="en" sz="1334" b="1" i="0" u="none" strike="noStrike" cap="none">
                <a:solidFill>
                  <a:schemeClr val="lt1"/>
                </a:solidFill>
                <a:latin typeface="Arial"/>
                <a:ea typeface="Arial"/>
                <a:cs typeface="Arial"/>
                <a:sym typeface="Arial"/>
              </a:rPr>
              <a:t>brighter</a:t>
            </a:r>
            <a:r>
              <a:rPr lang="en" sz="1334" b="0" i="0" u="none" strike="noStrike" cap="none">
                <a:solidFill>
                  <a:schemeClr val="lt1"/>
                </a:solidFill>
                <a:latin typeface="Arial"/>
                <a:ea typeface="Arial"/>
                <a:cs typeface="Arial"/>
                <a:sym typeface="Arial"/>
              </a:rPr>
              <a:t> futures</a:t>
            </a:r>
            <a:endParaRPr sz="1334" b="0" i="0" u="none" strike="noStrike" cap="none">
              <a:solidFill>
                <a:schemeClr val="lt1"/>
              </a:solidFill>
              <a:latin typeface="Arial"/>
              <a:ea typeface="Arial"/>
              <a:cs typeface="Arial"/>
              <a:sym typeface="Arial"/>
            </a:endParaRPr>
          </a:p>
        </p:txBody>
      </p:sp>
      <p:pic>
        <p:nvPicPr>
          <p:cNvPr id="28" name="Shape 28"/>
          <p:cNvPicPr preferRelativeResize="0"/>
          <p:nvPr/>
        </p:nvPicPr>
        <p:blipFill rotWithShape="1">
          <a:blip r:embed="rId3">
            <a:alphaModFix/>
          </a:blip>
          <a:srcRect/>
          <a:stretch/>
        </p:blipFill>
        <p:spPr>
          <a:xfrm>
            <a:off x="10612988" y="5922439"/>
            <a:ext cx="1114521" cy="589718"/>
          </a:xfrm>
          <a:prstGeom prst="rect">
            <a:avLst/>
          </a:prstGeom>
          <a:noFill/>
          <a:ln>
            <a:noFill/>
          </a:ln>
        </p:spPr>
      </p:pic>
      <p:cxnSp>
        <p:nvCxnSpPr>
          <p:cNvPr id="29" name="Shape 29"/>
          <p:cNvCxnSpPr/>
          <p:nvPr/>
        </p:nvCxnSpPr>
        <p:spPr>
          <a:xfrm>
            <a:off x="838200" y="1107077"/>
            <a:ext cx="11353801" cy="0"/>
          </a:xfrm>
          <a:prstGeom prst="straightConnector1">
            <a:avLst/>
          </a:prstGeom>
          <a:noFill/>
          <a:ln w="9525" cap="flat" cmpd="sng">
            <a:solidFill>
              <a:srgbClr val="8C9599"/>
            </a:solidFill>
            <a:prstDash val="solid"/>
            <a:miter lim="800000"/>
            <a:headEnd type="none" w="sm" len="sm"/>
            <a:tailEnd type="none" w="sm" len="sm"/>
          </a:ln>
        </p:spPr>
      </p:cxnSp>
    </p:spTree>
    <p:extLst>
      <p:ext uri="{BB962C8B-B14F-4D97-AF65-F5344CB8AC3E}">
        <p14:creationId xmlns:p14="http://schemas.microsoft.com/office/powerpoint/2010/main" val="1947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C620-9720-495F-8BAD-46CF0D379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CF96B-EB1A-42A8-8305-BE43C4E6C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3B9764-65F7-4BE5-BB91-C52B1D9C4364}"/>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A93951A8-C1AF-46B9-AF1D-3279CB78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4864F-FE39-4F3F-AEE9-7EE2BE7177C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53476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52A9-B678-4A20-B9F3-59D56DB9D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7016C-059B-4DF4-A8B9-01AC085A2C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28C62-454A-4C38-B766-9B2440A846CA}"/>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2E21F667-3972-4F27-8950-42F9D114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98CC8-D307-4269-9368-0223D1AFA17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97460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4E17-3E8F-472E-8A16-C0AF94D68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F128B-C5B0-499B-A7F6-0ACDDFA40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F4CBA-E3B4-4C62-82FA-A3402DFDD9A3}"/>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2DE0C0E5-670B-452C-A9B2-B071A8B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458D6-F50F-4B21-BC2D-4A60B85DFE1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88525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BF7C-0406-4A54-9720-F81FE157F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2C2E6-BDE0-4394-B598-5E82C0E11B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0319C-B111-4443-AFDC-A03E24B31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DA124F-74AA-4307-93C5-5C9A7969A598}"/>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EA95A07B-C394-4761-B9A1-10E3486F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D3A36-B61E-4A64-ACFD-AB17EB9A53C5}"/>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282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FBA4-9E5A-4528-BFB7-67CD782934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B590C-74B6-4BF5-AE96-D48BF95F6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31ACE-25E4-4A40-9C2D-9632D1C5DB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CC53D-926E-4595-984C-6FA13264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4E1CB1-A85C-4539-949F-575EC5E30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2E742-516C-4D9C-AEBD-C5361B777D5B}"/>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8" name="Footer Placeholder 7">
            <a:extLst>
              <a:ext uri="{FF2B5EF4-FFF2-40B4-BE49-F238E27FC236}">
                <a16:creationId xmlns:a16="http://schemas.microsoft.com/office/drawing/2014/main" id="{6AFF39B4-3475-4C7D-9576-A0E3C8FC3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C4594-9C29-4504-AE61-6CF0BB6E4AB2}"/>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5204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0562-9DA6-42C0-9FF2-D49812680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09657-2F9C-49C0-BD62-F028B05628D7}"/>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4" name="Footer Placeholder 3">
            <a:extLst>
              <a:ext uri="{FF2B5EF4-FFF2-40B4-BE49-F238E27FC236}">
                <a16:creationId xmlns:a16="http://schemas.microsoft.com/office/drawing/2014/main" id="{E2AF5965-DCE2-4C29-8315-FFE9D0E44D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FBBA1-85CD-411C-8958-4D30FB56063C}"/>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53532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A1F3B-0F28-40EA-BAF3-4EF9C8FBA41D}"/>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3" name="Footer Placeholder 2">
            <a:extLst>
              <a:ext uri="{FF2B5EF4-FFF2-40B4-BE49-F238E27FC236}">
                <a16:creationId xmlns:a16="http://schemas.microsoft.com/office/drawing/2014/main" id="{19A8B318-CA9B-443D-A0AE-6DD0E688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6BD56-4C87-4B41-90C8-C0672D2993C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081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35CD-9F2E-4FFF-9CBC-CD417AAB1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3EB75-A32E-4F88-B4F3-0096344D49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D11D-248F-4927-89AA-F9E78BEF1533}"/>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37BBBDD-5C69-44B1-82BF-A73E35BE8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E6AD-E43A-4741-A0CE-65EAFA04834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10487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BA65-FA50-44FD-8B33-1A9997F6D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2A3DF-C8B3-4EA0-8E4E-619833543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21C5D6-7A00-44BD-88B1-179577E98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551B1-1342-4D0C-AB50-2846B7291326}"/>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B133B1C1-F91F-461D-BED3-8D8E8BFF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7A938-5B81-4DC6-B46E-B958553675CD}"/>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82205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EC38-BD68-4DDE-B299-0DF4259FE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BCF1E2-E9B8-4EC2-9E3C-9BB10B12A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0975A-66DE-4F4B-B3D8-A4165A4A5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A6F957-7C83-45F4-BA84-D0044E850BBD}"/>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03BFC3C4-C778-4ED9-BA3D-E203C747E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92CF5-89CD-4284-90A0-3A52AEBA17A0}"/>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23888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BCE-66A7-4C7A-9B49-61F9ADA8A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09335-12C3-4E37-8A9C-72014D48DC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2A310-E09B-4299-B089-11D8CF1ECBCC}"/>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423A8EAD-E6DD-49EC-BE55-C5488CECD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123E-3AD3-464E-AB6A-731783C589F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91024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46E13-9326-4481-A1B6-6D86144E1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8B6A6-C676-4B3F-A9B1-334564151C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F2C0A-E8B4-4760-B912-27FFAB6E3DAB}"/>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02986306-FEA7-45AF-BA5C-6B7CBF04F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58C1-E759-4F13-8F9B-C5240F5676D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73053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 y="0"/>
            <a:ext cx="12192000" cy="6339840"/>
          </a:xfrm>
          <a:prstGeom prst="rect">
            <a:avLst/>
          </a:prstGeom>
          <a:noFill/>
          <a:ln>
            <a:noFill/>
          </a:ln>
        </p:spPr>
      </p:pic>
      <p:pic>
        <p:nvPicPr>
          <p:cNvPr id="13" name="Shape 13"/>
          <p:cNvPicPr preferRelativeResize="0"/>
          <p:nvPr/>
        </p:nvPicPr>
        <p:blipFill rotWithShape="1">
          <a:blip r:embed="rId3">
            <a:alphaModFix/>
          </a:blip>
          <a:srcRect l="31047" r="2124" b="12532"/>
          <a:stretch/>
        </p:blipFill>
        <p:spPr>
          <a:xfrm>
            <a:off x="2" y="2640824"/>
            <a:ext cx="12192000" cy="4217178"/>
          </a:xfrm>
          <a:prstGeom prst="rect">
            <a:avLst/>
          </a:prstGeom>
          <a:noFill/>
          <a:ln>
            <a:noFill/>
          </a:ln>
        </p:spPr>
      </p:pic>
      <p:sp>
        <p:nvSpPr>
          <p:cNvPr id="14" name="Shape 14"/>
          <p:cNvSpPr txBox="1">
            <a:spLocks noGrp="1"/>
          </p:cNvSpPr>
          <p:nvPr>
            <p:ph type="ctrTitle"/>
          </p:nvPr>
        </p:nvSpPr>
        <p:spPr>
          <a:xfrm>
            <a:off x="914401" y="4749283"/>
            <a:ext cx="10363200" cy="41987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2000"/>
              <a:buFont typeface="Arial"/>
              <a:buNone/>
              <a:defRPr sz="2667" b="0"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5" name="Shape 15"/>
          <p:cNvSpPr txBox="1"/>
          <p:nvPr/>
        </p:nvSpPr>
        <p:spPr>
          <a:xfrm>
            <a:off x="914404" y="1632861"/>
            <a:ext cx="5548605" cy="2462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0" i="0" u="none" strike="noStrike" cap="none">
                <a:solidFill>
                  <a:srgbClr val="8C9599"/>
                </a:solidFill>
                <a:latin typeface="Arial"/>
                <a:ea typeface="Arial"/>
                <a:cs typeface="Arial"/>
                <a:sym typeface="Arial"/>
              </a:rPr>
              <a:t>Building </a:t>
            </a:r>
            <a:r>
              <a:rPr lang="en" sz="1600" b="1" i="0" u="none" strike="noStrike" cap="none">
                <a:solidFill>
                  <a:srgbClr val="00A5B6"/>
                </a:solidFill>
                <a:latin typeface="Arial"/>
                <a:ea typeface="Arial"/>
                <a:cs typeface="Arial"/>
                <a:sym typeface="Arial"/>
              </a:rPr>
              <a:t>brighter</a:t>
            </a:r>
            <a:r>
              <a:rPr lang="en" sz="1600" b="0" i="0" u="none" strike="noStrike" cap="none">
                <a:solidFill>
                  <a:srgbClr val="8C9599"/>
                </a:solidFill>
                <a:latin typeface="Arial"/>
                <a:ea typeface="Arial"/>
                <a:cs typeface="Arial"/>
                <a:sym typeface="Arial"/>
              </a:rPr>
              <a:t> futures</a:t>
            </a:r>
            <a:endParaRPr sz="1600" b="0" i="0" u="none" strike="noStrike" cap="none">
              <a:solidFill>
                <a:srgbClr val="8C9599"/>
              </a:solidFill>
              <a:latin typeface="Arial"/>
              <a:ea typeface="Arial"/>
              <a:cs typeface="Arial"/>
              <a:sym typeface="Arial"/>
            </a:endParaRPr>
          </a:p>
        </p:txBody>
      </p:sp>
      <p:grpSp>
        <p:nvGrpSpPr>
          <p:cNvPr id="16" name="Shape 16"/>
          <p:cNvGrpSpPr/>
          <p:nvPr/>
        </p:nvGrpSpPr>
        <p:grpSpPr>
          <a:xfrm>
            <a:off x="5675265" y="5922440"/>
            <a:ext cx="6052245" cy="641313"/>
            <a:chOff x="4186873" y="5930904"/>
            <a:chExt cx="4539183" cy="641313"/>
          </a:xfrm>
        </p:grpSpPr>
        <p:pic>
          <p:nvPicPr>
            <p:cNvPr id="17" name="Shape 17"/>
            <p:cNvPicPr preferRelativeResize="0"/>
            <p:nvPr/>
          </p:nvPicPr>
          <p:blipFill rotWithShape="1">
            <a:blip r:embed="rId4">
              <a:alphaModFix/>
            </a:blip>
            <a:srcRect/>
            <a:stretch/>
          </p:blipFill>
          <p:spPr>
            <a:xfrm>
              <a:off x="7890166" y="5930904"/>
              <a:ext cx="835890" cy="589717"/>
            </a:xfrm>
            <a:prstGeom prst="rect">
              <a:avLst/>
            </a:prstGeom>
            <a:noFill/>
            <a:ln>
              <a:noFill/>
            </a:ln>
          </p:spPr>
        </p:pic>
        <p:pic>
          <p:nvPicPr>
            <p:cNvPr id="18" name="Shape 18"/>
            <p:cNvPicPr preferRelativeResize="0"/>
            <p:nvPr/>
          </p:nvPicPr>
          <p:blipFill rotWithShape="1">
            <a:blip r:embed="rId5">
              <a:alphaModFix/>
            </a:blip>
            <a:srcRect/>
            <a:stretch/>
          </p:blipFill>
          <p:spPr>
            <a:xfrm>
              <a:off x="6231004" y="6061394"/>
              <a:ext cx="1380153" cy="436472"/>
            </a:xfrm>
            <a:prstGeom prst="rect">
              <a:avLst/>
            </a:prstGeom>
            <a:noFill/>
            <a:ln>
              <a:noFill/>
            </a:ln>
          </p:spPr>
        </p:pic>
        <p:pic>
          <p:nvPicPr>
            <p:cNvPr id="19" name="Shape 19"/>
            <p:cNvPicPr preferRelativeResize="0"/>
            <p:nvPr/>
          </p:nvPicPr>
          <p:blipFill rotWithShape="1">
            <a:blip r:embed="rId6">
              <a:alphaModFix/>
            </a:blip>
            <a:srcRect/>
            <a:stretch/>
          </p:blipFill>
          <p:spPr>
            <a:xfrm>
              <a:off x="4186873" y="6162758"/>
              <a:ext cx="1885292" cy="409459"/>
            </a:xfrm>
            <a:prstGeom prst="rect">
              <a:avLst/>
            </a:prstGeom>
            <a:noFill/>
            <a:ln>
              <a:noFill/>
            </a:ln>
          </p:spPr>
        </p:pic>
        <p:cxnSp>
          <p:nvCxnSpPr>
            <p:cNvPr id="20" name="Shape 20"/>
            <p:cNvCxnSpPr/>
            <p:nvPr/>
          </p:nvCxnSpPr>
          <p:spPr>
            <a:xfrm>
              <a:off x="7751889" y="5930904"/>
              <a:ext cx="0" cy="589717"/>
            </a:xfrm>
            <a:prstGeom prst="straightConnector1">
              <a:avLst/>
            </a:prstGeom>
            <a:noFill/>
            <a:ln w="9525" cap="flat" cmpd="sng">
              <a:solidFill>
                <a:srgbClr val="8C9599"/>
              </a:solidFill>
              <a:prstDash val="solid"/>
              <a:miter lim="800000"/>
              <a:headEnd type="none" w="sm" len="sm"/>
              <a:tailEnd type="none" w="sm" len="sm"/>
            </a:ln>
          </p:spPr>
        </p:cxnSp>
        <p:cxnSp>
          <p:nvCxnSpPr>
            <p:cNvPr id="21" name="Shape 21"/>
            <p:cNvCxnSpPr/>
            <p:nvPr/>
          </p:nvCxnSpPr>
          <p:spPr>
            <a:xfrm>
              <a:off x="6114709" y="5930904"/>
              <a:ext cx="0" cy="589717"/>
            </a:xfrm>
            <a:prstGeom prst="straightConnector1">
              <a:avLst/>
            </a:prstGeom>
            <a:noFill/>
            <a:ln w="9525" cap="flat" cmpd="sng">
              <a:solidFill>
                <a:srgbClr val="8C9599"/>
              </a:solidFill>
              <a:prstDash val="solid"/>
              <a:miter lim="800000"/>
              <a:headEnd type="none" w="sm" len="sm"/>
              <a:tailEnd type="none" w="sm" len="sm"/>
            </a:ln>
          </p:spPr>
        </p:cxnSp>
      </p:grpSp>
    </p:spTree>
    <p:extLst>
      <p:ext uri="{BB962C8B-B14F-4D97-AF65-F5344CB8AC3E}">
        <p14:creationId xmlns:p14="http://schemas.microsoft.com/office/powerpoint/2010/main" val="360182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3764-C8FC-4ED8-8CE3-F51D587FD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B2A6-9617-48A9-83F0-3C135211F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648A5-2A7A-4381-AA18-13D208355DFB}"/>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9C67DA99-5E0F-4245-8E55-D9A3A916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E1C49-CEBA-4563-9016-F7D7B55CA90D}"/>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02721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E51C-6211-4B76-B21A-177A74BA1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23298-908E-4EF0-904E-9A796CAF54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D6673-2A54-48F3-B2DF-D5E0B98E75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72A68-47C1-4362-9B5A-B9A950B9D359}"/>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3BAA8DC7-53F3-4F4A-B52D-F02B4B4DB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4777-F551-4E5E-B131-32CFB9DB063A}"/>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766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C15D-13B9-469B-9A69-C22E1A0AF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C065E-CB39-4CA0-B996-A8451C1CD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162FF-82CD-48DE-8E0D-9998AD9A83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9EEE21-8BA2-4EB9-9D15-0234C8324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E2DDA5-0515-4E2B-BD29-37BA5E2737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6D5AE-DBAA-472B-A1B7-00C93E5F0976}"/>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8" name="Footer Placeholder 7">
            <a:extLst>
              <a:ext uri="{FF2B5EF4-FFF2-40B4-BE49-F238E27FC236}">
                <a16:creationId xmlns:a16="http://schemas.microsoft.com/office/drawing/2014/main" id="{3F6EC9D0-86F5-4E22-9C70-8A646C1BA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4280D-CE66-4817-A698-7E6F87EA3F0B}"/>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3967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8A5-25EB-4016-983E-523C7670A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6DD39-0AFE-4C1F-8B2A-8C10B1729F81}"/>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4" name="Footer Placeholder 3">
            <a:extLst>
              <a:ext uri="{FF2B5EF4-FFF2-40B4-BE49-F238E27FC236}">
                <a16:creationId xmlns:a16="http://schemas.microsoft.com/office/drawing/2014/main" id="{02201BFF-DD7B-4C47-83FB-D8B8527FE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E11D4-62FB-4708-8839-3B7CAED5B40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83874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9E89B-6EAC-4764-ADDC-B554EDE858DB}"/>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3" name="Footer Placeholder 2">
            <a:extLst>
              <a:ext uri="{FF2B5EF4-FFF2-40B4-BE49-F238E27FC236}">
                <a16:creationId xmlns:a16="http://schemas.microsoft.com/office/drawing/2014/main" id="{CA92F47E-193C-4A65-971E-5FC2115A3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58DA8-A0E2-4D56-9F33-140B6306855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961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191D-51CC-4C2F-9BB0-104385D6A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F3F89-358B-44CC-97E8-2E172AFE1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13DC1-0DEE-416F-AD2D-DD9536A1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EE739-91FC-436E-9983-31E8B1223BBC}"/>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38BC7545-1D7F-497A-823D-EC38C7BC7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207E-AB76-49FF-A461-FB048E5CEEBC}"/>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6414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A28D-0B72-440B-AED8-8C75A0E07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A6CCC-ACD5-4450-ABF0-AAB463AE2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4308E-5A9F-408A-B7AB-1CD6A5C4C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A46CE-3B7D-4284-BAA8-D6765E40DBF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B07F62D9-F614-46FC-9454-939A77D37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1B018-E9B0-4C74-B49E-32C456719C64}"/>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8096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5CB2A-6341-466E-895C-50A0DB0D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48842-4027-45C0-92BF-5A537EDD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465D-FACA-4D80-A973-B6351FE79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CA61081-DCE9-47F5-A9B9-57E606416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7D5F6-B500-4F74-BB2D-92241E4FD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8D8A8-3ADA-455E-B4EF-8516964F8B29}" type="slidenum">
              <a:rPr lang="en-US" smtClean="0"/>
              <a:t>‹#›</a:t>
            </a:fld>
            <a:endParaRPr lang="en-US"/>
          </a:p>
        </p:txBody>
      </p:sp>
    </p:spTree>
    <p:extLst>
      <p:ext uri="{BB962C8B-B14F-4D97-AF65-F5344CB8AC3E}">
        <p14:creationId xmlns:p14="http://schemas.microsoft.com/office/powerpoint/2010/main" val="429166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5E61A-585D-4D07-8BBC-AD106644E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C63AC-AF1F-435C-BC2C-EA54DCD9F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91438-73A7-453D-8494-710D0BDEF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87565FAF-E4AD-4520-BB18-9403F3996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435B6-EFF9-4F7C-BF06-D850996AA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C2DB-AFEE-4C7C-B40C-893F33290A23}" type="slidenum">
              <a:rPr lang="en-US" smtClean="0"/>
              <a:t>‹#›</a:t>
            </a:fld>
            <a:endParaRPr lang="en-US"/>
          </a:p>
        </p:txBody>
      </p:sp>
    </p:spTree>
    <p:extLst>
      <p:ext uri="{BB962C8B-B14F-4D97-AF65-F5344CB8AC3E}">
        <p14:creationId xmlns:p14="http://schemas.microsoft.com/office/powerpoint/2010/main" val="22314525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853479" y="3595132"/>
            <a:ext cx="8323453" cy="2137820"/>
          </a:xfrm>
          <a:prstGeom prst="rect">
            <a:avLst/>
          </a:prstGeom>
          <a:noFill/>
          <a:ln>
            <a:noFill/>
          </a:ln>
        </p:spPr>
        <p:txBody>
          <a:bodyPr spcFirstLastPara="1" vert="horz" wrap="square" lIns="0" tIns="0" rIns="0" bIns="0" rtlCol="0" anchor="t" anchorCtr="0">
            <a:noAutofit/>
          </a:bodyPr>
          <a:lstStyle/>
          <a:p>
            <a:pPr algn="ctr">
              <a:buClr>
                <a:srgbClr val="00A5B6"/>
              </a:buClr>
              <a:buSzPts val="4100"/>
            </a:pPr>
            <a:r>
              <a:rPr lang="en-US" sz="3200" dirty="0">
                <a:solidFill>
                  <a:srgbClr val="007682"/>
                </a:solidFill>
                <a:latin typeface="+mn-lt"/>
              </a:rPr>
              <a:t>Bridges Network Meeting</a:t>
            </a:r>
            <a:br>
              <a:rPr lang="en-US" sz="3200" dirty="0">
                <a:solidFill>
                  <a:srgbClr val="007682"/>
                </a:solidFill>
                <a:latin typeface="+mn-lt"/>
              </a:rPr>
            </a:br>
            <a:r>
              <a:rPr lang="en-US" sz="3200" dirty="0">
                <a:solidFill>
                  <a:srgbClr val="007682"/>
                </a:solidFill>
                <a:latin typeface="+mn-lt"/>
              </a:rPr>
              <a:t>Supporting Foster Youth and Families through the Pandemic Act</a:t>
            </a:r>
            <a:br>
              <a:rPr lang="en-US" sz="3200" dirty="0">
                <a:solidFill>
                  <a:srgbClr val="007682"/>
                </a:solidFill>
                <a:latin typeface="+mn-lt"/>
              </a:rPr>
            </a:br>
            <a:r>
              <a:rPr lang="en-US" sz="3200" dirty="0">
                <a:solidFill>
                  <a:srgbClr val="007682"/>
                </a:solidFill>
                <a:latin typeface="+mn-lt"/>
              </a:rPr>
              <a:t>Feb 8 and 10, 2021</a:t>
            </a:r>
            <a:br>
              <a:rPr lang="en-US" sz="3200" dirty="0">
                <a:solidFill>
                  <a:srgbClr val="007682"/>
                </a:solidFill>
                <a:latin typeface="+mn-lt"/>
              </a:rPr>
            </a:br>
            <a:r>
              <a:rPr lang="en-US" sz="3200" dirty="0">
                <a:solidFill>
                  <a:srgbClr val="007682"/>
                </a:solidFill>
                <a:latin typeface="+mn-lt"/>
              </a:rPr>
              <a:t>1:00 pm.-2:00 pm.</a:t>
            </a:r>
            <a:br>
              <a:rPr lang="en-US" sz="2500" b="1" dirty="0"/>
            </a:br>
            <a:br>
              <a:rPr lang="en" sz="2500" b="1" dirty="0"/>
            </a:br>
            <a:br>
              <a:rPr lang="en" sz="2500" b="1" dirty="0"/>
            </a:br>
            <a:endParaRPr dirty="0"/>
          </a:p>
        </p:txBody>
      </p:sp>
      <p:sp>
        <p:nvSpPr>
          <p:cNvPr id="2" name="TextBox 1">
            <a:extLst>
              <a:ext uri="{FF2B5EF4-FFF2-40B4-BE49-F238E27FC236}">
                <a16:creationId xmlns:a16="http://schemas.microsoft.com/office/drawing/2014/main" id="{A8CDB7C4-8AE4-450F-9B26-ED763898A6B3}"/>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4" descr="A picture containing food, drawing&#10;&#10;Description automatically generated">
            <a:extLst>
              <a:ext uri="{FF2B5EF4-FFF2-40B4-BE49-F238E27FC236}">
                <a16:creationId xmlns:a16="http://schemas.microsoft.com/office/drawing/2014/main" id="{36016BEB-700C-4519-93B4-2DA0530C2E0B}"/>
              </a:ext>
            </a:extLst>
          </p:cNvPr>
          <p:cNvPicPr>
            <a:picLocks noChangeAspect="1"/>
          </p:cNvPicPr>
          <p:nvPr/>
        </p:nvPicPr>
        <p:blipFill>
          <a:blip r:embed="rId3"/>
          <a:stretch>
            <a:fillRect/>
          </a:stretch>
        </p:blipFill>
        <p:spPr>
          <a:xfrm>
            <a:off x="8287630" y="5828472"/>
            <a:ext cx="2111028" cy="819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53490" y="651497"/>
            <a:ext cx="7993777"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3000" dirty="0">
                <a:solidFill>
                  <a:srgbClr val="00A5B6"/>
                </a:solidFill>
                <a:latin typeface="Calibri" panose="020F0502020204030204" pitchFamily="34" charset="0"/>
                <a:cs typeface="Calibri" panose="020F0502020204030204" pitchFamily="34" charset="0"/>
              </a:rPr>
              <a:t>Contacting Young Adults for Reenrollment</a:t>
            </a:r>
          </a:p>
        </p:txBody>
      </p:sp>
      <p:sp>
        <p:nvSpPr>
          <p:cNvPr id="4" name="Rectangle 3">
            <a:extLst>
              <a:ext uri="{FF2B5EF4-FFF2-40B4-BE49-F238E27FC236}">
                <a16:creationId xmlns:a16="http://schemas.microsoft.com/office/drawing/2014/main" id="{D11EF6C7-FDB3-4144-BECB-E432FF80189C}"/>
              </a:ext>
            </a:extLst>
          </p:cNvPr>
          <p:cNvSpPr/>
          <p:nvPr/>
        </p:nvSpPr>
        <p:spPr>
          <a:xfrm>
            <a:off x="1945253" y="1171624"/>
            <a:ext cx="8467186" cy="858440"/>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a:solidFill>
                <a:srgbClr val="5B9BD5">
                  <a:lumMod val="50000"/>
                </a:srgbClr>
              </a:solidFill>
              <a:latin typeface="Calibri"/>
              <a:cs typeface="Calibri"/>
              <a:sym typeface="Calibri"/>
            </a:endParaRPr>
          </a:p>
          <a:p>
            <a:pPr marL="235954" lvl="2" indent="-235954">
              <a:spcBef>
                <a:spcPts val="273"/>
              </a:spcBef>
              <a:buClr>
                <a:srgbClr val="00A5B6"/>
              </a:buClr>
              <a:buSzPts val="2100"/>
              <a:buFont typeface="Arial"/>
              <a:buChar char="•"/>
              <a:tabLst>
                <a:tab pos="193742" algn="l"/>
                <a:tab pos="235954" algn="l"/>
              </a:tabLst>
            </a:pPr>
            <a:endParaRPr lang="en-US" sz="75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a:solidFill>
                <a:srgbClr val="5B9BD5">
                  <a:lumMod val="50000"/>
                </a:srgbClr>
              </a:solidFill>
            </a:endParaRPr>
          </a:p>
        </p:txBody>
      </p:sp>
      <p:sp>
        <p:nvSpPr>
          <p:cNvPr id="2" name="TextBox 1">
            <a:extLst>
              <a:ext uri="{FF2B5EF4-FFF2-40B4-BE49-F238E27FC236}">
                <a16:creationId xmlns:a16="http://schemas.microsoft.com/office/drawing/2014/main" id="{EFDA92C3-32EB-41E1-96BF-4A77AD1F6143}"/>
              </a:ext>
            </a:extLst>
          </p:cNvPr>
          <p:cNvSpPr txBox="1"/>
          <p:nvPr/>
        </p:nvSpPr>
        <p:spPr>
          <a:xfrm>
            <a:off x="758600" y="1387974"/>
            <a:ext cx="10662774" cy="2685992"/>
          </a:xfrm>
          <a:prstGeom prst="rect">
            <a:avLst/>
          </a:prstGeom>
          <a:noFill/>
        </p:spPr>
        <p:txBody>
          <a:bodyPr wrap="square" rtlCol="0" anchor="t">
            <a:spAutoFit/>
          </a:bodyPr>
          <a:lstStyle/>
          <a:p>
            <a:pPr marL="285750" indent="-285750">
              <a:buFont typeface="Arial" panose="020B0604020202020204" pitchFamily="34" charset="0"/>
              <a:buChar char="•"/>
            </a:pPr>
            <a:endParaRPr lang="en-US" dirty="0">
              <a:cs typeface="Calibri"/>
            </a:endParaRPr>
          </a:p>
          <a:p>
            <a:pPr marL="1257300" lvl="2" indent="-342900">
              <a:buFontTx/>
              <a:buAutoNum type="alphaLcPeriod"/>
            </a:pPr>
            <a:endParaRPr lang="en-US" dirty="0">
              <a:cs typeface="Calibri"/>
            </a:endParaRPr>
          </a:p>
          <a:p>
            <a:pPr marL="800100" lvl="1" indent="-342900">
              <a:buFont typeface="+mj-lt"/>
              <a:buAutoNum type="arabicPeriod"/>
            </a:pPr>
            <a:r>
              <a:rPr lang="en-US" dirty="0">
                <a:cs typeface="Calibri"/>
              </a:rPr>
              <a:t>Each agency should attempt to contact the Participants who exited their Bridges programs</a:t>
            </a:r>
          </a:p>
          <a:p>
            <a:pPr marL="1257300" lvl="2" indent="-342900">
              <a:buFont typeface="Arial" panose="020B0604020202020204" pitchFamily="34" charset="0"/>
              <a:buChar char="•"/>
            </a:pPr>
            <a:r>
              <a:rPr lang="en-US" dirty="0">
                <a:cs typeface="Calibri"/>
              </a:rPr>
              <a:t>At least one phone call to explain their ability to reenroll</a:t>
            </a:r>
          </a:p>
          <a:p>
            <a:pPr marL="1257300" lvl="2" indent="-342900">
              <a:buFont typeface="Arial" panose="020B0604020202020204" pitchFamily="34" charset="0"/>
              <a:buChar char="•"/>
            </a:pPr>
            <a:r>
              <a:rPr lang="en-US" dirty="0">
                <a:cs typeface="Calibri"/>
              </a:rPr>
              <a:t>When phone is not an option, text and email are second strategies</a:t>
            </a:r>
          </a:p>
          <a:p>
            <a:pPr marL="800100" lvl="1" indent="-342900">
              <a:buFont typeface="+mj-lt"/>
              <a:buAutoNum type="arabicPeriod"/>
            </a:pPr>
            <a:r>
              <a:rPr lang="en-US" dirty="0">
                <a:cs typeface="Calibri"/>
              </a:rPr>
              <a:t>Attempt at least one weekly contact for three or four weeks</a:t>
            </a:r>
          </a:p>
          <a:p>
            <a:pPr marL="800100" lvl="1" indent="-342900">
              <a:buFont typeface="+mj-lt"/>
              <a:buAutoNum type="arabicPeriod"/>
            </a:pPr>
            <a:r>
              <a:rPr lang="en-US" dirty="0">
                <a:cs typeface="Calibri"/>
              </a:rPr>
              <a:t>Document successful and unsuccessful contacts in their SACWIS record</a:t>
            </a:r>
          </a:p>
          <a:p>
            <a:pPr marL="1257300" lvl="2" indent="-342900">
              <a:buFont typeface="Arial" panose="020B0604020202020204" pitchFamily="34" charset="0"/>
              <a:buChar char="•"/>
            </a:pPr>
            <a:endParaRPr lang="en-US" dirty="0">
              <a:cs typeface="Calibri"/>
            </a:endParaRPr>
          </a:p>
          <a:p>
            <a:pPr marL="800100" lvl="1" indent="-342900">
              <a:buFont typeface="+mj-lt"/>
              <a:buAutoNum type="alphaLcPeriod"/>
            </a:pPr>
            <a:endParaRPr lang="en-US" sz="1227" dirty="0">
              <a:cs typeface="Calibri" panose="020F0502020204030204"/>
            </a:endParaRPr>
          </a:p>
          <a:p>
            <a:pPr marL="342900" indent="-342900">
              <a:buFont typeface="+mj-lt"/>
              <a:buAutoNum type="arabicPeriod"/>
            </a:pPr>
            <a:endParaRPr lang="en-US" sz="1227" dirty="0">
              <a:cs typeface="Calibri" panose="020F0502020204030204"/>
            </a:endParaRPr>
          </a:p>
        </p:txBody>
      </p:sp>
    </p:spTree>
    <p:extLst>
      <p:ext uri="{BB962C8B-B14F-4D97-AF65-F5344CB8AC3E}">
        <p14:creationId xmlns:p14="http://schemas.microsoft.com/office/powerpoint/2010/main" val="346022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06489" y="611393"/>
            <a:ext cx="5155131"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3000" dirty="0">
                <a:solidFill>
                  <a:srgbClr val="00A5B6"/>
                </a:solidFill>
                <a:latin typeface="Calibri" panose="020F0502020204030204" pitchFamily="34" charset="0"/>
                <a:cs typeface="Calibri" panose="020F0502020204030204" pitchFamily="34" charset="0"/>
              </a:rPr>
              <a:t>Managing Capacity</a:t>
            </a:r>
          </a:p>
        </p:txBody>
      </p:sp>
      <p:sp>
        <p:nvSpPr>
          <p:cNvPr id="2" name="TextBox 1">
            <a:extLst>
              <a:ext uri="{FF2B5EF4-FFF2-40B4-BE49-F238E27FC236}">
                <a16:creationId xmlns:a16="http://schemas.microsoft.com/office/drawing/2014/main" id="{EB729AD3-B7C1-41FB-8A70-50C3D33FF4B2}"/>
              </a:ext>
            </a:extLst>
          </p:cNvPr>
          <p:cNvSpPr txBox="1"/>
          <p:nvPr/>
        </p:nvSpPr>
        <p:spPr>
          <a:xfrm>
            <a:off x="805782" y="1344975"/>
            <a:ext cx="1078430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mj-lt"/>
              <a:buAutoNum type="arabicPeriod"/>
            </a:pPr>
            <a:r>
              <a:rPr lang="en-US" sz="2000" dirty="0">
                <a:cs typeface="Calibri"/>
              </a:rPr>
              <a:t>Temporary increase in maximum caseload sizes</a:t>
            </a:r>
          </a:p>
          <a:p>
            <a:pPr marL="457200" indent="-457200">
              <a:buFont typeface="+mj-lt"/>
              <a:buAutoNum type="arabicPeriod"/>
            </a:pPr>
            <a:r>
              <a:rPr lang="en-US" sz="2000" dirty="0">
                <a:cs typeface="Calibri"/>
              </a:rPr>
              <a:t>Temporarily utilizing other staff members</a:t>
            </a:r>
          </a:p>
          <a:p>
            <a:pPr marL="457200" indent="-457200">
              <a:buFont typeface="+mj-lt"/>
              <a:buAutoNum type="arabicPeriod"/>
            </a:pPr>
            <a:r>
              <a:rPr lang="en-US" sz="2000" dirty="0">
                <a:cs typeface="Calibri"/>
              </a:rPr>
              <a:t>Elevating part-time staff to FT</a:t>
            </a:r>
          </a:p>
          <a:p>
            <a:pPr marL="457200" indent="-457200">
              <a:buFont typeface="+mj-lt"/>
              <a:buAutoNum type="arabicPeriod"/>
            </a:pPr>
            <a:r>
              <a:rPr lang="en-US" sz="2000" dirty="0">
                <a:cs typeface="Calibri"/>
              </a:rPr>
              <a:t>Case assignments to bring all agencies to capacity</a:t>
            </a:r>
          </a:p>
          <a:p>
            <a:pPr marL="457200" indent="-457200">
              <a:buAutoNum type="arabicPeriod"/>
            </a:pPr>
            <a:endParaRPr lang="en-US" sz="2000" dirty="0">
              <a:cs typeface="Calibri"/>
            </a:endParaRPr>
          </a:p>
          <a:p>
            <a:pPr marL="914400" lvl="1" indent="-457200" algn="l">
              <a:buAutoNum type="alphaLcPeriod"/>
            </a:pPr>
            <a:endParaRPr lang="en-US" sz="2000" dirty="0">
              <a:cs typeface="Calibri"/>
            </a:endParaRPr>
          </a:p>
          <a:p>
            <a:endParaRPr lang="en-US" dirty="0">
              <a:cs typeface="Calibri"/>
            </a:endParaRPr>
          </a:p>
        </p:txBody>
      </p:sp>
    </p:spTree>
    <p:extLst>
      <p:ext uri="{BB962C8B-B14F-4D97-AF65-F5344CB8AC3E}">
        <p14:creationId xmlns:p14="http://schemas.microsoft.com/office/powerpoint/2010/main" val="78778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E2680-1399-4FB6-97EC-71A9F9A506AD}"/>
              </a:ext>
            </a:extLst>
          </p:cNvPr>
          <p:cNvSpPr>
            <a:spLocks noGrp="1"/>
          </p:cNvSpPr>
          <p:nvPr>
            <p:ph type="title"/>
          </p:nvPr>
        </p:nvSpPr>
        <p:spPr/>
        <p:txBody>
          <a:bodyPr/>
          <a:lstStyle/>
          <a:p>
            <a:r>
              <a:rPr lang="en" sz="2727">
                <a:solidFill>
                  <a:srgbClr val="00A5B6"/>
                </a:solidFill>
                <a:latin typeface="Arial" panose="020B0604020202020204" pitchFamily="34" charset="0"/>
                <a:cs typeface="Arial" panose="020B0604020202020204" pitchFamily="34" charset="0"/>
                <a:sym typeface="Calibri"/>
              </a:rPr>
              <a:t>Questions?</a:t>
            </a:r>
            <a:endParaRPr lang="en-US"/>
          </a:p>
        </p:txBody>
      </p:sp>
      <p:pic>
        <p:nvPicPr>
          <p:cNvPr id="5" name="Shape 196">
            <a:extLst>
              <a:ext uri="{FF2B5EF4-FFF2-40B4-BE49-F238E27FC236}">
                <a16:creationId xmlns:a16="http://schemas.microsoft.com/office/drawing/2014/main" id="{25964B53-590A-4122-AC33-17F056B27D5D}"/>
              </a:ext>
            </a:extLst>
          </p:cNvPr>
          <p:cNvPicPr preferRelativeResize="0">
            <a:picLocks noGrp="1"/>
          </p:cNvPicPr>
          <p:nvPr>
            <p:ph type="body" idx="1"/>
          </p:nvPr>
        </p:nvPicPr>
        <p:blipFill rotWithShape="1">
          <a:blip r:embed="rId2">
            <a:alphaModFix/>
          </a:blip>
          <a:srcRect l="23558" t="44872" r="56410" b="22564"/>
          <a:stretch/>
        </p:blipFill>
        <p:spPr>
          <a:xfrm>
            <a:off x="3108875" y="1887525"/>
            <a:ext cx="2437898" cy="2476903"/>
          </a:xfrm>
          <a:prstGeom prst="rect">
            <a:avLst/>
          </a:prstGeom>
          <a:noFill/>
          <a:ln>
            <a:noFill/>
          </a:ln>
        </p:spPr>
      </p:pic>
    </p:spTree>
    <p:extLst>
      <p:ext uri="{BB962C8B-B14F-4D97-AF65-F5344CB8AC3E}">
        <p14:creationId xmlns:p14="http://schemas.microsoft.com/office/powerpoint/2010/main" val="99787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93911" y="650552"/>
            <a:ext cx="8089115" cy="64237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1800" dirty="0">
                <a:solidFill>
                  <a:srgbClr val="00A5B6"/>
                </a:solidFill>
                <a:latin typeface="Calibri" panose="020F0502020204030204" pitchFamily="34" charset="0"/>
                <a:cs typeface="Calibri" panose="020F0502020204030204" pitchFamily="34" charset="0"/>
              </a:rPr>
              <a:t> </a:t>
            </a:r>
            <a:r>
              <a:rPr lang="en-US" sz="2800" dirty="0">
                <a:solidFill>
                  <a:srgbClr val="00A3B6"/>
                </a:solidFill>
                <a:latin typeface="Calibri" panose="020F0502020204030204" pitchFamily="34" charset="0"/>
                <a:cs typeface="Calibri" panose="020F0502020204030204" pitchFamily="34" charset="0"/>
              </a:rPr>
              <a:t>Participants Impacted</a:t>
            </a:r>
            <a:endParaRPr sz="2800" dirty="0">
              <a:solidFill>
                <a:srgbClr val="00A3B6"/>
              </a:solidFill>
              <a:latin typeface="Calibri" panose="020F0502020204030204" pitchFamily="34" charset="0"/>
              <a:cs typeface="Calibri" panose="020F0502020204030204" pitchFamily="34" charset="0"/>
            </a:endParaRPr>
          </a:p>
        </p:txBody>
      </p:sp>
      <p:sp>
        <p:nvSpPr>
          <p:cNvPr id="121" name="Shape 121"/>
          <p:cNvSpPr txBox="1">
            <a:spLocks noGrp="1"/>
          </p:cNvSpPr>
          <p:nvPr>
            <p:ph type="body" idx="1"/>
          </p:nvPr>
        </p:nvSpPr>
        <p:spPr>
          <a:xfrm>
            <a:off x="318449" y="1170378"/>
            <a:ext cx="9497453" cy="4475577"/>
          </a:xfrm>
          <a:prstGeom prst="rect">
            <a:avLst/>
          </a:prstGeom>
          <a:noFill/>
          <a:ln>
            <a:noFill/>
          </a:ln>
        </p:spPr>
        <p:txBody>
          <a:bodyPr spcFirstLastPara="1" vert="horz" wrap="square" lIns="0" tIns="0" rIns="0" bIns="0" rtlCol="0" anchor="t" anchorCtr="0">
            <a:noAutofit/>
          </a:bodyPr>
          <a:lstStyle/>
          <a:p>
            <a:pPr marL="0" indent="0">
              <a:buSzPct val="100000"/>
            </a:pPr>
            <a:endParaRPr lang="en-US" sz="1600" dirty="0"/>
          </a:p>
          <a:p>
            <a:pPr marL="457198" indent="-457198">
              <a:buFont typeface="Arial"/>
              <a:buAutoNum type="arabicPeriod"/>
            </a:pPr>
            <a:endParaRPr sz="1600" dirty="0"/>
          </a:p>
        </p:txBody>
      </p:sp>
      <p:sp>
        <p:nvSpPr>
          <p:cNvPr id="2" name="TextBox 1">
            <a:extLst>
              <a:ext uri="{FF2B5EF4-FFF2-40B4-BE49-F238E27FC236}">
                <a16:creationId xmlns:a16="http://schemas.microsoft.com/office/drawing/2014/main" id="{0486EC0E-8FF2-4398-9230-303EAC476E56}"/>
              </a:ext>
            </a:extLst>
          </p:cNvPr>
          <p:cNvSpPr txBox="1"/>
          <p:nvPr/>
        </p:nvSpPr>
        <p:spPr>
          <a:xfrm>
            <a:off x="793911" y="1235749"/>
            <a:ext cx="6755795" cy="281167"/>
          </a:xfrm>
          <a:prstGeom prst="rect">
            <a:avLst/>
          </a:prstGeom>
          <a:noFill/>
        </p:spPr>
        <p:txBody>
          <a:bodyPr wrap="square" rtlCol="0">
            <a:spAutoFit/>
          </a:bodyPr>
          <a:lstStyle/>
          <a:p>
            <a:endParaRPr lang="en-US" sz="1227"/>
          </a:p>
        </p:txBody>
      </p:sp>
      <p:sp>
        <p:nvSpPr>
          <p:cNvPr id="3" name="TextBox 2">
            <a:extLst>
              <a:ext uri="{FF2B5EF4-FFF2-40B4-BE49-F238E27FC236}">
                <a16:creationId xmlns:a16="http://schemas.microsoft.com/office/drawing/2014/main" id="{4B3E7324-B6A9-4609-94D0-F4780C505CDF}"/>
              </a:ext>
            </a:extLst>
          </p:cNvPr>
          <p:cNvSpPr txBox="1"/>
          <p:nvPr/>
        </p:nvSpPr>
        <p:spPr>
          <a:xfrm>
            <a:off x="318448" y="1278369"/>
            <a:ext cx="10477069" cy="2712602"/>
          </a:xfrm>
          <a:prstGeom prst="rect">
            <a:avLst/>
          </a:prstGeom>
          <a:noFill/>
        </p:spPr>
        <p:txBody>
          <a:bodyPr wrap="square" lIns="91440" tIns="45720" rIns="91440" bIns="45720" rtlCol="0" anchor="t">
            <a:spAutoFit/>
          </a:bodyPr>
          <a:lstStyle/>
          <a:p>
            <a:pPr marL="800100" lvl="1" indent="-342900">
              <a:buFont typeface="+mj-lt"/>
              <a:buAutoNum type="arabicPeriod"/>
            </a:pPr>
            <a:r>
              <a:rPr lang="en-US" dirty="0"/>
              <a:t>Maintain all current Participants who will turn 21 through 9/30/2021 or their 22</a:t>
            </a:r>
            <a:r>
              <a:rPr lang="en-US" baseline="30000" dirty="0"/>
              <a:t>nd</a:t>
            </a:r>
            <a:r>
              <a:rPr lang="en-US" dirty="0"/>
              <a:t> Birthday </a:t>
            </a:r>
          </a:p>
          <a:p>
            <a:pPr marL="800100" lvl="1" indent="-342900">
              <a:buFont typeface="+mj-lt"/>
              <a:buAutoNum type="arabicPeriod"/>
            </a:pPr>
            <a:r>
              <a:rPr lang="en-US" dirty="0"/>
              <a:t>Maintain all current Participants regardless of eligibility status</a:t>
            </a:r>
          </a:p>
          <a:p>
            <a:pPr marL="800100" lvl="1" indent="-342900">
              <a:buFont typeface="+mj-lt"/>
              <a:buAutoNum type="arabicPeriod"/>
            </a:pPr>
            <a:r>
              <a:rPr lang="en-US" dirty="0"/>
              <a:t>Reenroll terminated Participants who turned 21 from 4/1/2020 through 1/31/2021</a:t>
            </a:r>
          </a:p>
          <a:p>
            <a:pPr marL="800100" lvl="1" indent="-342900">
              <a:buFont typeface="+mj-lt"/>
              <a:buAutoNum type="arabicPeriod"/>
            </a:pPr>
            <a:r>
              <a:rPr lang="en-US" dirty="0"/>
              <a:t>Reenroll terminated Participants who did not meet eligibility up to their 22</a:t>
            </a:r>
            <a:r>
              <a:rPr lang="en-US" baseline="30000" dirty="0"/>
              <a:t>nd</a:t>
            </a:r>
            <a:r>
              <a:rPr lang="en-US" dirty="0"/>
              <a:t> birthday</a:t>
            </a:r>
          </a:p>
          <a:p>
            <a:pPr marL="800100" lvl="1" indent="-342900">
              <a:buFont typeface="+mj-lt"/>
              <a:buAutoNum type="arabicPeriod"/>
            </a:pPr>
            <a:r>
              <a:rPr lang="en-US" dirty="0"/>
              <a:t>Enroll all current young people in the referral/application stage</a:t>
            </a:r>
          </a:p>
          <a:p>
            <a:pPr marL="800100" lvl="1" indent="-342900">
              <a:buFont typeface="+mj-lt"/>
              <a:buAutoNum type="arabicPeriod"/>
            </a:pPr>
            <a:r>
              <a:rPr lang="en-US" dirty="0"/>
              <a:t>Enroll any 18-21 wishing to emancipate and enter Bridges (PCSA’s given guidance to hold on emancipations)</a:t>
            </a:r>
          </a:p>
          <a:p>
            <a:pPr marL="342900" indent="-342900">
              <a:buFont typeface="+mj-lt"/>
              <a:buAutoNum type="arabicPeriod"/>
            </a:pP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endParaRPr lang="en-US" sz="1600" dirty="0">
              <a:latin typeface="Calibri" panose="020F0502020204030204" pitchFamily="34" charset="0"/>
              <a:cs typeface="Calibri" panose="020F0502020204030204" pitchFamily="34" charset="0"/>
            </a:endParaRPr>
          </a:p>
          <a:p>
            <a:pPr lvl="5"/>
            <a:endParaRPr lang="en-US" sz="1227" dirty="0"/>
          </a:p>
        </p:txBody>
      </p:sp>
    </p:spTree>
    <p:extLst>
      <p:ext uri="{BB962C8B-B14F-4D97-AF65-F5344CB8AC3E}">
        <p14:creationId xmlns:p14="http://schemas.microsoft.com/office/powerpoint/2010/main" val="400164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89252" y="660656"/>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dirty="0">
                <a:solidFill>
                  <a:srgbClr val="00A3B6"/>
                </a:solidFill>
                <a:latin typeface="Calibri"/>
                <a:cs typeface="Calibri"/>
              </a:rPr>
              <a:t>Maintaining Currently Enrolled Participants</a:t>
            </a:r>
            <a:endParaRPr sz="2800" dirty="0">
              <a:solidFill>
                <a:srgbClr val="00A3B6"/>
              </a:solidFill>
              <a:latin typeface="Calibri"/>
              <a:cs typeface="Calibri"/>
            </a:endParaRPr>
          </a:p>
        </p:txBody>
      </p:sp>
      <p:sp>
        <p:nvSpPr>
          <p:cNvPr id="4" name="Rectangle 3">
            <a:extLst>
              <a:ext uri="{FF2B5EF4-FFF2-40B4-BE49-F238E27FC236}">
                <a16:creationId xmlns:a16="http://schemas.microsoft.com/office/drawing/2014/main" id="{D11EF6C7-FDB3-4144-BECB-E432FF80189C}"/>
              </a:ext>
            </a:extLst>
          </p:cNvPr>
          <p:cNvSpPr/>
          <p:nvPr/>
        </p:nvSpPr>
        <p:spPr>
          <a:xfrm>
            <a:off x="821266" y="1171624"/>
            <a:ext cx="10481481" cy="5634491"/>
          </a:xfrm>
          <a:prstGeom prst="rect">
            <a:avLst/>
          </a:prstGeom>
        </p:spPr>
        <p:txBody>
          <a:bodyPr wrap="square">
            <a:spAutoFit/>
          </a:bodyPr>
          <a:lstStyle/>
          <a:p>
            <a:pPr marL="342900" indent="-342900">
              <a:buFont typeface="+mj-lt"/>
              <a:buAutoNum type="arabicPeriod"/>
            </a:pPr>
            <a:r>
              <a:rPr lang="en-US" dirty="0"/>
              <a:t>Reach out to all Participants who will be turning 21 over the next 60 to 90 days</a:t>
            </a:r>
          </a:p>
          <a:p>
            <a:pPr marL="742950" lvl="1" indent="-285750">
              <a:buFont typeface="Arial" panose="020B0604020202020204" pitchFamily="34" charset="0"/>
              <a:buChar char="•"/>
            </a:pPr>
            <a:r>
              <a:rPr lang="en-US" dirty="0"/>
              <a:t>Explain that unless they want to voluntarily withdraw from Bridges they are welcome to remain in the program until 9/30/2021</a:t>
            </a:r>
          </a:p>
          <a:p>
            <a:pPr marL="742950" lvl="1" indent="-285750">
              <a:buFont typeface="Arial" panose="020B0604020202020204" pitchFamily="34" charset="0"/>
              <a:buChar char="•"/>
            </a:pPr>
            <a:r>
              <a:rPr lang="en-US" dirty="0"/>
              <a:t>Maintain case file, encourage and monitor eligibility and upload any eligibility documentation available</a:t>
            </a:r>
          </a:p>
          <a:p>
            <a:pPr marL="742950" lvl="1" indent="-285750">
              <a:buFont typeface="Arial" panose="020B0604020202020204" pitchFamily="34" charset="0"/>
              <a:buChar char="•"/>
            </a:pPr>
            <a:endParaRPr lang="en-US" dirty="0"/>
          </a:p>
          <a:p>
            <a:pPr marL="342900" indent="-342900">
              <a:buFont typeface="+mj-lt"/>
              <a:buAutoNum type="arabicPeriod"/>
            </a:pPr>
            <a:r>
              <a:rPr lang="en-US" dirty="0"/>
              <a:t>Reach out to all Participants currently on an NOI and NOT and explain</a:t>
            </a:r>
            <a:endParaRPr lang="en-US" sz="2800" dirty="0"/>
          </a:p>
          <a:p>
            <a:pPr marL="742950" lvl="1" indent="-285750">
              <a:buFont typeface="Arial" panose="020B0604020202020204" pitchFamily="34" charset="0"/>
              <a:buChar char="•"/>
            </a:pPr>
            <a:r>
              <a:rPr lang="en-US" dirty="0"/>
              <a:t>"Due to a temporary change in Bridges eligibility criteria, your participation in the Bridges program will be extended until 9/30/21." </a:t>
            </a:r>
            <a:endParaRPr lang="en-US" sz="2800" dirty="0"/>
          </a:p>
          <a:p>
            <a:pPr marL="742950" lvl="1" indent="-285750">
              <a:buFont typeface="Arial" panose="020B0604020202020204" pitchFamily="34" charset="0"/>
              <a:buChar char="•"/>
            </a:pPr>
            <a:r>
              <a:rPr lang="en-US" dirty="0"/>
              <a:t>Document the following in an Activity Log: "Due to H.R. 7947, Supporting Foster Youth and Families through the Pandemic, benefits are extended to Bridges Participants who are not currently meeting previously established program eligibility criteria."  Therefore, any current NOI or NOT will be rescinded with the following exception: </a:t>
            </a:r>
            <a:endParaRPr lang="en-US" sz="2800" dirty="0"/>
          </a:p>
          <a:p>
            <a:pPr marL="1200150" lvl="2" indent="-285750">
              <a:buFont typeface="Courier New" panose="02070309020205020404" pitchFamily="49" charset="0"/>
              <a:buChar char="o"/>
            </a:pPr>
            <a:r>
              <a:rPr lang="en-US" dirty="0"/>
              <a:t>Not having face-to-face visits will still result in a termination and the standard NOI/NOT processes will be followed</a:t>
            </a:r>
          </a:p>
          <a:p>
            <a:pPr marL="742950" lvl="1" indent="-285750">
              <a:buFont typeface="Arial" panose="020B0604020202020204" pitchFamily="34" charset="0"/>
              <a:buChar char="•"/>
            </a:pPr>
            <a:r>
              <a:rPr lang="en-US" dirty="0"/>
              <a:t>Maintain case file, encourage and monitor eligibility and upload any eligibility documentation available</a:t>
            </a:r>
          </a:p>
          <a:p>
            <a:pPr marL="1200150" lvl="2" indent="-285750">
              <a:buFont typeface="Arial" panose="020B0604020202020204" pitchFamily="34" charset="0"/>
              <a:buChar char="•"/>
            </a:pPr>
            <a:endParaRPr lang="en-US" dirty="0"/>
          </a:p>
          <a:p>
            <a:pPr lvl="2"/>
            <a:endParaRPr lang="en-US" dirty="0"/>
          </a:p>
          <a:p>
            <a:pPr marL="800100" lvl="1" indent="-342900">
              <a:buFont typeface="+mj-lt"/>
              <a:buAutoNum type="arabicPeriod"/>
            </a:pPr>
            <a:endParaRPr lang="en-US" dirty="0"/>
          </a:p>
          <a:p>
            <a:pPr marL="235954" lvl="2" indent="-235954">
              <a:spcBef>
                <a:spcPts val="273"/>
              </a:spcBef>
              <a:buClr>
                <a:srgbClr val="00A5B6"/>
              </a:buClr>
              <a:buSzPts val="2100"/>
              <a:buFont typeface="Arial"/>
              <a:buChar char="•"/>
              <a:tabLst>
                <a:tab pos="193742" algn="l"/>
                <a:tab pos="235954" algn="l"/>
              </a:tabLst>
            </a:pPr>
            <a:endParaRPr lang="en-US" sz="750" dirty="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dirty="0">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dirty="0">
              <a:solidFill>
                <a:srgbClr val="5B9BD5">
                  <a:lumMod val="50000"/>
                </a:srgbClr>
              </a:solidFill>
            </a:endParaRPr>
          </a:p>
        </p:txBody>
      </p:sp>
    </p:spTree>
    <p:extLst>
      <p:ext uri="{BB962C8B-B14F-4D97-AF65-F5344CB8AC3E}">
        <p14:creationId xmlns:p14="http://schemas.microsoft.com/office/powerpoint/2010/main" val="419385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89252" y="660656"/>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dirty="0">
                <a:solidFill>
                  <a:srgbClr val="00A3B6"/>
                </a:solidFill>
                <a:latin typeface="Calibri"/>
                <a:cs typeface="Calibri"/>
              </a:rPr>
              <a:t>Maintaining Currently Enrolled Participants (continued)</a:t>
            </a:r>
            <a:endParaRPr sz="2800" dirty="0">
              <a:solidFill>
                <a:srgbClr val="00A3B6"/>
              </a:solidFill>
              <a:latin typeface="Calibri"/>
              <a:cs typeface="Calibri"/>
            </a:endParaRPr>
          </a:p>
        </p:txBody>
      </p:sp>
      <p:sp>
        <p:nvSpPr>
          <p:cNvPr id="4" name="Rectangle 3">
            <a:extLst>
              <a:ext uri="{FF2B5EF4-FFF2-40B4-BE49-F238E27FC236}">
                <a16:creationId xmlns:a16="http://schemas.microsoft.com/office/drawing/2014/main" id="{D11EF6C7-FDB3-4144-BECB-E432FF80189C}"/>
              </a:ext>
            </a:extLst>
          </p:cNvPr>
          <p:cNvSpPr/>
          <p:nvPr/>
        </p:nvSpPr>
        <p:spPr>
          <a:xfrm>
            <a:off x="373398" y="1171624"/>
            <a:ext cx="9591172" cy="2864502"/>
          </a:xfrm>
          <a:prstGeom prst="rect">
            <a:avLst/>
          </a:prstGeom>
        </p:spPr>
        <p:txBody>
          <a:bodyPr wrap="square">
            <a:spAutoFit/>
          </a:bodyPr>
          <a:lstStyle/>
          <a:p>
            <a:pPr marL="800100" lvl="1" indent="-342900">
              <a:buFont typeface="+mj-lt"/>
              <a:buAutoNum type="arabicPeriod" startAt="3"/>
            </a:pPr>
            <a:r>
              <a:rPr lang="en-US" dirty="0"/>
              <a:t>Current Participants in good standing (not on an NOI or NOT)</a:t>
            </a:r>
          </a:p>
          <a:p>
            <a:pPr marL="1257300" lvl="2" indent="-342900">
              <a:buFont typeface="Arial" panose="020B0604020202020204" pitchFamily="34" charset="0"/>
              <a:buChar char="•"/>
            </a:pPr>
            <a:r>
              <a:rPr lang="en-US" dirty="0"/>
              <a:t>Maintain case file, encourage and monitor eligibility and upload any eligibility documentation available</a:t>
            </a:r>
          </a:p>
          <a:p>
            <a:pPr marL="1257300" lvl="2" indent="-342900">
              <a:buFont typeface="Arial" panose="020B0604020202020204" pitchFamily="34" charset="0"/>
              <a:buChar char="•"/>
            </a:pPr>
            <a:r>
              <a:rPr lang="en-US" dirty="0"/>
              <a:t>Ensure thorough documentation regarding eligibility in Activity Logs</a:t>
            </a:r>
          </a:p>
          <a:p>
            <a:pPr marL="1257300" lvl="2" indent="-342900">
              <a:buFont typeface="Arial" panose="020B0604020202020204" pitchFamily="34" charset="0"/>
              <a:buChar char="•"/>
            </a:pPr>
            <a:r>
              <a:rPr lang="en-US" dirty="0"/>
              <a:t>Must have required every 30-day in-home face to visits for the Participant to remain in the program</a:t>
            </a:r>
          </a:p>
          <a:p>
            <a:pPr marL="1257300" lvl="2" indent="-342900">
              <a:buFont typeface="Arial" panose="020B0604020202020204" pitchFamily="34" charset="0"/>
              <a:buChar char="•"/>
            </a:pPr>
            <a:endParaRPr lang="en-US" dirty="0"/>
          </a:p>
          <a:p>
            <a:pPr marL="1257300" lvl="2" indent="-342900">
              <a:buFont typeface="+mj-lt"/>
              <a:buAutoNum type="arabicPeriod"/>
            </a:pPr>
            <a:endParaRPr lang="en-US" dirty="0"/>
          </a:p>
          <a:p>
            <a:pPr marL="235954" lvl="2" indent="-235954">
              <a:spcBef>
                <a:spcPts val="273"/>
              </a:spcBef>
              <a:buClr>
                <a:srgbClr val="00A5B6"/>
              </a:buClr>
              <a:buSzPts val="2100"/>
              <a:buFont typeface="Arial"/>
              <a:buChar char="•"/>
              <a:tabLst>
                <a:tab pos="193742" algn="l"/>
                <a:tab pos="235954" algn="l"/>
              </a:tabLst>
            </a:pPr>
            <a:endParaRPr lang="en-US" sz="750" dirty="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dirty="0">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dirty="0">
              <a:solidFill>
                <a:srgbClr val="5B9BD5">
                  <a:lumMod val="50000"/>
                </a:srgbClr>
              </a:solidFill>
            </a:endParaRPr>
          </a:p>
        </p:txBody>
      </p:sp>
    </p:spTree>
    <p:extLst>
      <p:ext uri="{BB962C8B-B14F-4D97-AF65-F5344CB8AC3E}">
        <p14:creationId xmlns:p14="http://schemas.microsoft.com/office/powerpoint/2010/main" val="378806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89252" y="660656"/>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dirty="0">
                <a:solidFill>
                  <a:srgbClr val="00A3B6"/>
                </a:solidFill>
                <a:latin typeface="Calibri"/>
                <a:cs typeface="Calibri"/>
              </a:rPr>
              <a:t>Reenrollments</a:t>
            </a:r>
            <a:endParaRPr sz="2800" dirty="0">
              <a:solidFill>
                <a:srgbClr val="00A3B6"/>
              </a:solidFill>
              <a:latin typeface="Calibri"/>
              <a:cs typeface="Calibri"/>
            </a:endParaRPr>
          </a:p>
        </p:txBody>
      </p:sp>
      <p:sp>
        <p:nvSpPr>
          <p:cNvPr id="4" name="Rectangle 3">
            <a:extLst>
              <a:ext uri="{FF2B5EF4-FFF2-40B4-BE49-F238E27FC236}">
                <a16:creationId xmlns:a16="http://schemas.microsoft.com/office/drawing/2014/main" id="{D11EF6C7-FDB3-4144-BECB-E432FF80189C}"/>
              </a:ext>
            </a:extLst>
          </p:cNvPr>
          <p:cNvSpPr/>
          <p:nvPr/>
        </p:nvSpPr>
        <p:spPr>
          <a:xfrm>
            <a:off x="410547" y="1026416"/>
            <a:ext cx="11131420" cy="5290423"/>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dirty="0">
              <a:solidFill>
                <a:srgbClr val="5B9BD5">
                  <a:lumMod val="50000"/>
                </a:srgbClr>
              </a:solidFill>
              <a:latin typeface="Calibri"/>
              <a:cs typeface="Calibri"/>
              <a:sym typeface="Calibri"/>
            </a:endParaRPr>
          </a:p>
          <a:p>
            <a:pPr marL="800100" lvl="1" indent="-342900">
              <a:buFont typeface="+mj-lt"/>
              <a:buAutoNum type="arabicPeriod"/>
            </a:pPr>
            <a:r>
              <a:rPr lang="en-US" dirty="0"/>
              <a:t>Process starts with a new referral form being completed</a:t>
            </a:r>
          </a:p>
          <a:p>
            <a:pPr marL="800100" lvl="1" indent="-342900">
              <a:buFont typeface="+mj-lt"/>
              <a:buAutoNum type="arabicPeriod"/>
            </a:pPr>
            <a:r>
              <a:rPr lang="en-US" dirty="0"/>
              <a:t>All reenrollments will require a new VPA and Application</a:t>
            </a:r>
          </a:p>
          <a:p>
            <a:pPr marL="800100" lvl="1" indent="-342900">
              <a:buFont typeface="+mj-lt"/>
              <a:buAutoNum type="arabicPeriod"/>
            </a:pPr>
            <a:r>
              <a:rPr lang="en-US" dirty="0"/>
              <a:t>YA’s meeting full eligibility:</a:t>
            </a:r>
            <a:endParaRPr lang="en-US" sz="1600" dirty="0"/>
          </a:p>
          <a:p>
            <a:pPr marL="1200150" lvl="2" indent="-285750" fontAlgn="base">
              <a:buFont typeface="Arial" panose="020B0604020202020204" pitchFamily="34" charset="0"/>
              <a:buChar char="•"/>
            </a:pPr>
            <a:r>
              <a:rPr lang="en-US" dirty="0"/>
              <a:t>If a YA is fully meeting one of the criteria, the application and recommendation should be completed and submitted as per usual with supporting eligibility documentation.</a:t>
            </a:r>
            <a:endParaRPr lang="en-US" sz="1600" dirty="0"/>
          </a:p>
          <a:p>
            <a:pPr marL="800100" lvl="1" indent="-342900">
              <a:buFont typeface="+mj-lt"/>
              <a:buAutoNum type="arabicPeriod"/>
            </a:pPr>
            <a:r>
              <a:rPr lang="en-US" dirty="0"/>
              <a:t>YA’s partially meeting an eligibility criteria</a:t>
            </a:r>
          </a:p>
          <a:p>
            <a:pPr marL="1200150" lvl="2" indent="-285750" fontAlgn="base">
              <a:buFont typeface="Arial" panose="020B0604020202020204" pitchFamily="34" charset="0"/>
              <a:buChar char="•"/>
              <a:tabLst>
                <a:tab pos="233363" algn="l"/>
              </a:tabLst>
            </a:pPr>
            <a:r>
              <a:rPr lang="en-US" dirty="0"/>
              <a:t>If a YA is partially meeting one of the eligibility criteria, e.g., only working 40 hours per month, the applicable Eligibility Requirement for Bridges should be checked, HOWEVER, in the "Describe reasons for application recommendation" section of the recommendation it must read "Enrollment in Bridges is possible due to H.R. 7947”.  Supporting documentation should also be sent.</a:t>
            </a:r>
          </a:p>
          <a:p>
            <a:pPr marL="800100" lvl="1" indent="-342900">
              <a:buFont typeface="+mj-lt"/>
              <a:buAutoNum type="arabicPeriod"/>
            </a:pPr>
            <a:r>
              <a:rPr lang="en-US" dirty="0"/>
              <a:t>YA’s not meeting any eligibility:</a:t>
            </a:r>
          </a:p>
          <a:p>
            <a:pPr marL="1257300" lvl="2" indent="-342900">
              <a:buFont typeface="Arial" panose="020B0604020202020204" pitchFamily="34" charset="0"/>
              <a:buChar char="•"/>
            </a:pPr>
            <a:r>
              <a:rPr lang="en-US" dirty="0"/>
              <a:t>If a YA is not even partially meeting one of the eligibility criteria; select Program to Reduce Barriers, upload the guidance email or ODJFS official letter, and add "Enrollment in Bridges is possible due to H.R. 7947" in the "describe the reasons for application recommendation" section of the recommendation.  </a:t>
            </a:r>
          </a:p>
          <a:p>
            <a:pPr marL="1714500" lvl="3" indent="-342900">
              <a:buFont typeface="Arial" panose="020B0604020202020204" pitchFamily="34" charset="0"/>
              <a:buChar char="•"/>
            </a:pPr>
            <a:r>
              <a:rPr lang="en-US" dirty="0"/>
              <a:t>Enter Bridges as the program name</a:t>
            </a:r>
          </a:p>
          <a:p>
            <a:pPr marL="1714500" lvl="3" indent="-342900">
              <a:buFont typeface="Arial" panose="020B0604020202020204" pitchFamily="34" charset="0"/>
              <a:buChar char="•"/>
            </a:pPr>
            <a:endParaRPr lang="en-US" dirty="0"/>
          </a:p>
          <a:p>
            <a:pPr marL="235954" lvl="2" indent="-235954">
              <a:spcBef>
                <a:spcPts val="273"/>
              </a:spcBef>
              <a:buClr>
                <a:srgbClr val="00A5B6"/>
              </a:buClr>
              <a:buSzPts val="2100"/>
              <a:buFont typeface="Arial"/>
              <a:buChar char="•"/>
              <a:tabLst>
                <a:tab pos="193742" algn="l"/>
                <a:tab pos="235954" algn="l"/>
              </a:tabLst>
            </a:pPr>
            <a:endParaRPr lang="en-US" sz="750" dirty="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dirty="0">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dirty="0">
              <a:solidFill>
                <a:srgbClr val="5B9BD5">
                  <a:lumMod val="50000"/>
                </a:srgbClr>
              </a:solidFill>
            </a:endParaRPr>
          </a:p>
        </p:txBody>
      </p:sp>
    </p:spTree>
    <p:extLst>
      <p:ext uri="{BB962C8B-B14F-4D97-AF65-F5344CB8AC3E}">
        <p14:creationId xmlns:p14="http://schemas.microsoft.com/office/powerpoint/2010/main" val="261048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89252" y="660656"/>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dirty="0">
                <a:solidFill>
                  <a:srgbClr val="00A3B6"/>
                </a:solidFill>
                <a:latin typeface="Calibri"/>
                <a:cs typeface="Calibri"/>
              </a:rPr>
              <a:t>Reenrollments (continued)</a:t>
            </a:r>
            <a:endParaRPr sz="2800" dirty="0">
              <a:solidFill>
                <a:srgbClr val="00A3B6"/>
              </a:solidFill>
              <a:latin typeface="Calibri"/>
              <a:cs typeface="Calibri"/>
            </a:endParaRPr>
          </a:p>
        </p:txBody>
      </p:sp>
      <p:sp>
        <p:nvSpPr>
          <p:cNvPr id="4" name="Rectangle 3">
            <a:extLst>
              <a:ext uri="{FF2B5EF4-FFF2-40B4-BE49-F238E27FC236}">
                <a16:creationId xmlns:a16="http://schemas.microsoft.com/office/drawing/2014/main" id="{D11EF6C7-FDB3-4144-BECB-E432FF80189C}"/>
              </a:ext>
            </a:extLst>
          </p:cNvPr>
          <p:cNvSpPr/>
          <p:nvPr/>
        </p:nvSpPr>
        <p:spPr>
          <a:xfrm>
            <a:off x="410547" y="1026416"/>
            <a:ext cx="11131420" cy="3074431"/>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dirty="0">
              <a:solidFill>
                <a:srgbClr val="5B9BD5">
                  <a:lumMod val="50000"/>
                </a:srgbClr>
              </a:solidFill>
              <a:latin typeface="Calibri"/>
              <a:cs typeface="Calibri"/>
              <a:sym typeface="Calibri"/>
            </a:endParaRPr>
          </a:p>
          <a:p>
            <a:pPr marL="800100" lvl="1" indent="-342900">
              <a:buFont typeface="+mj-lt"/>
              <a:buAutoNum type="arabicPeriod" startAt="6"/>
            </a:pPr>
            <a:r>
              <a:rPr lang="en-US" dirty="0"/>
              <a:t>If a Participant was scheduled to exit in Dec or Jan and for some reason was not, they will need to be exited, rereferred and reenrolled using the new criteria</a:t>
            </a:r>
          </a:p>
          <a:p>
            <a:pPr marL="800100" lvl="1" indent="-342900">
              <a:buFont typeface="+mj-lt"/>
              <a:buAutoNum type="arabicPeriod" startAt="6"/>
            </a:pPr>
            <a:r>
              <a:rPr lang="en-US" dirty="0"/>
              <a:t>If a YA is reenrolled with a different agency than last served them, paper case files will be to be transferred to the new agency</a:t>
            </a:r>
          </a:p>
          <a:p>
            <a:pPr marL="800100" lvl="1" indent="-342900">
              <a:buFont typeface="+mj-lt"/>
              <a:buAutoNum type="arabicPeriod" startAt="6"/>
            </a:pPr>
            <a:r>
              <a:rPr lang="en-US" dirty="0"/>
              <a:t>ICPC – no change, must be run through Heather Spencer and then we’ll figure out who can do the visits</a:t>
            </a:r>
          </a:p>
          <a:p>
            <a:pPr marL="800100" lvl="1" indent="-342900">
              <a:buFont typeface="+mj-lt"/>
              <a:buAutoNum type="arabicPeriod" startAt="6"/>
            </a:pPr>
            <a:r>
              <a:rPr lang="en-US" dirty="0"/>
              <a:t>FYI/FUP voucher considerations</a:t>
            </a:r>
          </a:p>
          <a:p>
            <a:pPr marL="1257300" lvl="2" indent="-342900">
              <a:buFont typeface="Arial" panose="020B0604020202020204" pitchFamily="34" charset="0"/>
              <a:buChar char="•"/>
            </a:pPr>
            <a:r>
              <a:rPr lang="en-US" dirty="0"/>
              <a:t>Will need to ask if Participants currently have the voucher and explain recent guidance </a:t>
            </a:r>
            <a:r>
              <a:rPr lang="en-US"/>
              <a:t>and have a </a:t>
            </a:r>
            <a:r>
              <a:rPr lang="en-US" dirty="0"/>
              <a:t>decision prior to reenrolling</a:t>
            </a:r>
          </a:p>
          <a:p>
            <a:pPr marL="235954" lvl="2" indent="-235954">
              <a:spcBef>
                <a:spcPts val="273"/>
              </a:spcBef>
              <a:buClr>
                <a:srgbClr val="00A5B6"/>
              </a:buClr>
              <a:buSzPts val="2100"/>
              <a:buFont typeface="Arial"/>
              <a:buChar char="•"/>
              <a:tabLst>
                <a:tab pos="193742" algn="l"/>
                <a:tab pos="235954" algn="l"/>
              </a:tabLst>
            </a:pPr>
            <a:endParaRPr lang="en-US" sz="750" dirty="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dirty="0">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dirty="0">
              <a:solidFill>
                <a:srgbClr val="5B9BD5">
                  <a:lumMod val="50000"/>
                </a:srgbClr>
              </a:solidFill>
            </a:endParaRPr>
          </a:p>
        </p:txBody>
      </p:sp>
    </p:spTree>
    <p:extLst>
      <p:ext uri="{BB962C8B-B14F-4D97-AF65-F5344CB8AC3E}">
        <p14:creationId xmlns:p14="http://schemas.microsoft.com/office/powerpoint/2010/main" val="352160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69534"/>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dirty="0">
                <a:solidFill>
                  <a:srgbClr val="00A5B6"/>
                </a:solidFill>
                <a:latin typeface="Calibri" panose="020F0502020204030204" pitchFamily="34" charset="0"/>
                <a:cs typeface="Calibri" panose="020F0502020204030204" pitchFamily="34" charset="0"/>
              </a:rPr>
              <a:t>On-going Expectations:</a:t>
            </a:r>
            <a:endParaRPr sz="2800" b="0" dirty="0">
              <a:solidFill>
                <a:srgbClr val="007682"/>
              </a:solidFill>
              <a:latin typeface="Calibri"/>
              <a:cs typeface="Calibri"/>
            </a:endParaRPr>
          </a:p>
        </p:txBody>
      </p:sp>
      <p:sp>
        <p:nvSpPr>
          <p:cNvPr id="4" name="Rectangle 3">
            <a:extLst>
              <a:ext uri="{FF2B5EF4-FFF2-40B4-BE49-F238E27FC236}">
                <a16:creationId xmlns:a16="http://schemas.microsoft.com/office/drawing/2014/main" id="{D11EF6C7-FDB3-4144-BECB-E432FF80189C}"/>
              </a:ext>
            </a:extLst>
          </p:cNvPr>
          <p:cNvSpPr/>
          <p:nvPr/>
        </p:nvSpPr>
        <p:spPr>
          <a:xfrm>
            <a:off x="1945253" y="1171624"/>
            <a:ext cx="8467186" cy="858440"/>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a:solidFill>
                <a:srgbClr val="5B9BD5">
                  <a:lumMod val="50000"/>
                </a:srgbClr>
              </a:solidFill>
              <a:latin typeface="Calibri"/>
              <a:cs typeface="Calibri"/>
              <a:sym typeface="Calibri"/>
            </a:endParaRPr>
          </a:p>
          <a:p>
            <a:pPr marL="235954" lvl="2" indent="-235954">
              <a:spcBef>
                <a:spcPts val="273"/>
              </a:spcBef>
              <a:buClr>
                <a:srgbClr val="00A5B6"/>
              </a:buClr>
              <a:buSzPts val="2100"/>
              <a:buFont typeface="Arial"/>
              <a:buChar char="•"/>
              <a:tabLst>
                <a:tab pos="193742" algn="l"/>
                <a:tab pos="235954" algn="l"/>
              </a:tabLst>
            </a:pPr>
            <a:endParaRPr lang="en-US" sz="75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a:solidFill>
                <a:srgbClr val="5B9BD5">
                  <a:lumMod val="50000"/>
                </a:srgbClr>
              </a:solidFill>
            </a:endParaRPr>
          </a:p>
        </p:txBody>
      </p:sp>
      <p:sp>
        <p:nvSpPr>
          <p:cNvPr id="2" name="TextBox 1">
            <a:extLst>
              <a:ext uri="{FF2B5EF4-FFF2-40B4-BE49-F238E27FC236}">
                <a16:creationId xmlns:a16="http://schemas.microsoft.com/office/drawing/2014/main" id="{FFE8B74E-FD9C-42E8-9EDF-C5C60673A997}"/>
              </a:ext>
            </a:extLst>
          </p:cNvPr>
          <p:cNvSpPr txBox="1"/>
          <p:nvPr/>
        </p:nvSpPr>
        <p:spPr>
          <a:xfrm>
            <a:off x="700268" y="1277678"/>
            <a:ext cx="9712171" cy="2308324"/>
          </a:xfrm>
          <a:prstGeom prst="rect">
            <a:avLst/>
          </a:prstGeom>
          <a:noFill/>
        </p:spPr>
        <p:txBody>
          <a:bodyPr wrap="square" rtlCol="0">
            <a:spAutoFit/>
          </a:bodyPr>
          <a:lstStyle/>
          <a:p>
            <a:endParaRPr lang="en-US" sz="1600" dirty="0"/>
          </a:p>
          <a:p>
            <a:pPr marL="342900" indent="-342900">
              <a:buFont typeface="+mj-lt"/>
              <a:buAutoNum type="arabicPeriod"/>
            </a:pPr>
            <a:r>
              <a:rPr lang="en-US" sz="1600" dirty="0"/>
              <a:t>Still responsible to have all case file and SACWIS requirements/documentation up-to-date</a:t>
            </a:r>
          </a:p>
          <a:p>
            <a:pPr marL="342900" indent="-342900">
              <a:buFont typeface="+mj-lt"/>
              <a:buAutoNum type="arabicPeriod"/>
            </a:pPr>
            <a:r>
              <a:rPr lang="en-US" sz="1600" dirty="0"/>
              <a:t>Highly encourage Participants to maintain and/or gain eligibility as before</a:t>
            </a:r>
          </a:p>
          <a:p>
            <a:pPr marL="800100" lvl="1" indent="-342900">
              <a:buFont typeface="Arial" panose="020B0604020202020204" pitchFamily="34" charset="0"/>
              <a:buChar char="•"/>
            </a:pPr>
            <a:r>
              <a:rPr lang="en-US" sz="1600" dirty="0"/>
              <a:t>Collect eligibility documentation as best as possible</a:t>
            </a:r>
          </a:p>
          <a:p>
            <a:pPr marL="800100" lvl="1" indent="-342900">
              <a:buFont typeface="Arial" panose="020B0604020202020204" pitchFamily="34" charset="0"/>
              <a:buChar char="•"/>
            </a:pPr>
            <a:r>
              <a:rPr lang="en-US" sz="1600" dirty="0"/>
              <a:t>Continue to utilize monthly home visit and supervisory templates and document eligibility status and work being to done to meet eligibility standards</a:t>
            </a:r>
          </a:p>
          <a:p>
            <a:pPr marL="342900" indent="-342900">
              <a:buFont typeface="+mj-lt"/>
              <a:buAutoNum type="arabicPeriod"/>
            </a:pPr>
            <a:r>
              <a:rPr lang="en-US" sz="1600" dirty="0"/>
              <a:t>Maintenance funds and the need for budgeting will not change</a:t>
            </a:r>
          </a:p>
          <a:p>
            <a:pPr marL="342900" indent="-342900">
              <a:buFont typeface="+mj-lt"/>
              <a:buAutoNum type="arabicPeriod"/>
            </a:pPr>
            <a:r>
              <a:rPr lang="en-US" sz="1600" dirty="0"/>
              <a:t>Must have required every 30-day in-home face to visits for the Participant to remain in the program</a:t>
            </a:r>
          </a:p>
          <a:p>
            <a:pPr marL="342900" indent="-342900">
              <a:buFont typeface="+mj-lt"/>
              <a:buAutoNum type="arabicPeriod"/>
            </a:pPr>
            <a:endParaRPr lang="en-US" sz="1600" dirty="0"/>
          </a:p>
        </p:txBody>
      </p:sp>
    </p:spTree>
    <p:extLst>
      <p:ext uri="{BB962C8B-B14F-4D97-AF65-F5344CB8AC3E}">
        <p14:creationId xmlns:p14="http://schemas.microsoft.com/office/powerpoint/2010/main" val="337315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53490" y="651497"/>
            <a:ext cx="7993777"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3000" dirty="0">
                <a:solidFill>
                  <a:srgbClr val="00A5B6"/>
                </a:solidFill>
                <a:latin typeface="Calibri" panose="020F0502020204030204" pitchFamily="34" charset="0"/>
                <a:cs typeface="Calibri" panose="020F0502020204030204" pitchFamily="34" charset="0"/>
              </a:rPr>
              <a:t>Legal Process</a:t>
            </a:r>
          </a:p>
        </p:txBody>
      </p:sp>
      <p:sp>
        <p:nvSpPr>
          <p:cNvPr id="4" name="Rectangle 3">
            <a:extLst>
              <a:ext uri="{FF2B5EF4-FFF2-40B4-BE49-F238E27FC236}">
                <a16:creationId xmlns:a16="http://schemas.microsoft.com/office/drawing/2014/main" id="{D11EF6C7-FDB3-4144-BECB-E432FF80189C}"/>
              </a:ext>
            </a:extLst>
          </p:cNvPr>
          <p:cNvSpPr/>
          <p:nvPr/>
        </p:nvSpPr>
        <p:spPr>
          <a:xfrm>
            <a:off x="1945253" y="1171624"/>
            <a:ext cx="8467186" cy="858440"/>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a:solidFill>
                <a:srgbClr val="5B9BD5">
                  <a:lumMod val="50000"/>
                </a:srgbClr>
              </a:solidFill>
              <a:latin typeface="Calibri"/>
              <a:cs typeface="Calibri"/>
              <a:sym typeface="Calibri"/>
            </a:endParaRPr>
          </a:p>
          <a:p>
            <a:pPr marL="235954" lvl="2" indent="-235954">
              <a:spcBef>
                <a:spcPts val="273"/>
              </a:spcBef>
              <a:buClr>
                <a:srgbClr val="00A5B6"/>
              </a:buClr>
              <a:buSzPts val="2100"/>
              <a:buFont typeface="Arial"/>
              <a:buChar char="•"/>
              <a:tabLst>
                <a:tab pos="193742" algn="l"/>
                <a:tab pos="235954" algn="l"/>
              </a:tabLst>
            </a:pPr>
            <a:endParaRPr lang="en-US" sz="75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a:solidFill>
                <a:srgbClr val="5B9BD5">
                  <a:lumMod val="50000"/>
                </a:srgbClr>
              </a:solidFill>
            </a:endParaRPr>
          </a:p>
        </p:txBody>
      </p:sp>
      <p:sp>
        <p:nvSpPr>
          <p:cNvPr id="2" name="TextBox 1">
            <a:extLst>
              <a:ext uri="{FF2B5EF4-FFF2-40B4-BE49-F238E27FC236}">
                <a16:creationId xmlns:a16="http://schemas.microsoft.com/office/drawing/2014/main" id="{EFDA92C3-32EB-41E1-96BF-4A77AD1F6143}"/>
              </a:ext>
            </a:extLst>
          </p:cNvPr>
          <p:cNvSpPr txBox="1"/>
          <p:nvPr/>
        </p:nvSpPr>
        <p:spPr>
          <a:xfrm>
            <a:off x="758600" y="1387974"/>
            <a:ext cx="10662774" cy="1212833"/>
          </a:xfrm>
          <a:prstGeom prst="rect">
            <a:avLst/>
          </a:prstGeom>
          <a:noFill/>
        </p:spPr>
        <p:txBody>
          <a:bodyPr wrap="square" rtlCol="0" anchor="t">
            <a:spAutoFit/>
          </a:bodyPr>
          <a:lstStyle/>
          <a:p>
            <a:pPr marL="285750" indent="-285750">
              <a:buFont typeface="Arial" panose="020B0604020202020204" pitchFamily="34" charset="0"/>
              <a:buChar char="•"/>
            </a:pPr>
            <a:endParaRPr lang="en-US" dirty="0">
              <a:cs typeface="Calibri"/>
            </a:endParaRPr>
          </a:p>
          <a:p>
            <a:pPr marL="1257300" lvl="2" indent="-342900">
              <a:buFontTx/>
              <a:buAutoNum type="alphaLcPeriod"/>
            </a:pPr>
            <a:endParaRPr lang="en-US" dirty="0">
              <a:cs typeface="Calibri"/>
            </a:endParaRPr>
          </a:p>
          <a:p>
            <a:pPr marL="800100" lvl="1" indent="-342900">
              <a:buFont typeface="+mj-lt"/>
              <a:buAutoNum type="alphaLcPeriod"/>
            </a:pPr>
            <a:endParaRPr lang="en-US" sz="1227" dirty="0">
              <a:cs typeface="Calibri" panose="020F0502020204030204"/>
            </a:endParaRPr>
          </a:p>
          <a:p>
            <a:pPr marL="800100" lvl="1" indent="-342900">
              <a:buFont typeface="+mj-lt"/>
              <a:buAutoNum type="alphaLcPeriod"/>
            </a:pPr>
            <a:endParaRPr lang="en-US" sz="1227" dirty="0">
              <a:cs typeface="Calibri" panose="020F0502020204030204"/>
            </a:endParaRPr>
          </a:p>
          <a:p>
            <a:pPr marL="342900" indent="-342900">
              <a:buFont typeface="+mj-lt"/>
              <a:buAutoNum type="arabicPeriod"/>
            </a:pPr>
            <a:endParaRPr lang="en-US" sz="1227" dirty="0">
              <a:cs typeface="Calibri" panose="020F0502020204030204"/>
            </a:endParaRPr>
          </a:p>
        </p:txBody>
      </p:sp>
      <p:sp>
        <p:nvSpPr>
          <p:cNvPr id="3" name="Rectangle 2">
            <a:extLst>
              <a:ext uri="{FF2B5EF4-FFF2-40B4-BE49-F238E27FC236}">
                <a16:creationId xmlns:a16="http://schemas.microsoft.com/office/drawing/2014/main" id="{A846A87E-C921-457F-B3DD-3FF1D0591ED3}"/>
              </a:ext>
            </a:extLst>
          </p:cNvPr>
          <p:cNvSpPr/>
          <p:nvPr/>
        </p:nvSpPr>
        <p:spPr>
          <a:xfrm>
            <a:off x="678024" y="1579978"/>
            <a:ext cx="10593356" cy="1754326"/>
          </a:xfrm>
          <a:prstGeom prst="rect">
            <a:avLst/>
          </a:prstGeom>
        </p:spPr>
        <p:txBody>
          <a:bodyPr wrap="square">
            <a:spAutoFit/>
          </a:bodyPr>
          <a:lstStyle/>
          <a:p>
            <a:pPr marL="342900" indent="-342900">
              <a:buFont typeface="+mj-lt"/>
              <a:buAutoNum type="arabicPeriod"/>
            </a:pPr>
            <a:r>
              <a:rPr lang="en-US" dirty="0"/>
              <a:t>Best Interest and Reasonable Efforts hearings will continue as per usual</a:t>
            </a:r>
          </a:p>
          <a:p>
            <a:pPr marL="742950" lvl="1" indent="-285750">
              <a:buFont typeface="Arial" panose="020B0604020202020204" pitchFamily="34" charset="0"/>
              <a:buChar char="•"/>
            </a:pPr>
            <a:r>
              <a:rPr lang="en-US" dirty="0"/>
              <a:t>Based off of new VPA effective date for re-enrollees</a:t>
            </a:r>
          </a:p>
          <a:p>
            <a:pPr marL="742950" lvl="1" indent="-285750">
              <a:buFont typeface="Arial" panose="020B0604020202020204" pitchFamily="34" charset="0"/>
              <a:buChar char="•"/>
            </a:pPr>
            <a:r>
              <a:rPr lang="en-US" dirty="0"/>
              <a:t>Legal team has slightly increased in size to help accommodate </a:t>
            </a:r>
          </a:p>
          <a:p>
            <a:pPr marL="742950" lvl="1" indent="-285750">
              <a:buFont typeface="Arial" panose="020B0604020202020204" pitchFamily="34" charset="0"/>
              <a:buChar char="•"/>
            </a:pPr>
            <a:r>
              <a:rPr lang="en-US" dirty="0"/>
              <a:t>Remain vigilant over dates</a:t>
            </a:r>
          </a:p>
          <a:p>
            <a:pPr marL="742950" lvl="1" indent="-285750">
              <a:buFont typeface="Arial" panose="020B0604020202020204" pitchFamily="34" charset="0"/>
              <a:buChar char="•"/>
            </a:pPr>
            <a:r>
              <a:rPr lang="en-US" dirty="0"/>
              <a:t>Maintain current plans and other needed data for a successful filing and hearing</a:t>
            </a:r>
          </a:p>
          <a:p>
            <a:pPr marL="742950" lvl="1" indent="-285750">
              <a:buFont typeface="Arial" panose="020B0604020202020204" pitchFamily="34" charset="0"/>
              <a:buChar char="•"/>
            </a:pPr>
            <a:r>
              <a:rPr lang="en-US" dirty="0"/>
              <a:t>ODJFS developing guidance for courts and legal team will do their best to mitigate any issues</a:t>
            </a:r>
          </a:p>
        </p:txBody>
      </p:sp>
    </p:spTree>
    <p:extLst>
      <p:ext uri="{BB962C8B-B14F-4D97-AF65-F5344CB8AC3E}">
        <p14:creationId xmlns:p14="http://schemas.microsoft.com/office/powerpoint/2010/main" val="214492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53490" y="651497"/>
            <a:ext cx="7993777"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3000" dirty="0">
                <a:solidFill>
                  <a:srgbClr val="00A5B6"/>
                </a:solidFill>
                <a:latin typeface="Calibri" panose="020F0502020204030204" pitchFamily="34" charset="0"/>
                <a:cs typeface="Calibri" panose="020F0502020204030204" pitchFamily="34" charset="0"/>
              </a:rPr>
              <a:t>Planning for the Expiration of Extended Benefits</a:t>
            </a:r>
          </a:p>
        </p:txBody>
      </p:sp>
      <p:sp>
        <p:nvSpPr>
          <p:cNvPr id="4" name="Rectangle 3">
            <a:extLst>
              <a:ext uri="{FF2B5EF4-FFF2-40B4-BE49-F238E27FC236}">
                <a16:creationId xmlns:a16="http://schemas.microsoft.com/office/drawing/2014/main" id="{D11EF6C7-FDB3-4144-BECB-E432FF80189C}"/>
              </a:ext>
            </a:extLst>
          </p:cNvPr>
          <p:cNvSpPr/>
          <p:nvPr/>
        </p:nvSpPr>
        <p:spPr>
          <a:xfrm>
            <a:off x="1945253" y="1171624"/>
            <a:ext cx="8467186" cy="858440"/>
          </a:xfrm>
          <a:prstGeom prst="rect">
            <a:avLst/>
          </a:prstGeom>
        </p:spPr>
        <p:txBody>
          <a:bodyPr wrap="square">
            <a:spAutoFit/>
          </a:bodyPr>
          <a:lstStyle/>
          <a:p>
            <a:pPr marL="665650" lvl="3" indent="-193742">
              <a:spcBef>
                <a:spcPts val="273"/>
              </a:spcBef>
              <a:buClr>
                <a:srgbClr val="00A5B6"/>
              </a:buClr>
              <a:buSzPts val="2100"/>
              <a:buFont typeface="Arial"/>
              <a:buChar char="•"/>
            </a:pPr>
            <a:endParaRPr lang="en-US" sz="1364">
              <a:solidFill>
                <a:srgbClr val="5B9BD5">
                  <a:lumMod val="50000"/>
                </a:srgbClr>
              </a:solidFill>
              <a:latin typeface="Calibri"/>
              <a:cs typeface="Calibri"/>
              <a:sym typeface="Calibri"/>
            </a:endParaRPr>
          </a:p>
          <a:p>
            <a:pPr marL="235954" lvl="2" indent="-235954">
              <a:spcBef>
                <a:spcPts val="273"/>
              </a:spcBef>
              <a:buClr>
                <a:srgbClr val="00A5B6"/>
              </a:buClr>
              <a:buSzPts val="2100"/>
              <a:buFont typeface="Arial"/>
              <a:buChar char="•"/>
              <a:tabLst>
                <a:tab pos="193742" algn="l"/>
                <a:tab pos="235954" algn="l"/>
              </a:tabLst>
            </a:pPr>
            <a:endParaRPr lang="en-US" sz="750">
              <a:solidFill>
                <a:srgbClr val="5B9BD5">
                  <a:lumMod val="50000"/>
                </a:srgbClr>
              </a:solidFill>
            </a:endParaRPr>
          </a:p>
          <a:p>
            <a:pPr marL="665650" lvl="2" indent="-193742">
              <a:spcBef>
                <a:spcPts val="273"/>
              </a:spcBef>
              <a:buClr>
                <a:srgbClr val="00A5B6"/>
              </a:buClr>
              <a:buSzPts val="2100"/>
              <a:buFont typeface="Arial"/>
              <a:buChar char="•"/>
              <a:tabLst>
                <a:tab pos="235954" algn="l"/>
              </a:tabLst>
            </a:pPr>
            <a:endParaRPr lang="en-US" sz="1364">
              <a:solidFill>
                <a:srgbClr val="5B9BD5">
                  <a:lumMod val="50000"/>
                </a:srgbClr>
              </a:solidFill>
              <a:latin typeface="Calibri"/>
              <a:cs typeface="Calibri"/>
              <a:sym typeface="Calibri"/>
            </a:endParaRPr>
          </a:p>
          <a:p>
            <a:pPr marL="467578" lvl="1" indent="-229460">
              <a:spcBef>
                <a:spcPts val="273"/>
              </a:spcBef>
              <a:buClr>
                <a:srgbClr val="00A5B6"/>
              </a:buClr>
              <a:buSzPts val="2100"/>
              <a:buFont typeface="Arial"/>
              <a:buChar char="•"/>
            </a:pPr>
            <a:endParaRPr lang="en-US" sz="750">
              <a:solidFill>
                <a:srgbClr val="5B9BD5">
                  <a:lumMod val="50000"/>
                </a:srgbClr>
              </a:solidFill>
            </a:endParaRPr>
          </a:p>
        </p:txBody>
      </p:sp>
      <p:sp>
        <p:nvSpPr>
          <p:cNvPr id="2" name="TextBox 1">
            <a:extLst>
              <a:ext uri="{FF2B5EF4-FFF2-40B4-BE49-F238E27FC236}">
                <a16:creationId xmlns:a16="http://schemas.microsoft.com/office/drawing/2014/main" id="{EFDA92C3-32EB-41E1-96BF-4A77AD1F6143}"/>
              </a:ext>
            </a:extLst>
          </p:cNvPr>
          <p:cNvSpPr txBox="1"/>
          <p:nvPr/>
        </p:nvSpPr>
        <p:spPr>
          <a:xfrm>
            <a:off x="758600" y="1387974"/>
            <a:ext cx="10662774" cy="2874826"/>
          </a:xfrm>
          <a:prstGeom prst="rect">
            <a:avLst/>
          </a:prstGeom>
          <a:noFill/>
        </p:spPr>
        <p:txBody>
          <a:bodyPr wrap="square" rtlCol="0" anchor="t">
            <a:spAutoFit/>
          </a:bodyPr>
          <a:lstStyle/>
          <a:p>
            <a:pPr marL="342900" indent="-342900">
              <a:buFont typeface="+mj-lt"/>
              <a:buAutoNum type="arabicPeriod"/>
            </a:pPr>
            <a:r>
              <a:rPr lang="en-US" dirty="0">
                <a:cs typeface="Calibri"/>
              </a:rPr>
              <a:t>Starting 7/31/2021 NOI’s will be issued to all Participants not yet 21 y/o if they are not meeting required eligibility criteria with a termination effective date of 9/30/2021</a:t>
            </a:r>
          </a:p>
          <a:p>
            <a:pPr marL="800100" lvl="1" indent="-342900">
              <a:buFont typeface="Arial" panose="020B0604020202020204" pitchFamily="34" charset="0"/>
              <a:buChar char="•"/>
            </a:pPr>
            <a:r>
              <a:rPr lang="en-US" dirty="0">
                <a:cs typeface="Calibri"/>
              </a:rPr>
              <a:t>Restarting normal 60-day ineligibility period work</a:t>
            </a:r>
          </a:p>
          <a:p>
            <a:pPr marL="342900" indent="-342900">
              <a:buFont typeface="+mj-lt"/>
              <a:buAutoNum type="arabicPeriod"/>
            </a:pPr>
            <a:r>
              <a:rPr lang="en-US" dirty="0">
                <a:cs typeface="Calibri"/>
              </a:rPr>
              <a:t>Starting 7/31/2021 NOT’s will be issued to all Participants who are 21 y/o with a termination effective date of 9/30/2021</a:t>
            </a:r>
          </a:p>
          <a:p>
            <a:pPr marL="342900" indent="-342900">
              <a:buFont typeface="+mj-lt"/>
              <a:buAutoNum type="arabicPeriod"/>
            </a:pPr>
            <a:r>
              <a:rPr lang="en-US" dirty="0">
                <a:cs typeface="Calibri"/>
              </a:rPr>
              <a:t>Transition planning</a:t>
            </a:r>
          </a:p>
          <a:p>
            <a:pPr marL="285750" indent="-285750">
              <a:buFont typeface="Arial" panose="020B0604020202020204" pitchFamily="34" charset="0"/>
              <a:buChar char="•"/>
            </a:pPr>
            <a:endParaRPr lang="en-US" dirty="0">
              <a:cs typeface="Calibri"/>
            </a:endParaRPr>
          </a:p>
          <a:p>
            <a:pPr marL="1257300" lvl="2" indent="-342900">
              <a:buFontTx/>
              <a:buAutoNum type="alphaLcPeriod"/>
            </a:pPr>
            <a:endParaRPr lang="en-US" dirty="0">
              <a:cs typeface="Calibri"/>
            </a:endParaRPr>
          </a:p>
          <a:p>
            <a:pPr marL="800100" lvl="1" indent="-342900">
              <a:buFont typeface="+mj-lt"/>
              <a:buAutoNum type="alphaLcPeriod"/>
            </a:pPr>
            <a:endParaRPr lang="en-US" sz="1227" dirty="0">
              <a:cs typeface="Calibri" panose="020F0502020204030204"/>
            </a:endParaRPr>
          </a:p>
          <a:p>
            <a:pPr marL="800100" lvl="1" indent="-342900">
              <a:buFont typeface="+mj-lt"/>
              <a:buAutoNum type="alphaLcPeriod"/>
            </a:pPr>
            <a:endParaRPr lang="en-US" sz="1227" dirty="0">
              <a:cs typeface="Calibri" panose="020F0502020204030204"/>
            </a:endParaRPr>
          </a:p>
          <a:p>
            <a:pPr marL="342900" indent="-342900">
              <a:buFont typeface="+mj-lt"/>
              <a:buAutoNum type="arabicPeriod"/>
            </a:pPr>
            <a:endParaRPr lang="en-US" sz="1227" dirty="0">
              <a:cs typeface="Calibri" panose="020F0502020204030204"/>
            </a:endParaRPr>
          </a:p>
        </p:txBody>
      </p:sp>
    </p:spTree>
    <p:extLst>
      <p:ext uri="{BB962C8B-B14F-4D97-AF65-F5344CB8AC3E}">
        <p14:creationId xmlns:p14="http://schemas.microsoft.com/office/powerpoint/2010/main" val="235548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19d3db6-9e3c-4e9b-ac97-a26bad156d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78E08AA01BF842834959A9AFE77952" ma:contentTypeVersion="15" ma:contentTypeDescription="Create a new document." ma:contentTypeScope="" ma:versionID="e19a8cf22b221ede94fdb3a1497ec345">
  <xsd:schema xmlns:xsd="http://www.w3.org/2001/XMLSchema" xmlns:xs="http://www.w3.org/2001/XMLSchema" xmlns:p="http://schemas.microsoft.com/office/2006/metadata/properties" xmlns:ns3="519d3db6-9e3c-4e9b-ac97-a26bad156d07" xmlns:ns4="67dcd6a5-399a-4c43-8e03-d4e9b0301cd7" targetNamespace="http://schemas.microsoft.com/office/2006/metadata/properties" ma:root="true" ma:fieldsID="da21c9a9e2480b6ebe549b949d5a8637" ns3:_="" ns4:_="">
    <xsd:import namespace="519d3db6-9e3c-4e9b-ac97-a26bad156d07"/>
    <xsd:import namespace="67dcd6a5-399a-4c43-8e03-d4e9b0301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d3db6-9e3c-4e9b-ac97-a26bad156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cd6a5-399a-4c43-8e03-d4e9b0301c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709C6-9326-4070-9E0F-0F1700004DA1}">
  <ds:schemaRefs>
    <ds:schemaRef ds:uri="http://schemas.microsoft.com/sharepoint/v3/contenttype/forms"/>
  </ds:schemaRefs>
</ds:datastoreItem>
</file>

<file path=customXml/itemProps2.xml><?xml version="1.0" encoding="utf-8"?>
<ds:datastoreItem xmlns:ds="http://schemas.openxmlformats.org/officeDocument/2006/customXml" ds:itemID="{B29775FD-F0BC-481F-846F-DBF1C8CDE3C6}">
  <ds:schemaRefs>
    <ds:schemaRef ds:uri="http://purl.org/dc/terms/"/>
    <ds:schemaRef ds:uri="http://schemas.microsoft.com/office/2006/metadata/properties"/>
    <ds:schemaRef ds:uri="http://schemas.openxmlformats.org/package/2006/metadata/core-properties"/>
    <ds:schemaRef ds:uri="519d3db6-9e3c-4e9b-ac97-a26bad156d07"/>
    <ds:schemaRef ds:uri="http://schemas.microsoft.com/office/infopath/2007/PartnerControls"/>
    <ds:schemaRef ds:uri="http://www.w3.org/XML/1998/namespace"/>
    <ds:schemaRef ds:uri="http://purl.org/dc/dcmitype/"/>
    <ds:schemaRef ds:uri="67dcd6a5-399a-4c43-8e03-d4e9b0301cd7"/>
    <ds:schemaRef ds:uri="http://schemas.microsoft.com/office/2006/documentManagement/types"/>
    <ds:schemaRef ds:uri="http://purl.org/dc/elements/1.1/"/>
  </ds:schemaRefs>
</ds:datastoreItem>
</file>

<file path=customXml/itemProps3.xml><?xml version="1.0" encoding="utf-8"?>
<ds:datastoreItem xmlns:ds="http://schemas.openxmlformats.org/officeDocument/2006/customXml" ds:itemID="{6FC48D70-C364-4BFF-8E14-A5D9CDB4B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d3db6-9e3c-4e9b-ac97-a26bad156d07"/>
    <ds:schemaRef ds:uri="67dcd6a5-399a-4c43-8e03-d4e9b0301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1071</TotalTime>
  <Words>972</Words>
  <Application>Microsoft Office PowerPoint</Application>
  <PresentationFormat>Widescreen</PresentationFormat>
  <Paragraphs>102</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Courier New</vt:lpstr>
      <vt:lpstr>Office Theme</vt:lpstr>
      <vt:lpstr>1_Office Theme</vt:lpstr>
      <vt:lpstr>Bridges Network Meeting Supporting Foster Youth and Families through the Pandemic Act Feb 8 and 10, 2021 1:00 pm.-2:00 pm.   </vt:lpstr>
      <vt:lpstr> Participants Impacted</vt:lpstr>
      <vt:lpstr>Maintaining Currently Enrolled Participants</vt:lpstr>
      <vt:lpstr>Maintaining Currently Enrolled Participants (continued)</vt:lpstr>
      <vt:lpstr>Reenrollments</vt:lpstr>
      <vt:lpstr>Reenrollments (continued)</vt:lpstr>
      <vt:lpstr>On-going Expectations:</vt:lpstr>
      <vt:lpstr>Legal Process</vt:lpstr>
      <vt:lpstr>Planning for the Expiration of Extended Benefits</vt:lpstr>
      <vt:lpstr>Contacting Young Adults for Reenrollment</vt:lpstr>
      <vt:lpstr>Managing Capacity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Meeting June 2020</dc:title>
  <dc:creator>Geoff Hollenbach</dc:creator>
  <cp:lastModifiedBy>Kelcee Ancona</cp:lastModifiedBy>
  <cp:revision>24</cp:revision>
  <dcterms:created xsi:type="dcterms:W3CDTF">2020-06-18T12:08:18Z</dcterms:created>
  <dcterms:modified xsi:type="dcterms:W3CDTF">2023-02-07T17:53:58Z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0x010100DD78E08AA01BF842834959A9AFE77952</vt:lpwstr>
  </property>
</Properties>
</file>