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4"/>
  </p:notesMasterIdLst>
  <p:sldIdLst>
    <p:sldId id="325" r:id="rId6"/>
    <p:sldId id="304" r:id="rId7"/>
    <p:sldId id="326" r:id="rId8"/>
    <p:sldId id="341" r:id="rId9"/>
    <p:sldId id="342" r:id="rId10"/>
    <p:sldId id="339" r:id="rId11"/>
    <p:sldId id="340" r:id="rId12"/>
    <p:sldId id="33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erine Weathers" initials="KW" lastIdx="0" clrIdx="0">
    <p:extLst>
      <p:ext uri="{19B8F6BF-5375-455C-9EA6-DF929625EA0E}">
        <p15:presenceInfo xmlns:p15="http://schemas.microsoft.com/office/powerpoint/2012/main" userId="S-1-5-21-2606826791-1362031244-1147879820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82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30EC0F-3464-4B69-BBC0-16349D7809D8}" v="84" dt="2022-08-30T13:46:15.812"/>
    <p1510:client id="{B7F2A4A3-8AD4-4640-84C5-F3F8C8EE9373}" v="241" dt="2022-08-30T14:50:34.905"/>
    <p1510:client id="{49D81BF9-47B2-4EA3-BE9D-6677F479A6B3}" v="16" dt="2022-08-30T13:04:34.434"/>
    <p1510:client id="{9CF92E09-B494-45C4-B8A7-15935FA77C58}" v="358" dt="2022-08-30T18:01:53.8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9060E-9987-427D-8D1E-053AB85B2B89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9B5E4-C801-4771-8789-3692B594C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0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7269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61052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22416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13249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9B5E4-C801-4771-8789-3692B594C3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18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9B5E4-C801-4771-8789-3692B594C3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57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27C0F-0092-4181-907F-694BA5CBE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657B30-3D32-4146-944A-381B7C195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1B830-42D5-4AAC-96A9-4C62E483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57C-0F63-4013-BD81-714328AC3214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301A4-FB27-4FB1-A010-8F3D17E65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8636B-A9F7-4A25-926B-F404597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D8A8-3ADA-455E-B4EF-8516964F8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5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B5781-5C08-4432-B463-93306EFE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0B55E0-27E3-4DC2-9773-AA61DF3DC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F2F7A-D9BA-4C2C-8963-58BB00096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57C-0F63-4013-BD81-714328AC3214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5B744-C745-47E3-8B66-84770D05D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02912-D2CF-4BE5-B80E-FA6FCD3C4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D8A8-3ADA-455E-B4EF-8516964F8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6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EBA454-397C-46B0-91CF-1F7EA0CFEE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CBC507-0268-4318-AB71-40D348D2B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4367D-3E3B-49DA-8E4B-47F2DB01C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57C-0F63-4013-BD81-714328AC3214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3BEF2-A7B5-453D-9981-FFBBC55BC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66808-0507-4CA9-8A10-A5EE3B546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D8A8-3ADA-455E-B4EF-8516964F8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91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pic" idx="2"/>
          </p:nvPr>
        </p:nvSpPr>
        <p:spPr>
          <a:xfrm>
            <a:off x="8421861" y="1107266"/>
            <a:ext cx="3306592" cy="407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l" rtl="0">
              <a:lnSpc>
                <a:spcPct val="90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8201" y="548641"/>
            <a:ext cx="105156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9599"/>
              </a:buClr>
              <a:buSzPts val="1900"/>
              <a:buFont typeface="Arial"/>
              <a:buNone/>
              <a:defRPr sz="2534" b="1" i="0" u="none" strike="noStrike" cap="none">
                <a:solidFill>
                  <a:srgbClr val="8C95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8200" y="1403587"/>
            <a:ext cx="7120112" cy="377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609597" marR="0" lvl="0" indent="-304799" algn="l" rtl="0">
              <a:lnSpc>
                <a:spcPct val="90000"/>
              </a:lnSpc>
              <a:spcBef>
                <a:spcPts val="1066"/>
              </a:spcBef>
              <a:spcAft>
                <a:spcPts val="0"/>
              </a:spcAft>
              <a:buClr>
                <a:srgbClr val="8C9599"/>
              </a:buClr>
              <a:buSzPts val="1700"/>
              <a:buFont typeface="Arial"/>
              <a:buNone/>
              <a:defRPr sz="2267" b="0" i="0" u="none" strike="noStrike" cap="none">
                <a:solidFill>
                  <a:srgbClr val="8C95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95" marR="0" lvl="1" indent="-44873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A5B6"/>
              </a:buClr>
              <a:buSzPts val="1700"/>
              <a:buFont typeface="Arial"/>
              <a:buChar char="•"/>
              <a:defRPr sz="2267" b="0" i="0" u="none" strike="noStrike" cap="none">
                <a:solidFill>
                  <a:srgbClr val="8C95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93" marR="0" lvl="2" indent="-43179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C9599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rgbClr val="8C95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90" marR="0" lvl="3" indent="-42333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C9599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8C95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88" marR="0" lvl="4" indent="-42333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C9599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8C95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86" marR="0" lvl="5" indent="-42333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183" marR="0" lvl="6" indent="-42333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781" marR="0" lvl="7" indent="-42333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378" marR="0" lvl="8" indent="-42333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Shape 26"/>
          <p:cNvPicPr preferRelativeResize="0"/>
          <p:nvPr/>
        </p:nvPicPr>
        <p:blipFill rotWithShape="1">
          <a:blip r:embed="rId2">
            <a:alphaModFix/>
          </a:blip>
          <a:srcRect l="31048" t="1" r="2122" b="77765"/>
          <a:stretch/>
        </p:blipFill>
        <p:spPr>
          <a:xfrm>
            <a:off x="-2" y="5786027"/>
            <a:ext cx="12192002" cy="107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/>
        </p:nvSpPr>
        <p:spPr>
          <a:xfrm>
            <a:off x="914404" y="6340598"/>
            <a:ext cx="5548605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334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</a:t>
            </a:r>
            <a:r>
              <a:rPr lang="en" sz="1334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brighter</a:t>
            </a:r>
            <a:r>
              <a:rPr lang="en" sz="1334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futures</a:t>
            </a:r>
            <a:endParaRPr sz="1334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2988" y="5922439"/>
            <a:ext cx="1114521" cy="5897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Shape 29"/>
          <p:cNvCxnSpPr/>
          <p:nvPr/>
        </p:nvCxnSpPr>
        <p:spPr>
          <a:xfrm>
            <a:off x="838200" y="1107077"/>
            <a:ext cx="11353801" cy="0"/>
          </a:xfrm>
          <a:prstGeom prst="straightConnector1">
            <a:avLst/>
          </a:prstGeom>
          <a:noFill/>
          <a:ln w="9525" cap="flat" cmpd="sng">
            <a:solidFill>
              <a:srgbClr val="8C959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94720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AC620-9720-495F-8BAD-46CF0D379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8CF96B-EB1A-42A8-8305-BE43C4E6C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B9764-65F7-4BE5-BB91-C52B1D9C4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B2EA-7F9C-482A-9920-1F2B23DA5F40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951A8-C1AF-46B9-AF1D-3279CB782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4864F-FE39-4F3F-AEE9-7EE2BE717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C2DB-AFEE-4C7C-B40C-893F33290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68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652A9-B678-4A20-B9F3-59D56DB9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7016C-059B-4DF4-A8B9-01AC085A2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28C62-454A-4C38-B766-9B2440A84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B2EA-7F9C-482A-9920-1F2B23DA5F40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1F667-3972-4F27-8950-42F9D1149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98CC8-D307-4269-9368-0223D1AF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C2DB-AFEE-4C7C-B40C-893F33290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06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54E17-3E8F-472E-8A16-C0AF94D68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F128B-C5B0-499B-A7F6-0ACDDFA40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F4CBA-E3B4-4C62-82FA-A3402DFDD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B2EA-7F9C-482A-9920-1F2B23DA5F40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0C0E5-670B-452C-A9B2-B071A8B2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458D6-F50F-4B21-BC2D-4A60B85DF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C2DB-AFEE-4C7C-B40C-893F33290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57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BBF7C-0406-4A54-9720-F81FE157F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2C2E6-BDE0-4394-B598-5E82C0E11B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90319C-B111-4443-AFDC-A03E24B31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A124F-74AA-4307-93C5-5C9A7969A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B2EA-7F9C-482A-9920-1F2B23DA5F40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5A07B-C394-4761-B9A1-10E3486FE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D3A36-B61E-4A64-ACFD-AB17EB9A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C2DB-AFEE-4C7C-B40C-893F33290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50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9FBA4-9E5A-4528-BFB7-67CD78293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B590C-74B6-4BF5-AE96-D48BF95F6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731ACE-25E4-4A40-9C2D-9632D1C5D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1CC53D-926E-4595-984C-6FA13264B5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4E1CB1-A85C-4539-949F-575EC5E30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12E742-516C-4D9C-AEBD-C5361B777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B2EA-7F9C-482A-9920-1F2B23DA5F40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FF39B4-3475-4C7D-9576-A0E3C8FC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CC4594-9C29-4504-AE61-6CF0BB6E4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C2DB-AFEE-4C7C-B40C-893F33290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2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A0562-9DA6-42C0-9FF2-D49812680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309657-2F9C-49C0-BD62-F028B0562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B2EA-7F9C-482A-9920-1F2B23DA5F40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AF5965-DCE2-4C29-8315-FFE9D0E44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5FBBA1-85CD-411C-8958-4D30FB56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C2DB-AFEE-4C7C-B40C-893F33290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21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2A1F3B-0F28-40EA-BAF3-4EF9C8FB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B2EA-7F9C-482A-9920-1F2B23DA5F40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A8B318-CA9B-443D-A0AE-6DD0E688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6BD56-4C87-4B41-90C8-C0672D29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C2DB-AFEE-4C7C-B40C-893F33290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3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035CD-9F2E-4FFF-9CBC-CD417AAB1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3EB75-A32E-4F88-B4F3-0096344D4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9D11D-248F-4927-89AA-F9E78BEF1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57C-0F63-4013-BD81-714328AC3214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BBBDD-5C69-44B1-82BF-A73E35BE8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6E6AD-E43A-4741-A0CE-65EAFA048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D8A8-3ADA-455E-B4EF-8516964F8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72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BBA65-FA50-44FD-8B33-1A9997F6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2A3DF-C8B3-4EA0-8E4E-619833543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1C5D6-7A00-44BD-88B1-179577E98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551B1-1342-4D0C-AB50-2846B7291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B2EA-7F9C-482A-9920-1F2B23DA5F40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3B1C1-F91F-461D-BED3-8D8E8BFF9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7A938-5B81-4DC6-B46E-B95855367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C2DB-AFEE-4C7C-B40C-893F33290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57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EEC38-BD68-4DDE-B299-0DF4259FE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BCF1E2-E9B8-4EC2-9E3C-9BB10B12A4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00975A-66DE-4F4B-B3D8-A4165A4A5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6F957-7C83-45F4-BA84-D0044E850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B2EA-7F9C-482A-9920-1F2B23DA5F40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FC3C4-C778-4ED9-BA3D-E203C747E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92CF5-89CD-4284-90A0-3A52AEBA1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C2DB-AFEE-4C7C-B40C-893F33290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88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9CBCE-66A7-4C7A-9B49-61F9ADA8A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A09335-12C3-4E37-8A9C-72014D48D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A310-E09B-4299-B089-11D8CF1EC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B2EA-7F9C-482A-9920-1F2B23DA5F40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A8EAD-E6DD-49EC-BE55-C5488CECD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5123E-3AD3-464E-AB6A-731783C58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C2DB-AFEE-4C7C-B40C-893F33290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46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046E13-9326-4481-A1B6-6D86144E19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C8B6A6-C676-4B3F-A9B1-334564151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F2C0A-E8B4-4760-B912-27FFAB6E3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B2EA-7F9C-482A-9920-1F2B23DA5F40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86306-FEA7-45AF-BA5C-6B7CBF04F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758C1-E759-4F13-8F9B-C5240F567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C2DB-AFEE-4C7C-B40C-893F33290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35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 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2000" cy="633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/>
          <p:cNvPicPr preferRelativeResize="0"/>
          <p:nvPr/>
        </p:nvPicPr>
        <p:blipFill rotWithShape="1">
          <a:blip r:embed="rId3">
            <a:alphaModFix/>
          </a:blip>
          <a:srcRect l="31047" r="2124" b="12532"/>
          <a:stretch/>
        </p:blipFill>
        <p:spPr>
          <a:xfrm>
            <a:off x="2" y="2640824"/>
            <a:ext cx="12192000" cy="421717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914401" y="4749283"/>
            <a:ext cx="10363200" cy="41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9599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C95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/>
          <p:nvPr/>
        </p:nvSpPr>
        <p:spPr>
          <a:xfrm>
            <a:off x="914404" y="1632861"/>
            <a:ext cx="5548605" cy="246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 b="0" i="0" u="none" strike="noStrike" cap="none">
                <a:solidFill>
                  <a:srgbClr val="8C9599"/>
                </a:solidFill>
                <a:latin typeface="Arial"/>
                <a:ea typeface="Arial"/>
                <a:cs typeface="Arial"/>
                <a:sym typeface="Arial"/>
              </a:rPr>
              <a:t>Building </a:t>
            </a:r>
            <a:r>
              <a:rPr lang="en" sz="1600" b="1" i="0" u="none" strike="noStrike" cap="none">
                <a:solidFill>
                  <a:srgbClr val="00A5B6"/>
                </a:solidFill>
                <a:latin typeface="Arial"/>
                <a:ea typeface="Arial"/>
                <a:cs typeface="Arial"/>
                <a:sym typeface="Arial"/>
              </a:rPr>
              <a:t>brighter</a:t>
            </a:r>
            <a:r>
              <a:rPr lang="en" sz="1600" b="0" i="0" u="none" strike="noStrike" cap="none">
                <a:solidFill>
                  <a:srgbClr val="8C9599"/>
                </a:solidFill>
                <a:latin typeface="Arial"/>
                <a:ea typeface="Arial"/>
                <a:cs typeface="Arial"/>
                <a:sym typeface="Arial"/>
              </a:rPr>
              <a:t> futures</a:t>
            </a:r>
            <a:endParaRPr sz="1600" b="0" i="0" u="none" strike="noStrike" cap="none">
              <a:solidFill>
                <a:srgbClr val="8C9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Shape 16"/>
          <p:cNvGrpSpPr/>
          <p:nvPr/>
        </p:nvGrpSpPr>
        <p:grpSpPr>
          <a:xfrm>
            <a:off x="5675265" y="5922440"/>
            <a:ext cx="6052245" cy="641313"/>
            <a:chOff x="4186873" y="5930904"/>
            <a:chExt cx="4539183" cy="641313"/>
          </a:xfrm>
        </p:grpSpPr>
        <p:pic>
          <p:nvPicPr>
            <p:cNvPr id="17" name="Shape 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90166" y="5930904"/>
              <a:ext cx="835890" cy="5897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Shape 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231004" y="6061394"/>
              <a:ext cx="1380153" cy="4364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Shape 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186873" y="6162758"/>
              <a:ext cx="1885292" cy="40945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" name="Shape 20"/>
            <p:cNvCxnSpPr/>
            <p:nvPr/>
          </p:nvCxnSpPr>
          <p:spPr>
            <a:xfrm>
              <a:off x="7751889" y="5930904"/>
              <a:ext cx="0" cy="589717"/>
            </a:xfrm>
            <a:prstGeom prst="straightConnector1">
              <a:avLst/>
            </a:prstGeom>
            <a:noFill/>
            <a:ln w="9525" cap="flat" cmpd="sng">
              <a:solidFill>
                <a:srgbClr val="8C9599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6114709" y="5930904"/>
              <a:ext cx="0" cy="589717"/>
            </a:xfrm>
            <a:prstGeom prst="straightConnector1">
              <a:avLst/>
            </a:prstGeom>
            <a:noFill/>
            <a:ln w="9525" cap="flat" cmpd="sng">
              <a:solidFill>
                <a:srgbClr val="8C9599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360182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03764-C8FC-4ED8-8CE3-F51D587FD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4BB2A6-9617-48A9-83F0-3C135211F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648A5-2A7A-4381-AA18-13D208355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57C-0F63-4013-BD81-714328AC3214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7DA99-5E0F-4245-8E55-D9A3A9161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E1C49-CEBA-4563-9016-F7D7B55CA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D8A8-3ADA-455E-B4EF-8516964F8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1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0E51C-6211-4B76-B21A-177A74BA1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23298-908E-4EF0-904E-9A796CAF5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D6673-2A54-48F3-B2DF-D5E0B98E75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72A68-47C1-4362-9B5A-B9A950B9D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57C-0F63-4013-BD81-714328AC3214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A8DC7-53F3-4F4A-B52D-F02B4B4DB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44777-F551-4E5E-B131-32CFB9DB0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D8A8-3ADA-455E-B4EF-8516964F8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06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9C15D-13B9-469B-9A69-C22E1A0AF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C065E-CB39-4CA0-B996-A8451C1CD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162FF-82CD-48DE-8E0D-9998AD9A8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9EEE21-8BA2-4EB9-9D15-0234C8324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E2DDA5-0515-4E2B-BD29-37BA5E2737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06D5AE-DBAA-472B-A1B7-00C93E5F0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57C-0F63-4013-BD81-714328AC3214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6EC9D0-86F5-4E22-9C70-8A646C1BA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04280D-CE66-4817-A698-7E6F87EA3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D8A8-3ADA-455E-B4EF-8516964F8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7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978A5-25EB-4016-983E-523C7670A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86DD39-0AFE-4C1F-8B2A-8C10B172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57C-0F63-4013-BD81-714328AC3214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01BFF-DD7B-4C47-83FB-D8B8527F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E11D4-62FB-4708-8839-3B7CAED5B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D8A8-3ADA-455E-B4EF-8516964F8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4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E9E89B-6EAC-4764-ADDC-B554EDE85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57C-0F63-4013-BD81-714328AC3214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92F47E-193C-4A65-971E-5FC2115A3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58DA8-A0E2-4D56-9F33-140B6306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D8A8-3ADA-455E-B4EF-8516964F8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12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D191D-51CC-4C2F-9BB0-104385D6A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F3F89-358B-44CC-97E8-2E172AFE1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13DC1-0DEE-416F-AD2D-DD9536A1F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4EE739-91FC-436E-9983-31E8B1223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57C-0F63-4013-BD81-714328AC3214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C7545-1D7F-497A-823D-EC38C7BC7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E207E-AB76-49FF-A461-FB048E5C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D8A8-3ADA-455E-B4EF-8516964F8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8A28D-0B72-440B-AED8-8C75A0E07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BA6CCC-ACD5-4450-ABF0-AAB463AE2D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4308E-5A9F-408A-B7AB-1CD6A5C4C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2A46CE-3B7D-4284-BAA8-D6765E40D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57C-0F63-4013-BD81-714328AC3214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F62D9-F614-46FC-9454-939A77D37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1B018-E9B0-4C74-B49E-32C456719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D8A8-3ADA-455E-B4EF-8516964F8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4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85CB2A-6341-466E-895C-50A0DB0DA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48842-4027-45C0-92BF-5A537EDD5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8465D-FACA-4D80-A973-B6351FE79B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8E57C-0F63-4013-BD81-714328AC3214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61081-DCE9-47F5-A9B9-57E6064169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7D5F6-B500-4F74-BB2D-92241E4FD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8D8A8-3ADA-455E-B4EF-8516964F8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6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A5E61A-585D-4D07-8BBC-AD106644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C63AC-AF1F-435C-BC2C-EA54DCD9F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91438-73A7-453D-8494-710D0BDEF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7B2EA-7F9C-482A-9920-1F2B23DA5F40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65FAF-E4AD-4520-BB18-9403F3996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435B6-EFF9-4F7C-BF06-D850996AA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8C2DB-AFEE-4C7C-B40C-893F33290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5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Jenny.Stotts@jfs.ohio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xfrm>
            <a:off x="1980480" y="3385066"/>
            <a:ext cx="7772400" cy="21378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algn="ctr">
              <a:buClr>
                <a:srgbClr val="00A5B6"/>
              </a:buClr>
              <a:buSzPts val="4100"/>
            </a:pPr>
            <a:br>
              <a:rPr lang="en" sz="4000" b="1" dirty="0"/>
            </a:br>
            <a:r>
              <a:rPr lang="en-US" sz="3200" dirty="0">
                <a:solidFill>
                  <a:srgbClr val="007682"/>
                </a:solidFill>
                <a:latin typeface="+mn-lt"/>
              </a:rPr>
              <a:t>Bridges Regional Meetings</a:t>
            </a:r>
            <a:br>
              <a:rPr lang="en-US" sz="3200" dirty="0">
                <a:solidFill>
                  <a:srgbClr val="007682"/>
                </a:solidFill>
                <a:latin typeface="+mn-lt"/>
              </a:rPr>
            </a:br>
            <a:r>
              <a:rPr lang="en-US" sz="3200" dirty="0">
                <a:solidFill>
                  <a:srgbClr val="007682"/>
                </a:solidFill>
                <a:latin typeface="+mn-lt"/>
              </a:rPr>
              <a:t>September 6</a:t>
            </a:r>
            <a:r>
              <a:rPr lang="en-US" sz="3200" baseline="30000" dirty="0">
                <a:solidFill>
                  <a:srgbClr val="007682"/>
                </a:solidFill>
                <a:latin typeface="+mn-lt"/>
              </a:rPr>
              <a:t>th</a:t>
            </a:r>
            <a:r>
              <a:rPr lang="en-US" sz="3200" dirty="0">
                <a:solidFill>
                  <a:srgbClr val="007682"/>
                </a:solidFill>
                <a:latin typeface="+mn-lt"/>
              </a:rPr>
              <a:t>and 13</a:t>
            </a:r>
            <a:r>
              <a:rPr lang="en-US" sz="3200" baseline="30000" dirty="0">
                <a:solidFill>
                  <a:srgbClr val="007682"/>
                </a:solidFill>
                <a:latin typeface="+mn-lt"/>
              </a:rPr>
              <a:t>th</a:t>
            </a:r>
            <a:r>
              <a:rPr lang="en-US" sz="3200" dirty="0">
                <a:solidFill>
                  <a:srgbClr val="007682"/>
                </a:solidFill>
                <a:latin typeface="+mn-lt"/>
              </a:rPr>
              <a:t> 2022</a:t>
            </a:r>
            <a:br>
              <a:rPr lang="en-US" sz="3200" dirty="0">
                <a:solidFill>
                  <a:srgbClr val="007682"/>
                </a:solidFill>
                <a:latin typeface="+mn-lt"/>
              </a:rPr>
            </a:br>
            <a:r>
              <a:rPr lang="en-US" sz="3200" dirty="0">
                <a:solidFill>
                  <a:srgbClr val="007682"/>
                </a:solidFill>
                <a:latin typeface="+mn-lt"/>
              </a:rPr>
              <a:t>10:00am – 12:00pm</a:t>
            </a:r>
            <a:br>
              <a:rPr lang="en-US" sz="2500" b="1" dirty="0"/>
            </a:br>
            <a:br>
              <a:rPr lang="en" sz="2500" b="1" dirty="0"/>
            </a:br>
            <a:br>
              <a:rPr lang="en" sz="2500" b="1" dirty="0"/>
            </a:b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CDB7C4-8AE4-450F-9B26-ED763898A6B3}"/>
              </a:ext>
            </a:extLst>
          </p:cNvPr>
          <p:cNvSpPr txBox="1"/>
          <p:nvPr/>
        </p:nvSpPr>
        <p:spPr>
          <a:xfrm>
            <a:off x="4724400" y="3200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4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6016BEB-700C-4519-93B4-2DA0530C2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630" y="5828472"/>
            <a:ext cx="2111028" cy="8191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793911" y="650552"/>
            <a:ext cx="8089115" cy="64237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buClr>
                <a:srgbClr val="C00000"/>
              </a:buClr>
              <a:buSzPts val="3600"/>
            </a:pPr>
            <a:r>
              <a:rPr lang="en-US" sz="1800">
                <a:solidFill>
                  <a:srgbClr val="00A2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>
                <a:solidFill>
                  <a:srgbClr val="00A2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 Agenda </a:t>
            </a:r>
            <a:endParaRPr sz="2800" b="0">
              <a:solidFill>
                <a:srgbClr val="00A2B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18449" y="1170378"/>
            <a:ext cx="9497453" cy="44755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buSzPct val="100000"/>
            </a:pPr>
            <a:endParaRPr lang="en-US" sz="1600"/>
          </a:p>
          <a:p>
            <a:pPr marL="457198" indent="-457198">
              <a:buFont typeface="Arial"/>
              <a:buAutoNum type="arabicPeriod"/>
            </a:pPr>
            <a:endParaRPr sz="1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86EC0E-8FF2-4398-9230-303EAC476E56}"/>
              </a:ext>
            </a:extLst>
          </p:cNvPr>
          <p:cNvSpPr txBox="1"/>
          <p:nvPr/>
        </p:nvSpPr>
        <p:spPr>
          <a:xfrm>
            <a:off x="793911" y="1235749"/>
            <a:ext cx="6755795" cy="281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27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3E7324-B6A9-4609-94D0-F4780C505CDF}"/>
              </a:ext>
            </a:extLst>
          </p:cNvPr>
          <p:cNvSpPr txBox="1"/>
          <p:nvPr/>
        </p:nvSpPr>
        <p:spPr>
          <a:xfrm>
            <a:off x="793911" y="1237121"/>
            <a:ext cx="9601884" cy="63135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en-US" dirty="0"/>
              <a:t>Welcome</a:t>
            </a:r>
          </a:p>
          <a:p>
            <a:pPr marL="342900" indent="-342900">
              <a:buAutoNum type="arabicPeriod"/>
            </a:pPr>
            <a:r>
              <a:rPr lang="en-US" dirty="0">
                <a:cs typeface="Calibri"/>
              </a:rPr>
              <a:t>ODJFS Youth Ombudsmen Presentation</a:t>
            </a:r>
          </a:p>
          <a:p>
            <a:pPr marL="342900" indent="-342900">
              <a:buAutoNum type="arabicPeriod"/>
            </a:pPr>
            <a:r>
              <a:rPr lang="en-US" dirty="0">
                <a:cs typeface="Calibri"/>
              </a:rPr>
              <a:t>Bridges Extraordinary Staff Recognition (Don)</a:t>
            </a:r>
          </a:p>
          <a:p>
            <a:pPr marL="342900" indent="-342900">
              <a:buAutoNum type="arabicPeriod"/>
            </a:pPr>
            <a:r>
              <a:rPr lang="en-US" dirty="0">
                <a:cs typeface="Calibri"/>
              </a:rPr>
              <a:t>Bridges Supervisor and Liaison breakout sessions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dirty="0">
                <a:cs typeface="Calibri"/>
              </a:rPr>
              <a:t>Review Applications (Geoff/Latasha)</a:t>
            </a:r>
          </a:p>
          <a:p>
            <a:pPr marL="1771650" lvl="3" indent="-400050">
              <a:buFont typeface="+mj-lt"/>
              <a:buAutoNum type="romanLcPeriod"/>
            </a:pPr>
            <a:r>
              <a:rPr lang="en-US" dirty="0">
                <a:cs typeface="Calibri"/>
              </a:rPr>
              <a:t>Common errors</a:t>
            </a:r>
          </a:p>
          <a:p>
            <a:pPr marL="1771650" lvl="3" indent="-400050">
              <a:buFont typeface="+mj-lt"/>
              <a:buAutoNum type="romanLcPeriod"/>
            </a:pPr>
            <a:r>
              <a:rPr lang="en-US" dirty="0">
                <a:cs typeface="Calibri"/>
              </a:rPr>
              <a:t>Data for returned applications</a:t>
            </a:r>
          </a:p>
          <a:p>
            <a:pPr marL="1771650" lvl="3" indent="-400050">
              <a:buFont typeface="+mj-lt"/>
              <a:buAutoNum type="romanLcPeriod"/>
            </a:pPr>
            <a:r>
              <a:rPr lang="en-US" dirty="0">
                <a:cs typeface="Calibri"/>
              </a:rPr>
              <a:t>Application Checklist(Trudy/Latasha)</a:t>
            </a:r>
          </a:p>
          <a:p>
            <a:pPr marL="1257300" lvl="2" indent="-342900">
              <a:buAutoNum type="alphaLcPeriod"/>
            </a:pPr>
            <a:r>
              <a:rPr lang="en-US" dirty="0">
                <a:cs typeface="Calibri"/>
              </a:rPr>
              <a:t>Critical Incident Reports (Alexis/Jen S.)</a:t>
            </a:r>
          </a:p>
          <a:p>
            <a:pPr marL="1771650" lvl="3" indent="-400050">
              <a:buFont typeface="+mj-lt"/>
              <a:buAutoNum type="romanLcPeriod"/>
            </a:pPr>
            <a:r>
              <a:rPr lang="en-US" dirty="0">
                <a:cs typeface="Calibri"/>
              </a:rPr>
              <a:t>Brief overview of the process change</a:t>
            </a:r>
          </a:p>
          <a:p>
            <a:pPr marL="1771650" lvl="3" indent="-400050">
              <a:buFont typeface="+mj-lt"/>
              <a:buAutoNum type="romanLcPeriod"/>
            </a:pPr>
            <a:r>
              <a:rPr lang="en-US" dirty="0">
                <a:cs typeface="Calibri"/>
              </a:rPr>
              <a:t>Common errors</a:t>
            </a:r>
          </a:p>
          <a:p>
            <a:pPr marL="1771650" lvl="3" indent="-400050">
              <a:buAutoNum type="romanLcPeriod"/>
            </a:pPr>
            <a:r>
              <a:rPr lang="en-US" dirty="0">
                <a:cs typeface="Calibri"/>
              </a:rPr>
              <a:t>Bridges CIR Checklist </a:t>
            </a:r>
          </a:p>
          <a:p>
            <a:pPr marL="1771650" lvl="3" indent="-400050">
              <a:buAutoNum type="romanLcPeriod"/>
            </a:pPr>
            <a:r>
              <a:rPr lang="en-US" dirty="0">
                <a:cs typeface="Calibri"/>
              </a:rPr>
              <a:t>COVID CIRs</a:t>
            </a:r>
            <a:endParaRPr lang="en-US" dirty="0"/>
          </a:p>
          <a:p>
            <a:pPr marL="1771650" lvl="3" indent="-400050">
              <a:buFont typeface="+mj-lt"/>
              <a:buAutoNum type="romanLcPeriod"/>
            </a:pPr>
            <a:r>
              <a:rPr lang="en-US" dirty="0">
                <a:cs typeface="Calibri"/>
              </a:rPr>
              <a:t>Supervisor review</a:t>
            </a:r>
          </a:p>
          <a:p>
            <a:pPr marL="1257300" lvl="2" indent="-342900">
              <a:buAutoNum type="alphaLcPeriod" startAt="3"/>
            </a:pPr>
            <a:r>
              <a:rPr lang="en-US" dirty="0">
                <a:cs typeface="Calibri"/>
              </a:rPr>
              <a:t>Fraudulent Documentation Guidance (Sarah L./Genah)</a:t>
            </a:r>
          </a:p>
          <a:p>
            <a:pPr marL="1257300" lvl="2" indent="-342900">
              <a:buAutoNum type="alphaLcPeriod" startAt="3"/>
            </a:pPr>
            <a:r>
              <a:rPr lang="en-US" dirty="0">
                <a:cs typeface="Calibri"/>
              </a:rPr>
              <a:t>Maintenance distribution and Budgeting (Collab)</a:t>
            </a:r>
          </a:p>
          <a:p>
            <a:pPr marL="1257300" lvl="2" indent="-342900">
              <a:buAutoNum type="alphaLcPeriod" startAt="3"/>
            </a:pPr>
            <a:endParaRPr lang="en-US" dirty="0">
              <a:cs typeface="Calibri"/>
            </a:endParaRPr>
          </a:p>
          <a:p>
            <a:pPr lvl="2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br>
              <a:rPr lang="en-US" dirty="0"/>
            </a:b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5"/>
            <a:endParaRPr lang="en-US" sz="1227" dirty="0"/>
          </a:p>
        </p:txBody>
      </p:sp>
    </p:spTree>
    <p:extLst>
      <p:ext uri="{BB962C8B-B14F-4D97-AF65-F5344CB8AC3E}">
        <p14:creationId xmlns:p14="http://schemas.microsoft.com/office/powerpoint/2010/main" val="4001646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793911" y="650552"/>
            <a:ext cx="8089115" cy="64237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sz="2800" b="0" dirty="0">
                <a:solidFill>
                  <a:srgbClr val="00A2B6"/>
                </a:solidFill>
                <a:latin typeface="Calibri"/>
                <a:cs typeface="Calibri"/>
              </a:rPr>
              <a:t>ODJFS Youth Ombudsmen</a:t>
            </a:r>
            <a:endParaRPr lang="en-US" dirty="0"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499015" y="1292922"/>
            <a:ext cx="9054059" cy="43530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buSzPct val="100000"/>
            </a:pPr>
            <a:endParaRPr lang="en-US" sz="1600" dirty="0"/>
          </a:p>
          <a:p>
            <a:pPr marL="0" indent="0" algn="ctr"/>
            <a:endParaRPr lang="en-US" sz="1600" dirty="0"/>
          </a:p>
          <a:p>
            <a:pPr marL="0" indent="0" algn="ctr"/>
            <a:endParaRPr lang="en-US" sz="1600" dirty="0"/>
          </a:p>
          <a:p>
            <a:pPr marL="0" indent="0" algn="ctr"/>
            <a:endParaRPr lang="en-US" sz="1600" dirty="0"/>
          </a:p>
          <a:p>
            <a:pPr marL="0" indent="0" algn="ctr"/>
            <a:endParaRPr lang="en-US" sz="1600" dirty="0"/>
          </a:p>
          <a:p>
            <a:pPr marL="0" indent="0" algn="ctr"/>
            <a:r>
              <a:rPr lang="en-US" sz="1600" dirty="0"/>
              <a:t>Jenny Stotts, Youth Ombudsman – State of Ohio</a:t>
            </a:r>
            <a:endParaRPr lang="en-US" sz="2250" dirty="0"/>
          </a:p>
          <a:p>
            <a:pPr marL="0" indent="0" algn="ctr"/>
            <a:r>
              <a:rPr lang="en-US" sz="1600" u="sng" dirty="0">
                <a:hlinkClick r:id="rId3"/>
              </a:rPr>
              <a:t>Jenny.Stotts@jfs.ohio.gov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25673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780057" y="650552"/>
            <a:ext cx="10970859" cy="64237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sz="2800" b="0" dirty="0">
                <a:solidFill>
                  <a:srgbClr val="00A2B6"/>
                </a:solidFill>
                <a:latin typeface="Calibri"/>
                <a:cs typeface="Calibri"/>
              </a:rPr>
              <a:t>Bridges Extraordinary Staff- Supporting Team in Agency Program Goals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978717" y="4946716"/>
            <a:ext cx="2573538" cy="77070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buSzPct val="100000"/>
            </a:pPr>
            <a:r>
              <a:rPr lang="en-US" sz="1600" b="1" dirty="0">
                <a:solidFill>
                  <a:srgbClr val="007682"/>
                </a:solidFill>
              </a:rPr>
              <a:t>       Jorja Johnson</a:t>
            </a:r>
          </a:p>
          <a:p>
            <a:pPr marL="0" indent="0"/>
            <a:r>
              <a:rPr lang="en-US" sz="1600" b="1" dirty="0">
                <a:solidFill>
                  <a:srgbClr val="007682"/>
                </a:solidFill>
              </a:rPr>
              <a:t>  The Village Network</a:t>
            </a:r>
          </a:p>
          <a:p>
            <a:pPr marL="0" indent="0"/>
            <a:endParaRPr lang="en-US" sz="1600" dirty="0">
              <a:solidFill>
                <a:srgbClr val="007682"/>
              </a:solidFill>
            </a:endParaRPr>
          </a:p>
          <a:p>
            <a:pPr marL="0" indent="0" algn="ctr"/>
            <a:endParaRPr lang="en-US" sz="1600" dirty="0"/>
          </a:p>
          <a:p>
            <a:pPr marL="0" indent="0" algn="ctr"/>
            <a:endParaRPr lang="en-US" sz="1600" dirty="0"/>
          </a:p>
          <a:p>
            <a:pPr marL="0" indent="0" algn="ctr"/>
            <a:endParaRPr lang="en-US" sz="1600" dirty="0"/>
          </a:p>
          <a:p>
            <a:pPr marL="0" indent="0" algn="ctr"/>
            <a:endParaRPr lang="en-US" sz="16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B206146-4555-4E15-DC87-9BFA094BC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399" y="1292922"/>
            <a:ext cx="2743200" cy="3653794"/>
          </a:xfrm>
          <a:prstGeom prst="rect">
            <a:avLst/>
          </a:prstGeom>
        </p:spPr>
      </p:pic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219C3A98-AFE7-8954-3974-2FA7F20EE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58" y="1292923"/>
            <a:ext cx="3112673" cy="365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EFD27C-893A-E0E9-96D6-98FACB0656FC}"/>
              </a:ext>
            </a:extLst>
          </p:cNvPr>
          <p:cNvSpPr txBox="1"/>
          <p:nvPr/>
        </p:nvSpPr>
        <p:spPr>
          <a:xfrm>
            <a:off x="1034889" y="5008903"/>
            <a:ext cx="24137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SzPct val="100000"/>
            </a:pPr>
            <a:r>
              <a:rPr lang="en-US" b="1" dirty="0">
                <a:solidFill>
                  <a:srgbClr val="007682"/>
                </a:solidFill>
              </a:rPr>
              <a:t>           Tyler Legere</a:t>
            </a:r>
            <a:endParaRPr lang="en-US" sz="1800" b="1" dirty="0">
              <a:solidFill>
                <a:srgbClr val="007682"/>
              </a:solidFill>
            </a:endParaRPr>
          </a:p>
          <a:p>
            <a:pPr marL="0" indent="0"/>
            <a:r>
              <a:rPr lang="en-US" sz="1800" b="1" dirty="0">
                <a:solidFill>
                  <a:srgbClr val="007682"/>
                </a:solidFill>
              </a:rPr>
              <a:t> </a:t>
            </a:r>
            <a:r>
              <a:rPr lang="en-US" b="1" dirty="0">
                <a:solidFill>
                  <a:srgbClr val="007682"/>
                </a:solidFill>
              </a:rPr>
              <a:t>Cadence Care Network</a:t>
            </a:r>
            <a:endParaRPr lang="en-US" sz="1800" b="1" dirty="0">
              <a:solidFill>
                <a:srgbClr val="00768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EDC2AD-12E9-8203-FD78-2FCA21D457AF}"/>
              </a:ext>
            </a:extLst>
          </p:cNvPr>
          <p:cNvSpPr txBox="1"/>
          <p:nvPr/>
        </p:nvSpPr>
        <p:spPr>
          <a:xfrm>
            <a:off x="8164286" y="5003962"/>
            <a:ext cx="2992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SzPct val="100000"/>
            </a:pPr>
            <a:r>
              <a:rPr lang="en-US" b="1" dirty="0">
                <a:solidFill>
                  <a:srgbClr val="007682"/>
                </a:solidFill>
              </a:rPr>
              <a:t>                Gary Miller</a:t>
            </a:r>
            <a:endParaRPr lang="en-US" sz="1800" b="1" dirty="0">
              <a:solidFill>
                <a:srgbClr val="007682"/>
              </a:solidFill>
            </a:endParaRPr>
          </a:p>
          <a:p>
            <a:pPr marL="0" indent="0"/>
            <a:r>
              <a:rPr lang="en-US" b="1" dirty="0">
                <a:solidFill>
                  <a:srgbClr val="007682"/>
                </a:solidFill>
              </a:rPr>
              <a:t>Pathway Caring For Children</a:t>
            </a:r>
            <a:endParaRPr lang="en-US" sz="1800" b="1" dirty="0">
              <a:solidFill>
                <a:srgbClr val="007682"/>
              </a:solidFill>
            </a:endParaRPr>
          </a:p>
        </p:txBody>
      </p:sp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6FA0CF4B-5C50-CB51-764E-E29E64F0D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18" y="1292922"/>
            <a:ext cx="3331028" cy="365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899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780057" y="650552"/>
            <a:ext cx="10970859" cy="64237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sz="2800" b="0" dirty="0">
                <a:solidFill>
                  <a:srgbClr val="00A2B6"/>
                </a:solidFill>
                <a:latin typeface="Calibri"/>
                <a:cs typeface="Calibri"/>
              </a:rPr>
              <a:t>Bridges Extraordinary Staff- Supporting Team in Agency Program Goals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069524" y="5283031"/>
            <a:ext cx="2403877" cy="58459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buSzPct val="100000"/>
            </a:pPr>
            <a:r>
              <a:rPr lang="en-US" sz="1600" b="1" dirty="0">
                <a:solidFill>
                  <a:srgbClr val="007682"/>
                </a:solidFill>
              </a:rPr>
              <a:t>     </a:t>
            </a:r>
          </a:p>
          <a:p>
            <a:pPr marL="0" indent="0"/>
            <a:endParaRPr lang="en-US" sz="1600" dirty="0">
              <a:solidFill>
                <a:srgbClr val="007682"/>
              </a:solidFill>
            </a:endParaRPr>
          </a:p>
          <a:p>
            <a:pPr marL="0" indent="0" algn="ctr"/>
            <a:endParaRPr lang="en-US" sz="1600" dirty="0"/>
          </a:p>
          <a:p>
            <a:pPr marL="0" indent="0" algn="ctr"/>
            <a:endParaRPr lang="en-US" sz="1600" dirty="0"/>
          </a:p>
          <a:p>
            <a:pPr marL="0" indent="0" algn="ctr"/>
            <a:endParaRPr lang="en-US" sz="1600" dirty="0"/>
          </a:p>
          <a:p>
            <a:pPr marL="0" indent="0" algn="ctr"/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3844FC-B543-E240-DB4A-6A42CEFCD2DA}"/>
              </a:ext>
            </a:extLst>
          </p:cNvPr>
          <p:cNvSpPr txBox="1"/>
          <p:nvPr/>
        </p:nvSpPr>
        <p:spPr>
          <a:xfrm>
            <a:off x="1780903" y="4658474"/>
            <a:ext cx="24038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SzPct val="100000"/>
            </a:pPr>
            <a:r>
              <a:rPr lang="en-US" b="1" dirty="0">
                <a:solidFill>
                  <a:srgbClr val="007682"/>
                </a:solidFill>
              </a:rPr>
              <a:t>           Jana Shira</a:t>
            </a:r>
            <a:endParaRPr lang="en-US" sz="1800" b="1" dirty="0">
              <a:solidFill>
                <a:srgbClr val="007682"/>
              </a:solidFill>
            </a:endParaRPr>
          </a:p>
          <a:p>
            <a:pPr marL="0" indent="0"/>
            <a:r>
              <a:rPr lang="en-US" b="1" dirty="0">
                <a:solidFill>
                  <a:srgbClr val="007682"/>
                </a:solidFill>
              </a:rPr>
              <a:t>   The Village Network</a:t>
            </a:r>
            <a:endParaRPr lang="en-US" dirty="0"/>
          </a:p>
        </p:txBody>
      </p:sp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09C5D690-EA35-7D1C-F417-282C8B260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99" y="1265581"/>
            <a:ext cx="3329947" cy="343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9BDE79-1D45-9DE5-ED93-B13F61305519}"/>
              </a:ext>
            </a:extLst>
          </p:cNvPr>
          <p:cNvSpPr txBox="1"/>
          <p:nvPr/>
        </p:nvSpPr>
        <p:spPr>
          <a:xfrm>
            <a:off x="7250966" y="4764537"/>
            <a:ext cx="33299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SzPct val="100000"/>
            </a:pPr>
            <a:r>
              <a:rPr lang="en-US" b="1" dirty="0">
                <a:solidFill>
                  <a:srgbClr val="007682"/>
                </a:solidFill>
              </a:rPr>
              <a:t>                    Lisa Beckman</a:t>
            </a:r>
            <a:endParaRPr lang="en-US" sz="1800" b="1" dirty="0">
              <a:solidFill>
                <a:srgbClr val="007682"/>
              </a:solidFill>
            </a:endParaRPr>
          </a:p>
          <a:p>
            <a:pPr marL="0" indent="0"/>
            <a:r>
              <a:rPr lang="en-US" b="1" dirty="0">
                <a:solidFill>
                  <a:srgbClr val="007682"/>
                </a:solidFill>
              </a:rPr>
              <a:t>                  Agape For Youth</a:t>
            </a:r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9D433A7-2B4C-AD78-3065-9BF8D5269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966" y="1292922"/>
            <a:ext cx="3329948" cy="347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622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A83316-B0F3-0C9B-6F64-46127B54F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118"/>
            <a:ext cx="10515600" cy="731520"/>
          </a:xfrm>
        </p:spPr>
        <p:txBody>
          <a:bodyPr/>
          <a:lstStyle/>
          <a:p>
            <a:r>
              <a:rPr lang="en-US" sz="2500" b="0" dirty="0">
                <a:solidFill>
                  <a:srgbClr val="0099CC"/>
                </a:solidFill>
                <a:latin typeface="Calibri"/>
              </a:rPr>
              <a:t>Bridges Supervisor Breakout Session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3053BB-3483-9123-7D89-2E69C7332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3813" y="5149121"/>
            <a:ext cx="2803902" cy="749153"/>
          </a:xfrm>
        </p:spPr>
        <p:txBody>
          <a:bodyPr>
            <a:normAutofit/>
          </a:bodyPr>
          <a:lstStyle/>
          <a:p>
            <a:pPr algn="ctr"/>
            <a:r>
              <a:rPr lang="en-US" sz="1600" dirty="0">
                <a:solidFill>
                  <a:srgbClr val="0099CC"/>
                </a:solidFill>
                <a:latin typeface="+mn-lt"/>
              </a:rPr>
              <a:t>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335E4-FD83-3AC8-700A-12FD1F390A52}"/>
              </a:ext>
            </a:extLst>
          </p:cNvPr>
          <p:cNvSpPr txBox="1"/>
          <p:nvPr/>
        </p:nvSpPr>
        <p:spPr>
          <a:xfrm>
            <a:off x="4782305" y="3363673"/>
            <a:ext cx="223309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>
                <a:solidFill>
                  <a:srgbClr val="0099CC"/>
                </a:solidFill>
              </a:rPr>
              <a:t>         </a:t>
            </a:r>
            <a:endParaRPr lang="en-US" sz="1800" dirty="0">
              <a:solidFill>
                <a:srgbClr val="0099CC"/>
              </a:solidFill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8252A6-0AEA-CDF8-E4C6-82EF90C5E2FD}"/>
              </a:ext>
            </a:extLst>
          </p:cNvPr>
          <p:cNvSpPr txBox="1"/>
          <p:nvPr/>
        </p:nvSpPr>
        <p:spPr>
          <a:xfrm>
            <a:off x="838200" y="1116638"/>
            <a:ext cx="10884108" cy="52363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Calibri"/>
              </a:rPr>
              <a:t>Review Applications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Calibri"/>
              </a:rPr>
              <a:t>FY 21-22, a total of 855 applications were submitted with 66% approved the first time, 34% declined at least once, 18-25 % are declined more than once.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Calibri"/>
              </a:rPr>
              <a:t>Common reasons for declined applications for rework e.g., missing employment information, incorrect school information, missing or incorrect contact information, inaccurate eligibility documentation, DVF incorrect,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Application Checklist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Review the checklist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Supervisors are responsible for reviewing the application (checking for errors) and routing to ODJFS for approval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Critical Incident Report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Calibri"/>
              </a:rPr>
              <a:t>Overview of the process change e.g., 24-hour email notification, CFHCO review, etc. 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Common reasons for a declined CIR form and/or Activity Log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Tips to ensure the accuracy of  the CIR form and/or Activity Log and reduce the number of returns for corrections</a:t>
            </a:r>
            <a:endParaRPr lang="en-US" sz="14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Supervisors are responsible for reviewing the CIR form and activity log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Calibri"/>
              </a:rPr>
              <a:t>COVID-19 CIRs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cs typeface="Calibri" panose="020F0502020204030204" pitchFamily="34" charset="0"/>
              </a:rPr>
              <a:t>Fraudulent Documentation Guide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cs typeface="Calibri"/>
              </a:rPr>
              <a:t>Overview of the guide</a:t>
            </a:r>
            <a:endParaRPr lang="en-US" sz="1400" dirty="0"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cs typeface="Calibri" panose="020F0502020204030204" pitchFamily="34" charset="0"/>
              </a:rPr>
              <a:t>Examples of fraudulent documentation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cs typeface="Calibri" panose="020F0502020204030204" pitchFamily="34" charset="0"/>
              </a:rPr>
              <a:t>Maintenance distribution and budgeting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cs typeface="Calibri" panose="020F0502020204030204" pitchFamily="34" charset="0"/>
              </a:rPr>
              <a:t>Creating and reviewing the budget with the Participant at least monthly; supportive documentation in SACWIS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cs typeface="Calibri" panose="020F0502020204030204" pitchFamily="34" charset="0"/>
              </a:rPr>
              <a:t>Uploading a copy of each monthly Budget to the Participant’s Bridges Review in SACWIS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cs typeface="Calibri" panose="020F0502020204030204" pitchFamily="34" charset="0"/>
              </a:rPr>
              <a:t>Adjusting the budget based on expenses and needs for each month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cs typeface="Calibri"/>
              </a:rPr>
              <a:t>If the service team is allowing the Participant to self-pay specific bills, verification of timely payment is important e.g., reviewing receipts, recent billing statements, etc.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endParaRPr lang="en-US" sz="1227" dirty="0"/>
          </a:p>
        </p:txBody>
      </p:sp>
    </p:spTree>
    <p:extLst>
      <p:ext uri="{BB962C8B-B14F-4D97-AF65-F5344CB8AC3E}">
        <p14:creationId xmlns:p14="http://schemas.microsoft.com/office/powerpoint/2010/main" val="3803566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A83316-B0F3-0C9B-6F64-46127B54F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118"/>
            <a:ext cx="10515600" cy="731520"/>
          </a:xfrm>
        </p:spPr>
        <p:txBody>
          <a:bodyPr/>
          <a:lstStyle/>
          <a:p>
            <a:r>
              <a:rPr lang="en-US" sz="2500" b="0">
                <a:solidFill>
                  <a:srgbClr val="0099CC"/>
                </a:solidFill>
                <a:latin typeface="Calibri"/>
              </a:rPr>
              <a:t>Bridges Liaison </a:t>
            </a:r>
            <a:r>
              <a:rPr lang="en-US" sz="2500" b="0" dirty="0">
                <a:solidFill>
                  <a:srgbClr val="0099CC"/>
                </a:solidFill>
                <a:latin typeface="Calibri"/>
              </a:rPr>
              <a:t>Breakout Session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3053BB-3483-9123-7D89-2E69C7332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3813" y="5149121"/>
            <a:ext cx="2803902" cy="749153"/>
          </a:xfrm>
        </p:spPr>
        <p:txBody>
          <a:bodyPr>
            <a:normAutofit/>
          </a:bodyPr>
          <a:lstStyle/>
          <a:p>
            <a:pPr algn="ctr"/>
            <a:r>
              <a:rPr lang="en-US" sz="1600" dirty="0">
                <a:solidFill>
                  <a:srgbClr val="0099CC"/>
                </a:solidFill>
                <a:latin typeface="+mn-lt"/>
              </a:rPr>
              <a:t>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335E4-FD83-3AC8-700A-12FD1F390A52}"/>
              </a:ext>
            </a:extLst>
          </p:cNvPr>
          <p:cNvSpPr txBox="1"/>
          <p:nvPr/>
        </p:nvSpPr>
        <p:spPr>
          <a:xfrm>
            <a:off x="4782305" y="3363673"/>
            <a:ext cx="223309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>
                <a:solidFill>
                  <a:srgbClr val="0099CC"/>
                </a:solidFill>
              </a:rPr>
              <a:t>         </a:t>
            </a:r>
            <a:endParaRPr lang="en-US" sz="1800" dirty="0">
              <a:solidFill>
                <a:srgbClr val="0099CC"/>
              </a:solidFill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8252A6-0AEA-CDF8-E4C6-82EF90C5E2FD}"/>
              </a:ext>
            </a:extLst>
          </p:cNvPr>
          <p:cNvSpPr txBox="1"/>
          <p:nvPr/>
        </p:nvSpPr>
        <p:spPr>
          <a:xfrm>
            <a:off x="838200" y="1116638"/>
            <a:ext cx="10884108" cy="52363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Calibri"/>
              </a:rPr>
              <a:t>Review Applications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Calibri"/>
              </a:rPr>
              <a:t>FY 21-22, a total of 855 applications were submitted with 66% approved the first time, 34% declined at least once, 18-25 % are declined more than once.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Calibri"/>
              </a:rPr>
              <a:t>Common reasons for declined applications for rework e.g., missing employment information, incorrect school information, missing or incorrect contact information, inaccurate eligibility documentation, DVF incorrect,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Application Checklist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Review the checklist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Supervisors are responsible for reviewing the application (checking for errors) and routing to ODJFS for approval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Critical Incident Report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+mn-lt"/>
                <a:cs typeface="+mn-lt"/>
              </a:rPr>
              <a:t>Overview of the process change e.g., 24-hour email notification, CFHCO review, etc.</a:t>
            </a:r>
            <a:endParaRPr lang="en-US" sz="14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Common reasons for a declined CIR form and/or Activity Log</a:t>
            </a:r>
            <a:endParaRPr lang="en-US" sz="14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Tips to ensure the accuracy of  the CIR form and/or Activity Log and reduce the number of returns for corrections</a:t>
            </a:r>
            <a:endParaRPr lang="en-US" sz="14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Supervisors are responsible for reviewing the CIR form and activity log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Calibri"/>
              </a:rPr>
              <a:t>COVID-19 CIRs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cs typeface="Calibri" panose="020F0502020204030204" pitchFamily="34" charset="0"/>
              </a:rPr>
              <a:t>Fraudulent Documentation Guide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cs typeface="Calibri"/>
              </a:rPr>
              <a:t>Overview of the guide</a:t>
            </a:r>
            <a:endParaRPr lang="en-US" sz="1400" dirty="0"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cs typeface="Calibri" panose="020F0502020204030204" pitchFamily="34" charset="0"/>
              </a:rPr>
              <a:t>Examples of fraudulent documentation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cs typeface="Calibri" panose="020F0502020204030204" pitchFamily="34" charset="0"/>
              </a:rPr>
              <a:t>Maintenance distribution and budgeting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cs typeface="Calibri" panose="020F0502020204030204" pitchFamily="34" charset="0"/>
              </a:rPr>
              <a:t>Creating and reviewing the budget with the Participant at least monthly; supportive documentation in SACWIS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cs typeface="Calibri" panose="020F0502020204030204" pitchFamily="34" charset="0"/>
              </a:rPr>
              <a:t>Uploading a copy of each monthly Budget to the Participant’s Bridges Review in SACWIS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cs typeface="Calibri" panose="020F0502020204030204" pitchFamily="34" charset="0"/>
              </a:rPr>
              <a:t>Adjusting the budget based on expenses and needs for each month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cs typeface="Calibri"/>
              </a:rPr>
              <a:t>If the service team is allowing the Participant to self-pay specific bills, verification of timely payment is important e.g., reviewing receipts, recent billing statements, etc.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endParaRPr lang="en-US" sz="1227" dirty="0"/>
          </a:p>
        </p:txBody>
      </p:sp>
    </p:spTree>
    <p:extLst>
      <p:ext uri="{BB962C8B-B14F-4D97-AF65-F5344CB8AC3E}">
        <p14:creationId xmlns:p14="http://schemas.microsoft.com/office/powerpoint/2010/main" val="1354625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2B0431F-721F-2510-7612-7284E5615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20" y="4587"/>
            <a:ext cx="12197641" cy="690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4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4EC919E82E14CB66721F811EFEB9D" ma:contentTypeVersion="14" ma:contentTypeDescription="Create a new document." ma:contentTypeScope="" ma:versionID="b81885890e6db8858b700bb42bf4eed1">
  <xsd:schema xmlns:xsd="http://www.w3.org/2001/XMLSchema" xmlns:xs="http://www.w3.org/2001/XMLSchema" xmlns:p="http://schemas.microsoft.com/office/2006/metadata/properties" xmlns:ns3="c0690ae3-4baa-4536-9446-64590f663b26" xmlns:ns4="9c6634bf-141a-4652-9e28-671ec8fd00ed" targetNamespace="http://schemas.microsoft.com/office/2006/metadata/properties" ma:root="true" ma:fieldsID="c383a50c16242de5ff4010171925f3d2" ns3:_="" ns4:_="">
    <xsd:import namespace="c0690ae3-4baa-4536-9446-64590f663b26"/>
    <xsd:import namespace="9c6634bf-141a-4652-9e28-671ec8fd00e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690ae3-4baa-4536-9446-64590f663b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634bf-141a-4652-9e28-671ec8fd00e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DF2CBE-BF83-44A8-927C-9A679FE04FF6}">
  <ds:schemaRefs>
    <ds:schemaRef ds:uri="9c6634bf-141a-4652-9e28-671ec8fd00ed"/>
    <ds:schemaRef ds:uri="c0690ae3-4baa-4536-9446-64590f663b2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40709C6-9326-4070-9E0F-0F1700004D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9775FD-F0BC-481F-846F-DBF1C8CDE3C6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9c6634bf-141a-4652-9e28-671ec8fd00ed"/>
    <ds:schemaRef ds:uri="http://schemas.openxmlformats.org/package/2006/metadata/core-properties"/>
    <ds:schemaRef ds:uri="c0690ae3-4baa-4536-9446-64590f663b2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11716</TotalTime>
  <Words>717</Words>
  <Application>Microsoft Office PowerPoint</Application>
  <PresentationFormat>Widescreen</PresentationFormat>
  <Paragraphs>97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1_Office Theme</vt:lpstr>
      <vt:lpstr> Bridges Regional Meetings September 6thand 13th 2022 10:00am – 12:00pm   </vt:lpstr>
      <vt:lpstr> Meeting Agenda </vt:lpstr>
      <vt:lpstr>ODJFS Youth Ombudsmen</vt:lpstr>
      <vt:lpstr>Bridges Extraordinary Staff- Supporting Team in Agency Program Goals</vt:lpstr>
      <vt:lpstr>Bridges Extraordinary Staff- Supporting Team in Agency Program Goals</vt:lpstr>
      <vt:lpstr>Bridges Supervisor Breakout Session</vt:lpstr>
      <vt:lpstr>Bridges Liaison Breakout Session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Meeting June 2020</dc:title>
  <dc:creator>Geoff Hollenbach</dc:creator>
  <cp:lastModifiedBy>Alexis Smith</cp:lastModifiedBy>
  <cp:revision>164</cp:revision>
  <dcterms:created xsi:type="dcterms:W3CDTF">2020-06-18T12:08:18Z</dcterms:created>
  <dcterms:modified xsi:type="dcterms:W3CDTF">2022-09-14T14:35:15Z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0x0101008824EC919E82E14CB66721F811EFEB9D</vt:lpwstr>
  </property>
</Properties>
</file>